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8" r:id="rId4"/>
    <p:sldId id="259" r:id="rId5"/>
    <p:sldId id="28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317" r:id="rId14"/>
    <p:sldId id="290" r:id="rId15"/>
    <p:sldId id="293" r:id="rId16"/>
    <p:sldId id="291" r:id="rId17"/>
    <p:sldId id="294" r:id="rId18"/>
    <p:sldId id="318" r:id="rId19"/>
    <p:sldId id="295" r:id="rId20"/>
    <p:sldId id="319" r:id="rId21"/>
    <p:sldId id="296" r:id="rId22"/>
    <p:sldId id="320" r:id="rId23"/>
    <p:sldId id="321" r:id="rId24"/>
    <p:sldId id="297" r:id="rId25"/>
    <p:sldId id="299" r:id="rId26"/>
    <p:sldId id="300" r:id="rId27"/>
    <p:sldId id="301" r:id="rId28"/>
    <p:sldId id="302" r:id="rId29"/>
    <p:sldId id="322" r:id="rId30"/>
    <p:sldId id="298" r:id="rId31"/>
    <p:sldId id="303" r:id="rId32"/>
    <p:sldId id="304" r:id="rId33"/>
    <p:sldId id="305" r:id="rId34"/>
    <p:sldId id="306" r:id="rId35"/>
    <p:sldId id="307" r:id="rId36"/>
    <p:sldId id="267" r:id="rId37"/>
    <p:sldId id="308" r:id="rId38"/>
    <p:sldId id="309" r:id="rId39"/>
    <p:sldId id="323" r:id="rId40"/>
    <p:sldId id="310" r:id="rId41"/>
    <p:sldId id="311" r:id="rId42"/>
    <p:sldId id="313" r:id="rId43"/>
    <p:sldId id="314" r:id="rId44"/>
    <p:sldId id="315" r:id="rId45"/>
    <p:sldId id="269" r:id="rId46"/>
    <p:sldId id="270" r:id="rId47"/>
    <p:sldId id="271" r:id="rId48"/>
    <p:sldId id="324" r:id="rId4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156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755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732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728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0621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457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17167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408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220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9164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0031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D3B8C-0D01-468E-803A-6E5FE4C4810C}" type="datetimeFigureOut">
              <a:rPr lang="tr-TR" smtClean="0"/>
              <a:t>21/10/2024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3350-6C3F-48E7-8E2E-BB5D38D2DF4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672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DALAĞIN CERAHİ HASTALIKLARI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842421"/>
            <a:ext cx="9144000" cy="1655762"/>
          </a:xfrm>
        </p:spPr>
        <p:txBody>
          <a:bodyPr/>
          <a:lstStyle/>
          <a:p>
            <a:r>
              <a:rPr lang="tr-TR" dirty="0" smtClean="0"/>
              <a:t>Prof. Dr. Ahmet Bülent Doğrul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8915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5535" y="1516321"/>
            <a:ext cx="8260929" cy="4924593"/>
          </a:xfrm>
          <a:prstGeom prst="rect">
            <a:avLst/>
          </a:prstGeom>
        </p:spPr>
      </p:pic>
      <p:sp>
        <p:nvSpPr>
          <p:cNvPr id="4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 nedenler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674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3710" y="1690688"/>
            <a:ext cx="7584580" cy="4926540"/>
          </a:xfrm>
          <a:prstGeom prst="rect">
            <a:avLst/>
          </a:prstGeom>
        </p:spPr>
      </p:pic>
      <p:sp>
        <p:nvSpPr>
          <p:cNvPr id="4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- Diğer nedenler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87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318994"/>
            <a:ext cx="10515600" cy="3973398"/>
          </a:xfrm>
        </p:spPr>
        <p:txBody>
          <a:bodyPr/>
          <a:lstStyle/>
          <a:p>
            <a:r>
              <a:rPr lang="tr-TR" dirty="0" smtClean="0"/>
              <a:t>Eritrosit </a:t>
            </a:r>
            <a:r>
              <a:rPr lang="tr-TR" dirty="0" err="1" smtClean="0"/>
              <a:t>membran</a:t>
            </a:r>
            <a:r>
              <a:rPr lang="tr-TR" dirty="0" smtClean="0"/>
              <a:t> proteinlerinin (</a:t>
            </a:r>
            <a:r>
              <a:rPr lang="tr-TR" dirty="0" err="1" smtClean="0"/>
              <a:t>spectrin</a:t>
            </a:r>
            <a:r>
              <a:rPr lang="tr-TR" dirty="0" smtClean="0"/>
              <a:t> ,</a:t>
            </a:r>
            <a:r>
              <a:rPr lang="tr-TR" dirty="0" err="1" smtClean="0"/>
              <a:t>ankryn</a:t>
            </a:r>
            <a:r>
              <a:rPr lang="tr-TR" dirty="0" smtClean="0"/>
              <a:t>, </a:t>
            </a:r>
            <a:r>
              <a:rPr lang="tr-TR" dirty="0" err="1" smtClean="0"/>
              <a:t>band</a:t>
            </a:r>
            <a:r>
              <a:rPr lang="tr-TR" dirty="0" smtClean="0"/>
              <a:t> 3 protein veya protein 4.2) birinde kalıtsal bozukluk veya </a:t>
            </a:r>
            <a:r>
              <a:rPr lang="tr-TR" dirty="0" err="1" smtClean="0"/>
              <a:t>disfonksiyon</a:t>
            </a:r>
            <a:endParaRPr lang="tr-TR" dirty="0" smtClean="0"/>
          </a:p>
          <a:p>
            <a:r>
              <a:rPr lang="tr-TR" dirty="0" err="1" smtClean="0"/>
              <a:t>Otozomal</a:t>
            </a:r>
            <a:r>
              <a:rPr lang="tr-TR" dirty="0" smtClean="0"/>
              <a:t> dominant</a:t>
            </a:r>
          </a:p>
          <a:p>
            <a:r>
              <a:rPr lang="tr-TR" dirty="0" smtClean="0"/>
              <a:t>Kırmızı kan hücreleri daha </a:t>
            </a:r>
            <a:r>
              <a:rPr lang="tr-TR" dirty="0" err="1" smtClean="0"/>
              <a:t>sferik</a:t>
            </a:r>
            <a:r>
              <a:rPr lang="tr-TR" dirty="0" smtClean="0"/>
              <a:t>, daha az deforme olabilen bir hale gelir</a:t>
            </a:r>
          </a:p>
          <a:p>
            <a:r>
              <a:rPr lang="tr-TR" dirty="0" err="1" smtClean="0"/>
              <a:t>Sferik</a:t>
            </a:r>
            <a:r>
              <a:rPr lang="tr-TR" dirty="0" smtClean="0"/>
              <a:t> eritrositler dalakta </a:t>
            </a:r>
            <a:r>
              <a:rPr lang="tr-TR" dirty="0" err="1" smtClean="0"/>
              <a:t>sekestre</a:t>
            </a:r>
            <a:r>
              <a:rPr lang="tr-TR" dirty="0" smtClean="0"/>
              <a:t> edilerek yıkılır ve </a:t>
            </a:r>
            <a:r>
              <a:rPr lang="tr-TR" dirty="0" err="1" smtClean="0"/>
              <a:t>hemolitik</a:t>
            </a:r>
            <a:r>
              <a:rPr lang="tr-TR" dirty="0" smtClean="0"/>
              <a:t> anemi gelişir</a:t>
            </a:r>
          </a:p>
          <a:p>
            <a:r>
              <a:rPr lang="tr-TR" dirty="0" err="1" smtClean="0">
                <a:solidFill>
                  <a:srgbClr val="FF0000"/>
                </a:solidFill>
              </a:rPr>
              <a:t>Splenektomi</a:t>
            </a:r>
            <a:r>
              <a:rPr lang="tr-TR" dirty="0" smtClean="0">
                <a:solidFill>
                  <a:srgbClr val="FF0000"/>
                </a:solidFill>
              </a:rPr>
              <a:t> gerektiren en sık </a:t>
            </a:r>
            <a:r>
              <a:rPr lang="tr-TR" dirty="0" err="1" smtClean="0">
                <a:solidFill>
                  <a:srgbClr val="FF0000"/>
                </a:solidFill>
              </a:rPr>
              <a:t>hemolitik</a:t>
            </a:r>
            <a:r>
              <a:rPr lang="tr-TR" dirty="0" smtClean="0">
                <a:solidFill>
                  <a:srgbClr val="FF0000"/>
                </a:solidFill>
              </a:rPr>
              <a:t> anemidir</a:t>
            </a:r>
          </a:p>
          <a:p>
            <a:endParaRPr lang="tr-TR" dirty="0" smtClean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838200" y="308564"/>
            <a:ext cx="10515600" cy="2071704"/>
          </a:xfrm>
        </p:spPr>
        <p:txBody>
          <a:bodyPr>
            <a:noAutofit/>
          </a:bodyPr>
          <a:lstStyle/>
          <a:p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Benign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200" dirty="0" smtClean="0">
                <a:solidFill>
                  <a:srgbClr val="C00000"/>
                </a:solidFill>
                <a:latin typeface="+mn-lt"/>
              </a:rPr>
            </a:br>
            <a:r>
              <a:rPr lang="tr-TR" sz="3200" dirty="0" smtClean="0">
                <a:solidFill>
                  <a:srgbClr val="FFC000"/>
                </a:solidFill>
                <a:latin typeface="+mn-lt"/>
              </a:rPr>
              <a:t>Kırmızı kan hücresi hastalıkları</a:t>
            </a:r>
            <a:br>
              <a:rPr lang="tr-TR" sz="3200" dirty="0" smtClean="0">
                <a:solidFill>
                  <a:srgbClr val="FFC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0070C0"/>
                </a:solidFill>
                <a:latin typeface="+mn-lt"/>
              </a:rPr>
              <a:t>Konjenital</a:t>
            </a:r>
            <a:r>
              <a:rPr lang="tr-TR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tr-TR" sz="3200" dirty="0" smtClean="0">
                <a:solidFill>
                  <a:srgbClr val="0070C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Herediter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Sferositoz</a:t>
            </a:r>
            <a:endParaRPr lang="tr-TR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268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FF0000"/>
                </a:solidFill>
                <a:latin typeface="+mn-lt"/>
              </a:rPr>
              <a:t>Herediter</a:t>
            </a:r>
            <a:r>
              <a:rPr lang="tr-TR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dirty="0" err="1" smtClean="0">
                <a:solidFill>
                  <a:srgbClr val="FF0000"/>
                </a:solidFill>
                <a:latin typeface="+mn-lt"/>
              </a:rPr>
              <a:t>sferositoz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tr-TR" dirty="0" smtClean="0"/>
              <a:t>Hafif bir sarılık</a:t>
            </a:r>
          </a:p>
          <a:p>
            <a:r>
              <a:rPr lang="tr-TR" dirty="0" smtClean="0"/>
              <a:t>Genelde </a:t>
            </a:r>
            <a:r>
              <a:rPr lang="tr-TR" dirty="0" err="1" smtClean="0"/>
              <a:t>splenomegali</a:t>
            </a:r>
            <a:endParaRPr lang="tr-TR" dirty="0" smtClean="0"/>
          </a:p>
          <a:p>
            <a:r>
              <a:rPr lang="tr-TR" dirty="0" smtClean="0"/>
              <a:t>Değişik derecede anemi</a:t>
            </a:r>
          </a:p>
          <a:p>
            <a:r>
              <a:rPr lang="tr-TR" dirty="0" smtClean="0"/>
              <a:t>Ciddi formlarında </a:t>
            </a:r>
            <a:r>
              <a:rPr lang="tr-TR" dirty="0" err="1" smtClean="0"/>
              <a:t>Hb</a:t>
            </a:r>
            <a:r>
              <a:rPr lang="tr-TR" dirty="0" smtClean="0"/>
              <a:t> 4-6 gr/</a:t>
            </a:r>
            <a:r>
              <a:rPr lang="tr-TR" dirty="0" err="1" smtClean="0"/>
              <a:t>dL’ye</a:t>
            </a:r>
            <a:r>
              <a:rPr lang="tr-TR" dirty="0" smtClean="0"/>
              <a:t> kadar düşebilir</a:t>
            </a:r>
          </a:p>
          <a:p>
            <a:r>
              <a:rPr lang="tr-TR" dirty="0" smtClean="0"/>
              <a:t>MCV tipik olarak normalden düşüktür, MCHC ve RDW yüksektir</a:t>
            </a:r>
          </a:p>
          <a:p>
            <a:pPr algn="just"/>
            <a:r>
              <a:rPr lang="tr-TR" dirty="0" smtClean="0"/>
              <a:t>Yüksek </a:t>
            </a:r>
            <a:r>
              <a:rPr lang="tr-TR" dirty="0" err="1" smtClean="0"/>
              <a:t>unkonjuge</a:t>
            </a:r>
            <a:r>
              <a:rPr lang="tr-TR" dirty="0" smtClean="0"/>
              <a:t> </a:t>
            </a:r>
            <a:r>
              <a:rPr lang="tr-TR" dirty="0" err="1" smtClean="0"/>
              <a:t>bilirübin</a:t>
            </a:r>
            <a:r>
              <a:rPr lang="tr-TR" dirty="0" smtClean="0"/>
              <a:t>, yüksek LDH saptanabilir</a:t>
            </a:r>
          </a:p>
          <a:p>
            <a:pPr algn="just"/>
            <a:r>
              <a:rPr lang="tr-TR" dirty="0" err="1" smtClean="0"/>
              <a:t>Splenektomi</a:t>
            </a:r>
            <a:r>
              <a:rPr lang="tr-TR" dirty="0" smtClean="0"/>
              <a:t> </a:t>
            </a:r>
            <a:r>
              <a:rPr lang="tr-TR" dirty="0" err="1" smtClean="0"/>
              <a:t>endikasyonları</a:t>
            </a:r>
            <a:endParaRPr lang="tr-TR" dirty="0" smtClean="0"/>
          </a:p>
          <a:p>
            <a:pPr lvl="1" algn="just"/>
            <a:r>
              <a:rPr lang="tr-TR" dirty="0" err="1" smtClean="0"/>
              <a:t>Semptomatik</a:t>
            </a:r>
            <a:r>
              <a:rPr lang="tr-TR" dirty="0" smtClean="0"/>
              <a:t> </a:t>
            </a:r>
            <a:r>
              <a:rPr lang="tr-TR" dirty="0" err="1" smtClean="0"/>
              <a:t>hemolitik</a:t>
            </a:r>
            <a:r>
              <a:rPr lang="tr-TR" dirty="0" smtClean="0"/>
              <a:t> anemi</a:t>
            </a:r>
          </a:p>
          <a:p>
            <a:pPr lvl="1" algn="just"/>
            <a:r>
              <a:rPr lang="tr-TR" dirty="0" smtClean="0"/>
              <a:t>Büyüme geriliği</a:t>
            </a:r>
          </a:p>
          <a:p>
            <a:pPr lvl="1" algn="just"/>
            <a:r>
              <a:rPr lang="tr-TR" dirty="0" smtClean="0"/>
              <a:t>İskelet değişiklikleri</a:t>
            </a:r>
          </a:p>
          <a:p>
            <a:pPr lvl="1" algn="just"/>
            <a:r>
              <a:rPr lang="tr-TR" dirty="0" smtClean="0"/>
              <a:t>Bacak ülserleri</a:t>
            </a:r>
          </a:p>
          <a:p>
            <a:pPr lvl="1" algn="just"/>
            <a:r>
              <a:rPr lang="tr-TR" dirty="0" smtClean="0"/>
              <a:t>Genç hastalarda </a:t>
            </a:r>
            <a:r>
              <a:rPr lang="tr-TR" dirty="0" err="1" smtClean="0"/>
              <a:t>ekstramedüller</a:t>
            </a:r>
            <a:r>
              <a:rPr lang="tr-TR" dirty="0" smtClean="0"/>
              <a:t> </a:t>
            </a:r>
            <a:r>
              <a:rPr lang="tr-TR" dirty="0" err="1" smtClean="0"/>
              <a:t>hematopoietik</a:t>
            </a:r>
            <a:r>
              <a:rPr lang="tr-TR" dirty="0" smtClean="0"/>
              <a:t> tümörler</a:t>
            </a:r>
          </a:p>
          <a:p>
            <a:pPr algn="just"/>
            <a:r>
              <a:rPr lang="tr-TR" dirty="0" err="1" smtClean="0"/>
              <a:t>Kolelitiazis</a:t>
            </a:r>
            <a:r>
              <a:rPr lang="tr-TR" dirty="0" smtClean="0"/>
              <a:t> de var </a:t>
            </a:r>
            <a:r>
              <a:rPr lang="tr-TR" dirty="0" err="1" smtClean="0"/>
              <a:t>kolesistektomi</a:t>
            </a:r>
            <a:r>
              <a:rPr lang="tr-TR" dirty="0" smtClean="0"/>
              <a:t> de eklenmeli</a:t>
            </a:r>
          </a:p>
          <a:p>
            <a:pPr algn="just"/>
            <a:r>
              <a:rPr lang="tr-TR" dirty="0" err="1" smtClean="0"/>
              <a:t>Splenektomi</a:t>
            </a:r>
            <a:r>
              <a:rPr lang="tr-TR" dirty="0" smtClean="0"/>
              <a:t> sonrası genelde dramatik klinik iyileşme görülür</a:t>
            </a:r>
          </a:p>
          <a:p>
            <a:pPr algn="just"/>
            <a:r>
              <a:rPr lang="tr-TR" dirty="0" smtClean="0"/>
              <a:t>Çoğu zaman pediatrik çağda </a:t>
            </a:r>
            <a:r>
              <a:rPr lang="tr-TR" dirty="0" err="1" smtClean="0"/>
              <a:t>splenektomi</a:t>
            </a:r>
            <a:r>
              <a:rPr lang="tr-TR" dirty="0" smtClean="0"/>
              <a:t> gerekmektedir, mümkün mertebe geciktirilmeye çalışılmalıdır</a:t>
            </a:r>
          </a:p>
          <a:p>
            <a:pPr lvl="1" algn="just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4597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318994"/>
            <a:ext cx="10515600" cy="3973398"/>
          </a:xfrm>
        </p:spPr>
        <p:txBody>
          <a:bodyPr/>
          <a:lstStyle/>
          <a:p>
            <a:r>
              <a:rPr lang="tr-TR" dirty="0" err="1" smtClean="0"/>
              <a:t>Konjenital</a:t>
            </a:r>
            <a:r>
              <a:rPr lang="tr-TR" dirty="0" smtClean="0"/>
              <a:t> kronik </a:t>
            </a:r>
            <a:r>
              <a:rPr lang="tr-TR" dirty="0" err="1" smtClean="0"/>
              <a:t>hemolitik</a:t>
            </a:r>
            <a:r>
              <a:rPr lang="tr-TR" dirty="0" smtClean="0"/>
              <a:t> anemiye yol açan en sık kırmızı kan hücresi enzim </a:t>
            </a:r>
            <a:r>
              <a:rPr lang="tr-TR" dirty="0" err="1" smtClean="0"/>
              <a:t>defektidir</a:t>
            </a:r>
            <a:endParaRPr lang="tr-TR" dirty="0" smtClean="0"/>
          </a:p>
          <a:p>
            <a:r>
              <a:rPr lang="tr-TR" dirty="0" err="1" smtClean="0"/>
              <a:t>Splenomegali</a:t>
            </a:r>
            <a:r>
              <a:rPr lang="tr-TR" dirty="0" smtClean="0"/>
              <a:t> sık</a:t>
            </a:r>
          </a:p>
          <a:p>
            <a:r>
              <a:rPr lang="tr-TR" dirty="0" smtClean="0"/>
              <a:t>Ciddi olgularda </a:t>
            </a:r>
            <a:r>
              <a:rPr lang="tr-TR" dirty="0" err="1" smtClean="0"/>
              <a:t>splenektomi</a:t>
            </a:r>
            <a:r>
              <a:rPr lang="tr-TR" dirty="0" smtClean="0"/>
              <a:t> transfüzyon ihtiyacını azaltabilir</a:t>
            </a:r>
          </a:p>
          <a:p>
            <a:r>
              <a:rPr lang="tr-TR" dirty="0" err="1" smtClean="0"/>
              <a:t>Splenektomi</a:t>
            </a:r>
            <a:r>
              <a:rPr lang="tr-TR" dirty="0" smtClean="0"/>
              <a:t> mümkünse geciktirilmeli</a:t>
            </a:r>
            <a:endParaRPr lang="tr-TR" dirty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838200" y="308564"/>
            <a:ext cx="10515600" cy="2071704"/>
          </a:xfrm>
        </p:spPr>
        <p:txBody>
          <a:bodyPr>
            <a:noAutofit/>
          </a:bodyPr>
          <a:lstStyle/>
          <a:p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Benign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200" dirty="0" smtClean="0">
                <a:solidFill>
                  <a:srgbClr val="C00000"/>
                </a:solidFill>
                <a:latin typeface="+mn-lt"/>
              </a:rPr>
            </a:br>
            <a:r>
              <a:rPr lang="tr-TR" sz="3200" dirty="0" smtClean="0">
                <a:solidFill>
                  <a:srgbClr val="FFC000"/>
                </a:solidFill>
                <a:latin typeface="+mn-lt"/>
              </a:rPr>
              <a:t>Kırmızı kan hücresi hastalıkları</a:t>
            </a:r>
            <a:br>
              <a:rPr lang="tr-TR" sz="3200" dirty="0" smtClean="0">
                <a:solidFill>
                  <a:srgbClr val="FFC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0070C0"/>
                </a:solidFill>
                <a:latin typeface="+mn-lt"/>
              </a:rPr>
              <a:t>Konjenital</a:t>
            </a:r>
            <a:r>
              <a:rPr lang="tr-TR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tr-TR" sz="3200" dirty="0" smtClean="0">
                <a:solidFill>
                  <a:srgbClr val="0070C0"/>
                </a:solidFill>
                <a:latin typeface="+mn-lt"/>
              </a:rPr>
            </a:b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Kırmızı Kan Hücresi Enzim 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Defektleri-Pirüvat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Kinaz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Eksikliği</a:t>
            </a:r>
            <a:endParaRPr lang="tr-TR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953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818614"/>
            <a:ext cx="10515600" cy="3473778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Genel olarak en sık görülen kırmızı kan hücresi enzim bozukluğudur</a:t>
            </a:r>
          </a:p>
          <a:p>
            <a:r>
              <a:rPr lang="tr-TR" dirty="0" smtClean="0"/>
              <a:t>Klinik değişken</a:t>
            </a:r>
          </a:p>
          <a:p>
            <a:pPr lvl="1"/>
            <a:r>
              <a:rPr lang="tr-TR" dirty="0" smtClean="0"/>
              <a:t>Kronik </a:t>
            </a:r>
            <a:r>
              <a:rPr lang="tr-TR" dirty="0" err="1" smtClean="0"/>
              <a:t>hemolitik</a:t>
            </a:r>
            <a:r>
              <a:rPr lang="tr-TR" dirty="0" smtClean="0"/>
              <a:t> anemi</a:t>
            </a:r>
          </a:p>
          <a:p>
            <a:pPr lvl="1"/>
            <a:r>
              <a:rPr lang="tr-TR" dirty="0" smtClean="0"/>
              <a:t>Akut </a:t>
            </a:r>
            <a:r>
              <a:rPr lang="tr-TR" dirty="0" err="1" smtClean="0"/>
              <a:t>intermittant</a:t>
            </a:r>
            <a:r>
              <a:rPr lang="tr-TR" dirty="0" smtClean="0"/>
              <a:t> </a:t>
            </a:r>
            <a:r>
              <a:rPr lang="tr-TR" dirty="0" err="1" smtClean="0"/>
              <a:t>hemolitik</a:t>
            </a:r>
            <a:r>
              <a:rPr lang="tr-TR" dirty="0" smtClean="0"/>
              <a:t> </a:t>
            </a:r>
            <a:r>
              <a:rPr lang="tr-TR" dirty="0" err="1" smtClean="0"/>
              <a:t>epizodlar</a:t>
            </a:r>
            <a:endParaRPr lang="tr-TR" dirty="0" smtClean="0"/>
          </a:p>
          <a:p>
            <a:pPr lvl="1"/>
            <a:r>
              <a:rPr lang="tr-TR" dirty="0" err="1" smtClean="0"/>
              <a:t>Hemoliz</a:t>
            </a:r>
            <a:r>
              <a:rPr lang="tr-TR" dirty="0" smtClean="0"/>
              <a:t> olmaması</a:t>
            </a:r>
          </a:p>
          <a:p>
            <a:r>
              <a:rPr lang="tr-TR" dirty="0" smtClean="0"/>
              <a:t>Tedavide ana basamak </a:t>
            </a:r>
            <a:r>
              <a:rPr lang="tr-TR" dirty="0" err="1" smtClean="0"/>
              <a:t>hemolizi</a:t>
            </a:r>
            <a:r>
              <a:rPr lang="tr-TR" dirty="0" smtClean="0"/>
              <a:t> tetiklediği bilinen ilaçlardan uzak durulmasıdır</a:t>
            </a:r>
          </a:p>
          <a:p>
            <a:r>
              <a:rPr lang="tr-TR" dirty="0" err="1" smtClean="0"/>
              <a:t>Splenektomi</a:t>
            </a:r>
            <a:r>
              <a:rPr lang="tr-TR" dirty="0" smtClean="0"/>
              <a:t> </a:t>
            </a:r>
            <a:r>
              <a:rPr lang="tr-TR" dirty="0" err="1" smtClean="0"/>
              <a:t>endike</a:t>
            </a:r>
            <a:r>
              <a:rPr lang="tr-TR" dirty="0" smtClean="0"/>
              <a:t> değildir</a:t>
            </a:r>
          </a:p>
          <a:p>
            <a:endParaRPr lang="tr-TR" dirty="0" smtClean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838200" y="308564"/>
            <a:ext cx="10515600" cy="2208393"/>
          </a:xfrm>
        </p:spPr>
        <p:txBody>
          <a:bodyPr>
            <a:noAutofit/>
          </a:bodyPr>
          <a:lstStyle/>
          <a:p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Benign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200" dirty="0" smtClean="0">
                <a:solidFill>
                  <a:srgbClr val="C00000"/>
                </a:solidFill>
                <a:latin typeface="+mn-lt"/>
              </a:rPr>
            </a:br>
            <a:r>
              <a:rPr lang="tr-TR" sz="3200" dirty="0" smtClean="0">
                <a:solidFill>
                  <a:srgbClr val="FFC000"/>
                </a:solidFill>
                <a:latin typeface="+mn-lt"/>
              </a:rPr>
              <a:t>Kırmızı kan hücresi hastalıkları</a:t>
            </a:r>
            <a:br>
              <a:rPr lang="tr-TR" sz="3200" dirty="0" smtClean="0">
                <a:solidFill>
                  <a:srgbClr val="FFC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0070C0"/>
                </a:solidFill>
                <a:latin typeface="+mn-lt"/>
              </a:rPr>
              <a:t>Konjenital</a:t>
            </a:r>
            <a:r>
              <a:rPr lang="tr-TR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tr-TR" sz="3200" dirty="0" smtClean="0">
                <a:solidFill>
                  <a:srgbClr val="0070C0"/>
                </a:solidFill>
                <a:latin typeface="+mn-lt"/>
              </a:rPr>
            </a:b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Kırmızı Kan Hücresi Enzim Defektleri-Glukoz-6-Fosfat 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Dehidrogenaz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eksikliği</a:t>
            </a:r>
            <a:endParaRPr lang="tr-TR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305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318993"/>
            <a:ext cx="10515600" cy="4355183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/>
              <a:t>Eritrosit yüzey antijenlerine karşı gelişen antikorlar nedeniyle eritrosit yaşam süresi kısalmıştır</a:t>
            </a:r>
          </a:p>
          <a:p>
            <a:r>
              <a:rPr lang="tr-TR" dirty="0" smtClean="0"/>
              <a:t>Altta yatan neden göre </a:t>
            </a:r>
            <a:r>
              <a:rPr lang="tr-TR" dirty="0" err="1" smtClean="0"/>
              <a:t>primer</a:t>
            </a:r>
            <a:r>
              <a:rPr lang="tr-TR" dirty="0" smtClean="0"/>
              <a:t> veya </a:t>
            </a:r>
            <a:r>
              <a:rPr lang="tr-TR" dirty="0" err="1" smtClean="0"/>
              <a:t>sekonder</a:t>
            </a:r>
            <a:endParaRPr lang="tr-TR" dirty="0" smtClean="0"/>
          </a:p>
          <a:p>
            <a:r>
              <a:rPr lang="tr-TR" dirty="0" smtClean="0"/>
              <a:t>Antikorların etkileme sıcaklıklarına göre ‘sıcak’ veya ‘soğuk’</a:t>
            </a:r>
          </a:p>
          <a:p>
            <a:r>
              <a:rPr lang="tr-TR" dirty="0" smtClean="0"/>
              <a:t>Soğuk aglütinin hastalığında ciddi semptomlar nadir, </a:t>
            </a:r>
            <a:r>
              <a:rPr lang="tr-TR" dirty="0" err="1" smtClean="0"/>
              <a:t>splenektomi</a:t>
            </a:r>
            <a:r>
              <a:rPr lang="tr-TR" dirty="0" smtClean="0"/>
              <a:t> neredeyse gerekmez</a:t>
            </a:r>
          </a:p>
          <a:p>
            <a:r>
              <a:rPr lang="tr-TR" dirty="0" smtClean="0"/>
              <a:t>Sıcak aglütinin hastalığı </a:t>
            </a:r>
          </a:p>
          <a:p>
            <a:pPr lvl="1"/>
            <a:r>
              <a:rPr lang="tr-TR" dirty="0" smtClean="0"/>
              <a:t>Genelde orta yaş ama her yaşta görülebilir</a:t>
            </a:r>
          </a:p>
          <a:p>
            <a:pPr lvl="1"/>
            <a:r>
              <a:rPr lang="tr-TR" dirty="0" smtClean="0"/>
              <a:t>K&gt;E</a:t>
            </a:r>
          </a:p>
          <a:p>
            <a:pPr lvl="1"/>
            <a:r>
              <a:rPr lang="tr-TR" dirty="0" smtClean="0"/>
              <a:t>Yarısı </a:t>
            </a:r>
            <a:r>
              <a:rPr lang="tr-TR" dirty="0" err="1" smtClean="0"/>
              <a:t>idiopatik</a:t>
            </a:r>
            <a:endParaRPr lang="tr-TR" dirty="0" smtClean="0"/>
          </a:p>
          <a:p>
            <a:pPr lvl="1"/>
            <a:r>
              <a:rPr lang="tr-TR" dirty="0" smtClean="0"/>
              <a:t>Yarısında </a:t>
            </a:r>
            <a:r>
              <a:rPr lang="tr-TR" dirty="0" err="1" smtClean="0"/>
              <a:t>spleneomegali</a:t>
            </a:r>
            <a:endParaRPr lang="tr-TR" dirty="0" smtClean="0"/>
          </a:p>
          <a:p>
            <a:pPr lvl="1"/>
            <a:r>
              <a:rPr lang="tr-TR" dirty="0" smtClean="0"/>
              <a:t>Akut veya ilerleyici olabilir</a:t>
            </a:r>
          </a:p>
          <a:p>
            <a:pPr lvl="1"/>
            <a:r>
              <a:rPr lang="tr-TR" dirty="0" smtClean="0"/>
              <a:t>Tanı; anemi, </a:t>
            </a:r>
            <a:r>
              <a:rPr lang="tr-TR" dirty="0" err="1" smtClean="0"/>
              <a:t>retikülositoz</a:t>
            </a:r>
            <a:r>
              <a:rPr lang="tr-TR" dirty="0" smtClean="0"/>
              <a:t> ve/veya kan, idrar, </a:t>
            </a:r>
            <a:r>
              <a:rPr lang="tr-TR" dirty="0" err="1" smtClean="0"/>
              <a:t>gayta</a:t>
            </a:r>
            <a:r>
              <a:rPr lang="tr-TR" dirty="0" smtClean="0"/>
              <a:t> </a:t>
            </a:r>
            <a:r>
              <a:rPr lang="tr-TR" dirty="0" err="1" smtClean="0"/>
              <a:t>bilirübin</a:t>
            </a:r>
            <a:r>
              <a:rPr lang="tr-TR" dirty="0" smtClean="0"/>
              <a:t> varlığı (</a:t>
            </a:r>
            <a:r>
              <a:rPr lang="tr-TR" dirty="0" err="1" smtClean="0"/>
              <a:t>hemoliz</a:t>
            </a:r>
            <a:r>
              <a:rPr lang="tr-TR" dirty="0" smtClean="0"/>
              <a:t> göstergesi)</a:t>
            </a:r>
          </a:p>
          <a:p>
            <a:pPr lvl="1"/>
            <a:r>
              <a:rPr lang="tr-TR" dirty="0" smtClean="0"/>
              <a:t>Direk </a:t>
            </a:r>
            <a:r>
              <a:rPr lang="tr-TR" dirty="0" err="1" smtClean="0"/>
              <a:t>Coombs</a:t>
            </a:r>
            <a:r>
              <a:rPr lang="tr-TR" dirty="0" smtClean="0"/>
              <a:t> testi pozitifliği</a:t>
            </a:r>
          </a:p>
          <a:p>
            <a:pPr lvl="1"/>
            <a:r>
              <a:rPr lang="tr-TR" dirty="0" smtClean="0"/>
              <a:t>Tedavi ciddiyete </a:t>
            </a:r>
            <a:r>
              <a:rPr lang="tr-TR" dirty="0" err="1" smtClean="0"/>
              <a:t>vey</a:t>
            </a:r>
            <a:r>
              <a:rPr lang="tr-TR" dirty="0" smtClean="0"/>
              <a:t> </a:t>
            </a:r>
            <a:r>
              <a:rPr lang="tr-TR" dirty="0" err="1" smtClean="0"/>
              <a:t>primer</a:t>
            </a:r>
            <a:r>
              <a:rPr lang="tr-TR" dirty="0" smtClean="0"/>
              <a:t>/</a:t>
            </a:r>
            <a:r>
              <a:rPr lang="tr-TR" dirty="0" err="1" smtClean="0"/>
              <a:t>sekonder</a:t>
            </a:r>
            <a:r>
              <a:rPr lang="tr-TR" dirty="0" smtClean="0"/>
              <a:t> olmasına bağlı</a:t>
            </a:r>
          </a:p>
          <a:p>
            <a:pPr lvl="1"/>
            <a:r>
              <a:rPr lang="tr-TR" dirty="0" smtClean="0"/>
              <a:t>Tedavide esas nokta </a:t>
            </a:r>
            <a:r>
              <a:rPr lang="tr-TR" dirty="0" err="1" smtClean="0"/>
              <a:t>kortikosteroidlerdir</a:t>
            </a:r>
            <a:r>
              <a:rPr lang="tr-TR" dirty="0" smtClean="0"/>
              <a:t>, genelde 3 hafta içinde </a:t>
            </a:r>
            <a:r>
              <a:rPr lang="tr-TR" dirty="0" err="1" smtClean="0"/>
              <a:t>hematokritte</a:t>
            </a:r>
            <a:r>
              <a:rPr lang="tr-TR" dirty="0" smtClean="0"/>
              <a:t> yükselme, </a:t>
            </a:r>
            <a:r>
              <a:rPr lang="tr-TR" dirty="0" err="1" smtClean="0"/>
              <a:t>retikülositte</a:t>
            </a:r>
            <a:r>
              <a:rPr lang="tr-TR" dirty="0" smtClean="0"/>
              <a:t> azalma olması beklenir</a:t>
            </a:r>
          </a:p>
          <a:p>
            <a:pPr lvl="1"/>
            <a:r>
              <a:rPr lang="tr-TR" dirty="0" err="1" smtClean="0"/>
              <a:t>Splenektomiye</a:t>
            </a:r>
            <a:r>
              <a:rPr lang="tr-TR" dirty="0" smtClean="0"/>
              <a:t> yanıt değişken</a:t>
            </a: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838200" y="308564"/>
            <a:ext cx="10515600" cy="2071704"/>
          </a:xfrm>
        </p:spPr>
        <p:txBody>
          <a:bodyPr>
            <a:noAutofit/>
          </a:bodyPr>
          <a:lstStyle/>
          <a:p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Benign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200" dirty="0" smtClean="0">
                <a:solidFill>
                  <a:srgbClr val="C00000"/>
                </a:solidFill>
                <a:latin typeface="+mn-lt"/>
              </a:rPr>
            </a:br>
            <a:r>
              <a:rPr lang="tr-TR" sz="3200" dirty="0" smtClean="0">
                <a:solidFill>
                  <a:srgbClr val="FFC000"/>
                </a:solidFill>
                <a:latin typeface="+mn-lt"/>
              </a:rPr>
              <a:t>Kırmızı kan hücresi hastalıkları</a:t>
            </a:r>
            <a:br>
              <a:rPr lang="tr-TR" sz="3200" dirty="0" smtClean="0">
                <a:solidFill>
                  <a:srgbClr val="FFC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0070C0"/>
                </a:solidFill>
                <a:latin typeface="+mn-lt"/>
              </a:rPr>
              <a:t>Edinsel</a:t>
            </a:r>
            <a:r>
              <a:rPr lang="tr-TR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tr-TR" sz="3200" dirty="0" smtClean="0">
                <a:solidFill>
                  <a:srgbClr val="0070C0"/>
                </a:solidFill>
                <a:latin typeface="+mn-lt"/>
              </a:rPr>
            </a:b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Sıcak-Antikor 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Otoimmün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Hemolitik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Anemi</a:t>
            </a:r>
            <a:endParaRPr lang="tr-TR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682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318994"/>
            <a:ext cx="10515600" cy="3973398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/>
              <a:t>Kalıtsal kronik </a:t>
            </a:r>
            <a:r>
              <a:rPr lang="tr-TR" dirty="0" err="1" smtClean="0"/>
              <a:t>hemolitik</a:t>
            </a:r>
            <a:r>
              <a:rPr lang="tr-TR" dirty="0" smtClean="0"/>
              <a:t> anemi tablosu</a:t>
            </a:r>
          </a:p>
          <a:p>
            <a:r>
              <a:rPr lang="tr-TR" dirty="0" smtClean="0"/>
              <a:t>Mutant orak hücre hemoglobini (</a:t>
            </a:r>
            <a:r>
              <a:rPr lang="tr-TR" dirty="0" err="1" smtClean="0"/>
              <a:t>HbS</a:t>
            </a:r>
            <a:r>
              <a:rPr lang="tr-TR" dirty="0" smtClean="0"/>
              <a:t>)</a:t>
            </a:r>
          </a:p>
          <a:p>
            <a:r>
              <a:rPr lang="tr-TR" dirty="0" err="1" smtClean="0"/>
              <a:t>Otozomal</a:t>
            </a:r>
            <a:r>
              <a:rPr lang="tr-TR" dirty="0" smtClean="0"/>
              <a:t> dominant</a:t>
            </a:r>
          </a:p>
          <a:p>
            <a:pPr lvl="1"/>
            <a:r>
              <a:rPr lang="tr-TR" dirty="0" smtClean="0"/>
              <a:t>Bir ebeveynden </a:t>
            </a:r>
            <a:r>
              <a:rPr lang="tr-TR" dirty="0" err="1" smtClean="0"/>
              <a:t>HbS</a:t>
            </a:r>
            <a:r>
              <a:rPr lang="tr-TR" dirty="0" smtClean="0"/>
              <a:t> geni alanlar (</a:t>
            </a:r>
            <a:r>
              <a:rPr lang="tr-TR" dirty="0" err="1" smtClean="0"/>
              <a:t>heterozigot</a:t>
            </a:r>
            <a:r>
              <a:rPr lang="tr-TR" dirty="0" smtClean="0"/>
              <a:t>) taşıyıcı</a:t>
            </a:r>
          </a:p>
          <a:p>
            <a:pPr lvl="1"/>
            <a:r>
              <a:rPr lang="tr-TR" dirty="0" smtClean="0"/>
              <a:t>İki ebeveynden </a:t>
            </a:r>
            <a:r>
              <a:rPr lang="tr-TR" dirty="0" err="1" smtClean="0"/>
              <a:t>HbS</a:t>
            </a:r>
            <a:r>
              <a:rPr lang="tr-TR" dirty="0" smtClean="0"/>
              <a:t> geni alanlar (</a:t>
            </a:r>
            <a:r>
              <a:rPr lang="tr-TR" dirty="0" err="1" smtClean="0"/>
              <a:t>homozigot</a:t>
            </a:r>
            <a:r>
              <a:rPr lang="tr-TR" dirty="0" smtClean="0"/>
              <a:t>) hasta</a:t>
            </a:r>
          </a:p>
          <a:p>
            <a:r>
              <a:rPr lang="el-GR" dirty="0"/>
              <a:t>β</a:t>
            </a:r>
            <a:r>
              <a:rPr lang="tr-TR" dirty="0" smtClean="0"/>
              <a:t>-globülin geni 6. </a:t>
            </a:r>
            <a:r>
              <a:rPr lang="tr-TR" dirty="0" err="1" smtClean="0"/>
              <a:t>kodonda</a:t>
            </a:r>
            <a:r>
              <a:rPr lang="tr-TR" dirty="0" smtClean="0"/>
              <a:t> </a:t>
            </a:r>
            <a:r>
              <a:rPr lang="tr-TR" dirty="0" err="1" smtClean="0"/>
              <a:t>adenin</a:t>
            </a:r>
            <a:r>
              <a:rPr lang="tr-TR" dirty="0" smtClean="0"/>
              <a:t>-timin mutasyonu sonucu valin aminoasidi yerine </a:t>
            </a:r>
            <a:r>
              <a:rPr lang="tr-TR" dirty="0" err="1" smtClean="0"/>
              <a:t>glutamik</a:t>
            </a:r>
            <a:r>
              <a:rPr lang="tr-TR" dirty="0" smtClean="0"/>
              <a:t> asit geçer. Hemoglobin </a:t>
            </a:r>
            <a:r>
              <a:rPr lang="tr-TR" dirty="0" err="1" smtClean="0"/>
              <a:t>tetramerleri</a:t>
            </a:r>
            <a:r>
              <a:rPr lang="tr-TR" dirty="0" smtClean="0"/>
              <a:t> içindeki </a:t>
            </a:r>
            <a:r>
              <a:rPr lang="tr-TR" dirty="0" err="1" smtClean="0"/>
              <a:t>mutant</a:t>
            </a:r>
            <a:r>
              <a:rPr lang="tr-TR" dirty="0" smtClean="0"/>
              <a:t> </a:t>
            </a:r>
            <a:r>
              <a:rPr lang="el-GR" dirty="0" smtClean="0"/>
              <a:t>β</a:t>
            </a:r>
            <a:r>
              <a:rPr lang="tr-TR" dirty="0" smtClean="0"/>
              <a:t> zincirleri </a:t>
            </a:r>
            <a:r>
              <a:rPr lang="tr-TR" dirty="0" err="1" smtClean="0"/>
              <a:t>HbS</a:t>
            </a:r>
            <a:r>
              <a:rPr lang="tr-TR" dirty="0" smtClean="0"/>
              <a:t> yapısını oluşturur</a:t>
            </a:r>
          </a:p>
          <a:p>
            <a:r>
              <a:rPr lang="tr-TR" dirty="0" err="1" smtClean="0"/>
              <a:t>Deoksijenize</a:t>
            </a:r>
            <a:r>
              <a:rPr lang="tr-TR" dirty="0" smtClean="0"/>
              <a:t> </a:t>
            </a:r>
            <a:r>
              <a:rPr lang="tr-TR" dirty="0" err="1" smtClean="0"/>
              <a:t>HbS</a:t>
            </a:r>
            <a:r>
              <a:rPr lang="tr-TR" dirty="0" smtClean="0"/>
              <a:t> suda çözünür değildir ve </a:t>
            </a:r>
            <a:r>
              <a:rPr lang="tr-TR" dirty="0" err="1" smtClean="0"/>
              <a:t>oraklaşmaya</a:t>
            </a:r>
            <a:r>
              <a:rPr lang="tr-TR" dirty="0" smtClean="0"/>
              <a:t> başlar</a:t>
            </a:r>
          </a:p>
          <a:p>
            <a:r>
              <a:rPr lang="tr-TR" dirty="0" smtClean="0"/>
              <a:t>Deformasyon eksikliği sonucu </a:t>
            </a:r>
            <a:r>
              <a:rPr lang="tr-TR" dirty="0" err="1" smtClean="0"/>
              <a:t>mikrovasküler</a:t>
            </a:r>
            <a:r>
              <a:rPr lang="tr-TR" dirty="0" smtClean="0"/>
              <a:t> </a:t>
            </a:r>
            <a:r>
              <a:rPr lang="tr-TR" dirty="0" err="1" smtClean="0"/>
              <a:t>konjesyon</a:t>
            </a:r>
            <a:r>
              <a:rPr lang="tr-TR" dirty="0" smtClean="0"/>
              <a:t>, </a:t>
            </a:r>
            <a:r>
              <a:rPr lang="tr-TR" dirty="0" err="1" smtClean="0"/>
              <a:t>tromboz</a:t>
            </a:r>
            <a:r>
              <a:rPr lang="tr-TR" dirty="0" smtClean="0"/>
              <a:t>, </a:t>
            </a:r>
            <a:r>
              <a:rPr lang="tr-TR" dirty="0" err="1" smtClean="0"/>
              <a:t>iskemi</a:t>
            </a:r>
            <a:r>
              <a:rPr lang="tr-TR" dirty="0" smtClean="0"/>
              <a:t>, nekroz gelişebilir. </a:t>
            </a:r>
          </a:p>
          <a:p>
            <a:r>
              <a:rPr lang="tr-TR" dirty="0" smtClean="0"/>
              <a:t>Ağrılı ataklarla karakterize</a:t>
            </a:r>
          </a:p>
          <a:p>
            <a:r>
              <a:rPr lang="tr-TR" dirty="0" smtClean="0"/>
              <a:t>Dalakta </a:t>
            </a:r>
            <a:r>
              <a:rPr lang="tr-TR" dirty="0" err="1" smtClean="0"/>
              <a:t>sekestrasyon</a:t>
            </a:r>
            <a:r>
              <a:rPr lang="tr-TR" dirty="0" smtClean="0"/>
              <a:t> sonucu erken dönemde </a:t>
            </a:r>
            <a:r>
              <a:rPr lang="tr-TR" dirty="0" err="1" smtClean="0"/>
              <a:t>splenomegali</a:t>
            </a:r>
            <a:r>
              <a:rPr lang="tr-TR" dirty="0" smtClean="0"/>
              <a:t> gelişir</a:t>
            </a: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838200" y="308564"/>
            <a:ext cx="10515600" cy="2071704"/>
          </a:xfrm>
        </p:spPr>
        <p:txBody>
          <a:bodyPr>
            <a:noAutofit/>
          </a:bodyPr>
          <a:lstStyle/>
          <a:p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Benign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200" dirty="0" smtClean="0">
                <a:solidFill>
                  <a:srgbClr val="C00000"/>
                </a:solidFill>
                <a:latin typeface="+mn-lt"/>
              </a:rPr>
            </a:br>
            <a:r>
              <a:rPr lang="tr-TR" sz="3200" dirty="0" smtClean="0">
                <a:solidFill>
                  <a:srgbClr val="FFC000"/>
                </a:solidFill>
                <a:latin typeface="+mn-lt"/>
              </a:rPr>
              <a:t>Kırmızı kan hücresi hastalıkları</a:t>
            </a:r>
            <a:br>
              <a:rPr lang="tr-TR" sz="3200" dirty="0" smtClean="0">
                <a:solidFill>
                  <a:srgbClr val="FFC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0070C0"/>
                </a:solidFill>
                <a:latin typeface="+mn-lt"/>
              </a:rPr>
              <a:t>Edinsel</a:t>
            </a:r>
            <a:r>
              <a:rPr lang="tr-TR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tr-TR" sz="3200" dirty="0" smtClean="0">
                <a:solidFill>
                  <a:srgbClr val="0070C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Hemoglobinopatiler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-Orak hücreli anemi</a:t>
            </a:r>
            <a:endParaRPr lang="tr-TR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213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  <a:latin typeface="+mn-lt"/>
              </a:rPr>
              <a:t>Orak hücreli anemi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Zamanda dalak </a:t>
            </a:r>
            <a:r>
              <a:rPr lang="tr-TR" dirty="0" err="1" smtClean="0"/>
              <a:t>enfarktı</a:t>
            </a:r>
            <a:r>
              <a:rPr lang="tr-TR" dirty="0" smtClean="0"/>
              <a:t> ve </a:t>
            </a:r>
            <a:r>
              <a:rPr lang="tr-TR" dirty="0" err="1" smtClean="0"/>
              <a:t>otosplenektomi</a:t>
            </a:r>
            <a:r>
              <a:rPr lang="tr-TR" dirty="0" smtClean="0"/>
              <a:t> gelişir</a:t>
            </a:r>
          </a:p>
          <a:p>
            <a:r>
              <a:rPr lang="tr-TR" dirty="0" smtClean="0"/>
              <a:t>Çoğu hasta fonksiyonel </a:t>
            </a:r>
            <a:r>
              <a:rPr lang="tr-TR" dirty="0" err="1" smtClean="0"/>
              <a:t>aspleniktir</a:t>
            </a:r>
            <a:endParaRPr lang="tr-TR" dirty="0" smtClean="0"/>
          </a:p>
          <a:p>
            <a:r>
              <a:rPr lang="tr-TR" dirty="0" smtClean="0"/>
              <a:t>En sık </a:t>
            </a:r>
            <a:r>
              <a:rPr lang="tr-TR" dirty="0" err="1" smtClean="0"/>
              <a:t>splenektomi</a:t>
            </a:r>
            <a:r>
              <a:rPr lang="tr-TR" dirty="0" smtClean="0"/>
              <a:t> </a:t>
            </a:r>
            <a:r>
              <a:rPr lang="tr-TR" dirty="0" err="1" smtClean="0"/>
              <a:t>endikasyonları</a:t>
            </a:r>
            <a:endParaRPr lang="tr-TR" dirty="0" smtClean="0"/>
          </a:p>
          <a:p>
            <a:pPr lvl="1"/>
            <a:r>
              <a:rPr lang="tr-TR" dirty="0" smtClean="0"/>
              <a:t>Tekrarlayıcı akut </a:t>
            </a:r>
            <a:r>
              <a:rPr lang="tr-TR" dirty="0" err="1" smtClean="0"/>
              <a:t>sekestrasyon</a:t>
            </a:r>
            <a:r>
              <a:rPr lang="tr-TR" dirty="0" smtClean="0"/>
              <a:t> krizleri</a:t>
            </a:r>
          </a:p>
          <a:p>
            <a:pPr lvl="1"/>
            <a:r>
              <a:rPr lang="tr-TR" dirty="0" err="1" smtClean="0"/>
              <a:t>Hipersplenizm</a:t>
            </a:r>
            <a:endParaRPr lang="tr-TR" dirty="0" smtClean="0"/>
          </a:p>
          <a:p>
            <a:pPr lvl="1"/>
            <a:r>
              <a:rPr lang="tr-TR" dirty="0" smtClean="0"/>
              <a:t>Dalak apseleri</a:t>
            </a:r>
          </a:p>
          <a:p>
            <a:r>
              <a:rPr lang="tr-TR" dirty="0" err="1" smtClean="0"/>
              <a:t>Splenktomi</a:t>
            </a:r>
            <a:r>
              <a:rPr lang="tr-TR" dirty="0" smtClean="0"/>
              <a:t> </a:t>
            </a:r>
            <a:r>
              <a:rPr lang="tr-TR" dirty="0" err="1" smtClean="0"/>
              <a:t>oraklaşmayı</a:t>
            </a:r>
            <a:r>
              <a:rPr lang="tr-TR" dirty="0" smtClean="0"/>
              <a:t> tedavi etmez. Palyatif bir tedavidir. </a:t>
            </a:r>
          </a:p>
          <a:p>
            <a:r>
              <a:rPr lang="tr-TR" dirty="0" err="1" smtClean="0"/>
              <a:t>Hidroksiüre</a:t>
            </a:r>
            <a:r>
              <a:rPr lang="tr-TR" dirty="0" smtClean="0"/>
              <a:t> </a:t>
            </a:r>
            <a:r>
              <a:rPr lang="tr-TR" dirty="0" err="1" smtClean="0"/>
              <a:t>oraklaşmayı</a:t>
            </a:r>
            <a:r>
              <a:rPr lang="tr-TR" dirty="0" smtClean="0"/>
              <a:t> azaltmaktadır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6611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318994"/>
            <a:ext cx="10515600" cy="3973398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Kalıtsal hemoglobin sentez bozukluğu</a:t>
            </a:r>
          </a:p>
          <a:p>
            <a:r>
              <a:rPr lang="tr-TR" dirty="0" smtClean="0"/>
              <a:t>Tek gen </a:t>
            </a:r>
            <a:r>
              <a:rPr lang="tr-TR" dirty="0" err="1" smtClean="0"/>
              <a:t>defektinden</a:t>
            </a:r>
            <a:r>
              <a:rPr lang="tr-TR" dirty="0" smtClean="0"/>
              <a:t> kaynaklanan genetik hastalıkların en sık görüleni</a:t>
            </a:r>
          </a:p>
          <a:p>
            <a:r>
              <a:rPr lang="tr-TR" dirty="0" smtClean="0"/>
              <a:t>Etkilenen </a:t>
            </a:r>
            <a:r>
              <a:rPr lang="tr-TR" dirty="0" err="1" smtClean="0"/>
              <a:t>Hb</a:t>
            </a:r>
            <a:r>
              <a:rPr lang="tr-TR" dirty="0" smtClean="0"/>
              <a:t> zincirine göre adlandırılır (</a:t>
            </a:r>
            <a:r>
              <a:rPr lang="el-GR" dirty="0" smtClean="0"/>
              <a:t>α</a:t>
            </a:r>
            <a:r>
              <a:rPr lang="tr-TR" dirty="0" smtClean="0"/>
              <a:t>,</a:t>
            </a:r>
            <a:r>
              <a:rPr lang="el-GR" dirty="0" smtClean="0"/>
              <a:t>β</a:t>
            </a:r>
            <a:r>
              <a:rPr lang="tr-TR" dirty="0" smtClean="0"/>
              <a:t>,</a:t>
            </a:r>
            <a:r>
              <a:rPr lang="el-GR" dirty="0" smtClean="0"/>
              <a:t>γ</a:t>
            </a:r>
            <a:r>
              <a:rPr lang="tr-TR" dirty="0" smtClean="0"/>
              <a:t>)</a:t>
            </a:r>
          </a:p>
          <a:p>
            <a:r>
              <a:rPr lang="tr-TR" dirty="0" smtClean="0"/>
              <a:t>Akdeniz kıyıları boyunca daha sık</a:t>
            </a:r>
          </a:p>
          <a:p>
            <a:r>
              <a:rPr lang="tr-TR" dirty="0" smtClean="0"/>
              <a:t>%2.5-15</a:t>
            </a:r>
          </a:p>
          <a:p>
            <a:r>
              <a:rPr lang="tr-TR" dirty="0" smtClean="0"/>
              <a:t>Bütün formlarda </a:t>
            </a:r>
            <a:r>
              <a:rPr lang="tr-TR" dirty="0" err="1" smtClean="0"/>
              <a:t>primer</a:t>
            </a:r>
            <a:r>
              <a:rPr lang="tr-TR" dirty="0" smtClean="0"/>
              <a:t> </a:t>
            </a:r>
            <a:r>
              <a:rPr lang="tr-TR" dirty="0" err="1" smtClean="0"/>
              <a:t>defekt</a:t>
            </a:r>
            <a:r>
              <a:rPr lang="tr-TR" dirty="0" smtClean="0"/>
              <a:t> hemoglobin zincirinde yokluk veya üretim azlığı</a:t>
            </a:r>
          </a:p>
          <a:p>
            <a:pPr lvl="1"/>
            <a:r>
              <a:rPr lang="tr-TR" dirty="0" smtClean="0"/>
              <a:t>Hemoglobin </a:t>
            </a:r>
            <a:r>
              <a:rPr lang="tr-TR" dirty="0" err="1" smtClean="0"/>
              <a:t>tetramerlerinin</a:t>
            </a:r>
            <a:r>
              <a:rPr lang="tr-TR" dirty="0" smtClean="0"/>
              <a:t> fonksiyonlarında azalma, </a:t>
            </a:r>
            <a:r>
              <a:rPr lang="tr-TR" dirty="0" err="1" smtClean="0"/>
              <a:t>hipokromi</a:t>
            </a:r>
            <a:r>
              <a:rPr lang="tr-TR" dirty="0" smtClean="0"/>
              <a:t>, </a:t>
            </a:r>
            <a:r>
              <a:rPr lang="tr-TR" dirty="0" err="1" smtClean="0"/>
              <a:t>mikrositoz</a:t>
            </a:r>
            <a:endParaRPr lang="tr-TR" dirty="0" smtClean="0"/>
          </a:p>
          <a:p>
            <a:pPr lvl="1"/>
            <a:r>
              <a:rPr lang="tr-TR" dirty="0" smtClean="0"/>
              <a:t>Oksijeni bırakmama ve hücre yaşlanması ile çökelti oluşumu</a:t>
            </a: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838200" y="308564"/>
            <a:ext cx="10515600" cy="2071704"/>
          </a:xfrm>
        </p:spPr>
        <p:txBody>
          <a:bodyPr>
            <a:noAutofit/>
          </a:bodyPr>
          <a:lstStyle/>
          <a:p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Benign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200" dirty="0" smtClean="0">
                <a:solidFill>
                  <a:srgbClr val="C00000"/>
                </a:solidFill>
                <a:latin typeface="+mn-lt"/>
              </a:rPr>
            </a:br>
            <a:r>
              <a:rPr lang="tr-TR" sz="3200" dirty="0" smtClean="0">
                <a:solidFill>
                  <a:srgbClr val="FFC000"/>
                </a:solidFill>
                <a:latin typeface="+mn-lt"/>
              </a:rPr>
              <a:t>Kırmızı kan hücresi hastalıkları</a:t>
            </a:r>
            <a:br>
              <a:rPr lang="tr-TR" sz="3200" dirty="0" smtClean="0">
                <a:solidFill>
                  <a:srgbClr val="FFC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0070C0"/>
                </a:solidFill>
                <a:latin typeface="+mn-lt"/>
              </a:rPr>
              <a:t>Edinsel</a:t>
            </a:r>
            <a:r>
              <a:rPr lang="tr-TR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tr-TR" sz="3200" dirty="0" smtClean="0">
                <a:solidFill>
                  <a:srgbClr val="0070C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Talasemi</a:t>
            </a:r>
            <a:endParaRPr lang="tr-TR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29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Anatomi-Embriyoloji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6575981" cy="4351338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/>
              <a:t>En büyük </a:t>
            </a:r>
            <a:r>
              <a:rPr lang="tr-TR" dirty="0" err="1" smtClean="0"/>
              <a:t>retiküloendotelyal</a:t>
            </a:r>
            <a:r>
              <a:rPr lang="tr-TR" dirty="0" smtClean="0"/>
              <a:t> organ</a:t>
            </a:r>
          </a:p>
          <a:p>
            <a:r>
              <a:rPr lang="tr-TR" dirty="0" smtClean="0"/>
              <a:t>Mezoderm kaynaklı</a:t>
            </a:r>
          </a:p>
          <a:p>
            <a:r>
              <a:rPr lang="tr-TR" dirty="0" err="1" smtClean="0"/>
              <a:t>Gestasyonun</a:t>
            </a:r>
            <a:r>
              <a:rPr lang="tr-TR" dirty="0" smtClean="0"/>
              <a:t> 5. ayına kadar </a:t>
            </a:r>
            <a:r>
              <a:rPr lang="tr-TR" dirty="0" err="1" smtClean="0"/>
              <a:t>hematopoetik</a:t>
            </a:r>
            <a:r>
              <a:rPr lang="tr-TR" dirty="0" smtClean="0"/>
              <a:t> görevi var</a:t>
            </a:r>
          </a:p>
          <a:p>
            <a:r>
              <a:rPr lang="tr-TR" dirty="0" smtClean="0"/>
              <a:t>7-11 cm</a:t>
            </a:r>
          </a:p>
          <a:p>
            <a:r>
              <a:rPr lang="tr-TR" dirty="0" smtClean="0"/>
              <a:t>Ort. 150 gr</a:t>
            </a:r>
          </a:p>
          <a:p>
            <a:r>
              <a:rPr lang="tr-TR" dirty="0" smtClean="0"/>
              <a:t>En sık anomalisi aksesuar dalak (%20)</a:t>
            </a:r>
          </a:p>
          <a:p>
            <a:pPr lvl="1"/>
            <a:r>
              <a:rPr lang="tr-TR" dirty="0" err="1" smtClean="0"/>
              <a:t>Splenik</a:t>
            </a:r>
            <a:r>
              <a:rPr lang="tr-TR" dirty="0" smtClean="0"/>
              <a:t> </a:t>
            </a:r>
            <a:r>
              <a:rPr lang="tr-TR" dirty="0" err="1" smtClean="0"/>
              <a:t>hilus</a:t>
            </a:r>
            <a:r>
              <a:rPr lang="tr-TR" dirty="0" smtClean="0"/>
              <a:t> ve </a:t>
            </a:r>
            <a:r>
              <a:rPr lang="tr-TR" dirty="0" err="1" smtClean="0"/>
              <a:t>vasküler</a:t>
            </a:r>
            <a:r>
              <a:rPr lang="tr-TR" dirty="0" smtClean="0"/>
              <a:t> </a:t>
            </a:r>
            <a:r>
              <a:rPr lang="tr-TR" dirty="0" err="1" smtClean="0"/>
              <a:t>pedikül</a:t>
            </a:r>
            <a:r>
              <a:rPr lang="tr-TR" dirty="0" smtClean="0"/>
              <a:t> bölgesinde (%80)</a:t>
            </a:r>
          </a:p>
          <a:p>
            <a:pPr lvl="1"/>
            <a:r>
              <a:rPr lang="tr-TR" dirty="0" err="1" smtClean="0"/>
              <a:t>Gastrokolik</a:t>
            </a:r>
            <a:r>
              <a:rPr lang="tr-TR" dirty="0" smtClean="0"/>
              <a:t> </a:t>
            </a:r>
            <a:r>
              <a:rPr lang="tr-TR" dirty="0" err="1" smtClean="0"/>
              <a:t>ligaman</a:t>
            </a:r>
            <a:endParaRPr lang="tr-TR" dirty="0"/>
          </a:p>
          <a:p>
            <a:pPr lvl="1"/>
            <a:r>
              <a:rPr lang="tr-TR" dirty="0" smtClean="0"/>
              <a:t>Pankreas kuyruğu</a:t>
            </a:r>
          </a:p>
          <a:p>
            <a:pPr lvl="1"/>
            <a:r>
              <a:rPr lang="tr-TR" dirty="0" smtClean="0"/>
              <a:t>Büyük </a:t>
            </a:r>
            <a:r>
              <a:rPr lang="tr-TR" dirty="0" err="1" smtClean="0"/>
              <a:t>omentum</a:t>
            </a:r>
            <a:endParaRPr lang="tr-TR" dirty="0" smtClean="0"/>
          </a:p>
          <a:p>
            <a:pPr lvl="1"/>
            <a:r>
              <a:rPr lang="tr-TR" dirty="0" smtClean="0"/>
              <a:t>Midenin büyük </a:t>
            </a:r>
            <a:r>
              <a:rPr lang="tr-TR" dirty="0" err="1" smtClean="0"/>
              <a:t>kurvaturu</a:t>
            </a:r>
            <a:endParaRPr lang="tr-TR" dirty="0" smtClean="0"/>
          </a:p>
          <a:p>
            <a:pPr lvl="1"/>
            <a:r>
              <a:rPr lang="tr-TR" dirty="0" err="1" smtClean="0"/>
              <a:t>Splenokolik</a:t>
            </a:r>
            <a:r>
              <a:rPr lang="tr-TR" dirty="0" smtClean="0"/>
              <a:t> </a:t>
            </a:r>
            <a:r>
              <a:rPr lang="tr-TR" dirty="0" err="1" smtClean="0"/>
              <a:t>ligaman</a:t>
            </a:r>
            <a:endParaRPr lang="tr-TR" dirty="0" smtClean="0"/>
          </a:p>
          <a:p>
            <a:pPr lvl="1"/>
            <a:r>
              <a:rPr lang="tr-TR" dirty="0" smtClean="0"/>
              <a:t>Bağırsak </a:t>
            </a:r>
            <a:r>
              <a:rPr lang="tr-TR" dirty="0" err="1" smtClean="0"/>
              <a:t>mezenteri</a:t>
            </a:r>
            <a:endParaRPr lang="tr-TR" dirty="0" smtClean="0"/>
          </a:p>
          <a:p>
            <a:pPr lvl="1"/>
            <a:r>
              <a:rPr lang="tr-TR" dirty="0" smtClean="0"/>
              <a:t>Kadında sol </a:t>
            </a:r>
            <a:r>
              <a:rPr lang="tr-TR" dirty="0" err="1" smtClean="0"/>
              <a:t>round</a:t>
            </a:r>
            <a:r>
              <a:rPr lang="tr-TR" dirty="0" smtClean="0"/>
              <a:t> lig., erkekte sol </a:t>
            </a:r>
            <a:r>
              <a:rPr lang="tr-TR" dirty="0" err="1" smtClean="0"/>
              <a:t>spermatik</a:t>
            </a:r>
            <a:r>
              <a:rPr lang="tr-TR" dirty="0" smtClean="0"/>
              <a:t> </a:t>
            </a:r>
            <a:r>
              <a:rPr lang="tr-TR" dirty="0" err="1" smtClean="0"/>
              <a:t>kord</a:t>
            </a:r>
            <a:endParaRPr lang="tr-TR" dirty="0" smtClean="0"/>
          </a:p>
          <a:p>
            <a:pPr lvl="1"/>
            <a:endParaRPr lang="tr-TR" dirty="0" smtClean="0"/>
          </a:p>
          <a:p>
            <a:pPr lvl="1"/>
            <a:endParaRPr lang="tr-TR" dirty="0" smtClean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574" y="0"/>
            <a:ext cx="4561163" cy="6627851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8799" y="313317"/>
            <a:ext cx="5249857" cy="586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67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FF0000"/>
                </a:solidFill>
                <a:latin typeface="+mn-lt"/>
              </a:rPr>
              <a:t>Talasemi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616698"/>
            <a:ext cx="10515600" cy="5241302"/>
          </a:xfrm>
        </p:spPr>
        <p:txBody>
          <a:bodyPr>
            <a:normAutofit fontScale="62500" lnSpcReduction="20000"/>
          </a:bodyPr>
          <a:lstStyle/>
          <a:p>
            <a:r>
              <a:rPr lang="tr-TR" dirty="0" err="1" smtClean="0"/>
              <a:t>Talasemi</a:t>
            </a:r>
            <a:r>
              <a:rPr lang="tr-TR" dirty="0" smtClean="0"/>
              <a:t> majör (</a:t>
            </a:r>
            <a:r>
              <a:rPr lang="tr-TR" dirty="0" err="1" smtClean="0"/>
              <a:t>homozigot</a:t>
            </a:r>
            <a:r>
              <a:rPr lang="tr-TR" dirty="0" smtClean="0"/>
              <a:t>)</a:t>
            </a:r>
          </a:p>
          <a:p>
            <a:pPr lvl="1"/>
            <a:r>
              <a:rPr lang="tr-TR" dirty="0" err="1" smtClean="0"/>
              <a:t>Hipokrom</a:t>
            </a:r>
            <a:r>
              <a:rPr lang="tr-TR" dirty="0" smtClean="0"/>
              <a:t> </a:t>
            </a:r>
            <a:r>
              <a:rPr lang="tr-TR" dirty="0" err="1" smtClean="0"/>
              <a:t>mikrositer</a:t>
            </a:r>
            <a:r>
              <a:rPr lang="tr-TR" dirty="0" smtClean="0"/>
              <a:t> anemi</a:t>
            </a:r>
          </a:p>
          <a:p>
            <a:pPr lvl="1"/>
            <a:r>
              <a:rPr lang="tr-TR" dirty="0" err="1" smtClean="0"/>
              <a:t>Periferik</a:t>
            </a:r>
            <a:r>
              <a:rPr lang="tr-TR" dirty="0" smtClean="0"/>
              <a:t> yaymada çekirdekli eritrositler (</a:t>
            </a:r>
            <a:r>
              <a:rPr lang="tr-TR" dirty="0" err="1" smtClean="0"/>
              <a:t>target</a:t>
            </a:r>
            <a:r>
              <a:rPr lang="tr-TR" dirty="0" smtClean="0"/>
              <a:t> </a:t>
            </a:r>
            <a:r>
              <a:rPr lang="tr-TR" dirty="0" err="1" smtClean="0"/>
              <a:t>cell</a:t>
            </a:r>
            <a:r>
              <a:rPr lang="tr-TR" dirty="0" smtClean="0"/>
              <a:t>)</a:t>
            </a:r>
          </a:p>
          <a:p>
            <a:pPr lvl="1"/>
            <a:r>
              <a:rPr lang="tr-TR" dirty="0" smtClean="0"/>
              <a:t>Artmış </a:t>
            </a:r>
            <a:r>
              <a:rPr lang="tr-TR" dirty="0" err="1" smtClean="0"/>
              <a:t>retikülosit</a:t>
            </a:r>
            <a:r>
              <a:rPr lang="tr-TR" dirty="0" smtClean="0"/>
              <a:t> sayısı</a:t>
            </a:r>
          </a:p>
          <a:p>
            <a:pPr lvl="1"/>
            <a:r>
              <a:rPr lang="tr-TR" dirty="0" smtClean="0"/>
              <a:t>Hem </a:t>
            </a:r>
            <a:r>
              <a:rPr lang="tr-TR" dirty="0" err="1" smtClean="0"/>
              <a:t>fetal</a:t>
            </a:r>
            <a:r>
              <a:rPr lang="tr-TR" dirty="0" smtClean="0"/>
              <a:t> hem erişkin </a:t>
            </a:r>
            <a:r>
              <a:rPr lang="tr-TR" dirty="0" err="1" smtClean="0"/>
              <a:t>Hb</a:t>
            </a:r>
            <a:r>
              <a:rPr lang="tr-TR" dirty="0" smtClean="0"/>
              <a:t> sentezinde </a:t>
            </a:r>
            <a:r>
              <a:rPr lang="el-GR" dirty="0" smtClean="0"/>
              <a:t>α</a:t>
            </a:r>
            <a:r>
              <a:rPr lang="tr-TR" dirty="0" smtClean="0"/>
              <a:t> zinciri gerekli. </a:t>
            </a:r>
            <a:r>
              <a:rPr lang="el-GR" dirty="0"/>
              <a:t>α</a:t>
            </a:r>
            <a:r>
              <a:rPr lang="tr-TR" dirty="0" smtClean="0"/>
              <a:t> </a:t>
            </a:r>
            <a:r>
              <a:rPr lang="tr-TR" dirty="0" err="1" smtClean="0"/>
              <a:t>talasemi</a:t>
            </a:r>
            <a:r>
              <a:rPr lang="tr-TR" dirty="0" smtClean="0"/>
              <a:t> doğuştan itibaren </a:t>
            </a:r>
            <a:r>
              <a:rPr lang="tr-TR" dirty="0" err="1" smtClean="0"/>
              <a:t>semptomatik</a:t>
            </a:r>
            <a:endParaRPr lang="tr-TR" dirty="0" smtClean="0"/>
          </a:p>
          <a:p>
            <a:pPr lvl="1"/>
            <a:r>
              <a:rPr lang="el-GR" dirty="0" smtClean="0"/>
              <a:t>β</a:t>
            </a:r>
            <a:r>
              <a:rPr lang="tr-TR" dirty="0" smtClean="0"/>
              <a:t> zinciri sadece erişkin </a:t>
            </a:r>
            <a:r>
              <a:rPr lang="tr-TR" dirty="0" err="1" smtClean="0"/>
              <a:t>Hb</a:t>
            </a:r>
            <a:r>
              <a:rPr lang="tr-TR" dirty="0" smtClean="0"/>
              <a:t> sentezinde gerekli. </a:t>
            </a:r>
            <a:r>
              <a:rPr lang="el-GR" dirty="0" smtClean="0"/>
              <a:t>β</a:t>
            </a:r>
            <a:r>
              <a:rPr lang="tr-TR" dirty="0" smtClean="0"/>
              <a:t> </a:t>
            </a:r>
            <a:r>
              <a:rPr lang="tr-TR" dirty="0" err="1" smtClean="0"/>
              <a:t>talasemi</a:t>
            </a:r>
            <a:r>
              <a:rPr lang="tr-TR" dirty="0" smtClean="0"/>
              <a:t> doğuştan 4-6 sonra </a:t>
            </a:r>
            <a:r>
              <a:rPr lang="tr-TR" dirty="0" err="1" smtClean="0"/>
              <a:t>semptomatik</a:t>
            </a:r>
            <a:endParaRPr lang="tr-TR" dirty="0" smtClean="0"/>
          </a:p>
          <a:p>
            <a:r>
              <a:rPr lang="tr-TR" dirty="0" smtClean="0"/>
              <a:t>Taşıyıcılar </a:t>
            </a:r>
            <a:r>
              <a:rPr lang="tr-TR" dirty="0" err="1" smtClean="0"/>
              <a:t>asemptomatik</a:t>
            </a:r>
            <a:endParaRPr lang="tr-TR" dirty="0" smtClean="0"/>
          </a:p>
          <a:p>
            <a:r>
              <a:rPr lang="tr-TR" dirty="0" smtClean="0"/>
              <a:t>Hasta bireylerde tipik olarak 2 yaşından önce solukluk, büyüme geriliği, sarılık, HSM ve </a:t>
            </a:r>
            <a:r>
              <a:rPr lang="tr-TR" dirty="0" err="1" smtClean="0"/>
              <a:t>abdominal</a:t>
            </a:r>
            <a:r>
              <a:rPr lang="tr-TR" dirty="0" smtClean="0"/>
              <a:t> </a:t>
            </a:r>
            <a:r>
              <a:rPr lang="tr-TR" dirty="0" err="1" smtClean="0"/>
              <a:t>distansiyon</a:t>
            </a:r>
            <a:endParaRPr lang="tr-TR" dirty="0" smtClean="0"/>
          </a:p>
          <a:p>
            <a:r>
              <a:rPr lang="tr-TR" dirty="0" smtClean="0"/>
              <a:t>Dirençli bacak ülserleri, sık enfeksiyon, kafa büyümesi, sık sık transfüzyon ihtiyacı</a:t>
            </a:r>
          </a:p>
          <a:p>
            <a:r>
              <a:rPr lang="tr-TR" dirty="0" smtClean="0"/>
              <a:t>Tedavisiz bireyler erken </a:t>
            </a:r>
            <a:r>
              <a:rPr lang="tr-TR" dirty="0" err="1" smtClean="0"/>
              <a:t>infant</a:t>
            </a:r>
            <a:r>
              <a:rPr lang="tr-TR" dirty="0" smtClean="0"/>
              <a:t>, genç çocukluk döneminde kaybedilir</a:t>
            </a:r>
          </a:p>
          <a:p>
            <a:r>
              <a:rPr lang="tr-TR" dirty="0" smtClean="0"/>
              <a:t>Tedavi</a:t>
            </a:r>
          </a:p>
          <a:p>
            <a:pPr lvl="1"/>
            <a:r>
              <a:rPr lang="tr-TR" dirty="0" smtClean="0"/>
              <a:t>Hb≥9 gr/</a:t>
            </a:r>
            <a:r>
              <a:rPr lang="tr-TR" dirty="0" err="1" smtClean="0"/>
              <a:t>dL</a:t>
            </a:r>
            <a:r>
              <a:rPr lang="tr-TR" dirty="0" smtClean="0"/>
              <a:t> olacak şekilde eritrosit transfüzyonları</a:t>
            </a:r>
          </a:p>
          <a:p>
            <a:pPr lvl="1"/>
            <a:r>
              <a:rPr lang="tr-TR" dirty="0" err="1" smtClean="0"/>
              <a:t>Deferoksamin</a:t>
            </a:r>
            <a:r>
              <a:rPr lang="tr-TR" dirty="0" smtClean="0"/>
              <a:t> ile </a:t>
            </a:r>
            <a:r>
              <a:rPr lang="tr-TR" dirty="0" err="1" smtClean="0"/>
              <a:t>parenteral</a:t>
            </a:r>
            <a:r>
              <a:rPr lang="tr-TR" dirty="0" smtClean="0"/>
              <a:t> </a:t>
            </a:r>
            <a:r>
              <a:rPr lang="tr-TR" dirty="0" err="1" smtClean="0"/>
              <a:t>şelasyon</a:t>
            </a:r>
            <a:endParaRPr lang="tr-TR" dirty="0" smtClean="0"/>
          </a:p>
          <a:p>
            <a:pPr lvl="1"/>
            <a:r>
              <a:rPr lang="tr-TR" dirty="0" err="1" smtClean="0"/>
              <a:t>Splenektomi</a:t>
            </a:r>
            <a:endParaRPr lang="tr-TR" dirty="0" smtClean="0"/>
          </a:p>
          <a:p>
            <a:pPr lvl="2"/>
            <a:r>
              <a:rPr lang="tr-TR" dirty="0" smtClean="0"/>
              <a:t>Yoğun transfüzyon ihtiyacı (&gt;200 </a:t>
            </a:r>
            <a:r>
              <a:rPr lang="tr-TR" dirty="0" err="1" smtClean="0"/>
              <a:t>mL</a:t>
            </a:r>
            <a:r>
              <a:rPr lang="tr-TR" dirty="0" smtClean="0"/>
              <a:t>/kg/yıl)</a:t>
            </a:r>
          </a:p>
          <a:p>
            <a:pPr lvl="2"/>
            <a:r>
              <a:rPr lang="tr-TR" dirty="0" smtClean="0"/>
              <a:t>Dalak </a:t>
            </a:r>
            <a:r>
              <a:rPr lang="tr-TR" dirty="0" err="1" smtClean="0"/>
              <a:t>enfarktı</a:t>
            </a:r>
            <a:endParaRPr lang="tr-TR" dirty="0" smtClean="0"/>
          </a:p>
          <a:p>
            <a:pPr lvl="2"/>
            <a:r>
              <a:rPr lang="tr-TR" dirty="0" err="1" smtClean="0"/>
              <a:t>Splenomegaliye</a:t>
            </a:r>
            <a:r>
              <a:rPr lang="tr-TR" dirty="0" smtClean="0"/>
              <a:t> bağlı bası bulguları</a:t>
            </a:r>
          </a:p>
          <a:p>
            <a:pPr lvl="1"/>
            <a:r>
              <a:rPr lang="tr-TR" dirty="0" err="1" smtClean="0"/>
              <a:t>Splenektomi</a:t>
            </a:r>
            <a:r>
              <a:rPr lang="tr-TR" dirty="0" smtClean="0"/>
              <a:t> sonrası </a:t>
            </a:r>
            <a:r>
              <a:rPr lang="tr-TR" dirty="0" err="1" smtClean="0"/>
              <a:t>pulmoner</a:t>
            </a:r>
            <a:r>
              <a:rPr lang="tr-TR" dirty="0" smtClean="0"/>
              <a:t> hipertansiyon görülebilir (nedeni bilinmiyor)</a:t>
            </a:r>
          </a:p>
          <a:p>
            <a:pPr lvl="1"/>
            <a:r>
              <a:rPr lang="tr-TR" dirty="0" smtClean="0"/>
              <a:t>Yüksek oranda </a:t>
            </a:r>
            <a:r>
              <a:rPr lang="tr-TR" dirty="0" err="1" smtClean="0"/>
              <a:t>postsplenektomi</a:t>
            </a:r>
            <a:r>
              <a:rPr lang="tr-TR" dirty="0" smtClean="0"/>
              <a:t> enfeksiyon riski var</a:t>
            </a:r>
          </a:p>
          <a:p>
            <a:pPr lvl="1"/>
            <a:r>
              <a:rPr lang="tr-TR" dirty="0" err="1" smtClean="0"/>
              <a:t>Splenektomi</a:t>
            </a:r>
            <a:r>
              <a:rPr lang="tr-TR" dirty="0" smtClean="0"/>
              <a:t> 4 yaşına kadar geciktirilmeli</a:t>
            </a:r>
          </a:p>
        </p:txBody>
      </p:sp>
    </p:spTree>
    <p:extLst>
      <p:ext uri="{BB962C8B-B14F-4D97-AF65-F5344CB8AC3E}">
        <p14:creationId xmlns:p14="http://schemas.microsoft.com/office/powerpoint/2010/main" val="130962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80647"/>
            <a:ext cx="10515600" cy="4411745"/>
          </a:xfrm>
        </p:spPr>
        <p:txBody>
          <a:bodyPr/>
          <a:lstStyle/>
          <a:p>
            <a:r>
              <a:rPr lang="tr-TR" dirty="0" smtClean="0"/>
              <a:t>Diğer adı </a:t>
            </a:r>
            <a:r>
              <a:rPr lang="tr-TR" dirty="0" err="1" smtClean="0"/>
              <a:t>immün</a:t>
            </a:r>
            <a:r>
              <a:rPr lang="tr-TR" dirty="0" smtClean="0"/>
              <a:t> </a:t>
            </a:r>
            <a:r>
              <a:rPr lang="tr-TR" dirty="0" err="1" smtClean="0"/>
              <a:t>trombositopenik</a:t>
            </a:r>
            <a:r>
              <a:rPr lang="tr-TR" dirty="0" smtClean="0"/>
              <a:t> </a:t>
            </a:r>
            <a:r>
              <a:rPr lang="tr-TR" dirty="0" err="1" smtClean="0"/>
              <a:t>purpura</a:t>
            </a:r>
            <a:endParaRPr lang="tr-TR" dirty="0" smtClean="0"/>
          </a:p>
          <a:p>
            <a:r>
              <a:rPr lang="tr-TR" dirty="0" err="1" smtClean="0"/>
              <a:t>Trombositopeni</a:t>
            </a:r>
            <a:r>
              <a:rPr lang="tr-TR" dirty="0" smtClean="0"/>
              <a:t> ve </a:t>
            </a:r>
            <a:r>
              <a:rPr lang="tr-TR" dirty="0" err="1" smtClean="0"/>
              <a:t>mukokutanöz</a:t>
            </a:r>
            <a:r>
              <a:rPr lang="tr-TR" dirty="0" smtClean="0"/>
              <a:t> ve </a:t>
            </a:r>
            <a:r>
              <a:rPr lang="tr-TR" dirty="0" err="1" smtClean="0"/>
              <a:t>peteşiyel</a:t>
            </a:r>
            <a:r>
              <a:rPr lang="tr-TR" dirty="0" smtClean="0"/>
              <a:t> kanamalarla karakterize </a:t>
            </a:r>
            <a:r>
              <a:rPr lang="tr-TR" dirty="0" err="1" smtClean="0"/>
              <a:t>otoimmün</a:t>
            </a:r>
            <a:r>
              <a:rPr lang="tr-TR" dirty="0" smtClean="0"/>
              <a:t> bir bozukluk</a:t>
            </a:r>
          </a:p>
          <a:p>
            <a:r>
              <a:rPr lang="tr-TR" dirty="0" err="1" smtClean="0"/>
              <a:t>Dalakra</a:t>
            </a:r>
            <a:r>
              <a:rPr lang="tr-TR" dirty="0" smtClean="0"/>
              <a:t> üretilen </a:t>
            </a:r>
            <a:r>
              <a:rPr lang="tr-TR" dirty="0" err="1" smtClean="0"/>
              <a:t>antitrombosit</a:t>
            </a:r>
            <a:r>
              <a:rPr lang="tr-TR" dirty="0" smtClean="0"/>
              <a:t>  </a:t>
            </a:r>
            <a:r>
              <a:rPr lang="tr-TR" dirty="0" err="1" smtClean="0"/>
              <a:t>IgG</a:t>
            </a:r>
            <a:r>
              <a:rPr lang="tr-TR" dirty="0" smtClean="0"/>
              <a:t> antikoru ile </a:t>
            </a:r>
            <a:r>
              <a:rPr lang="tr-TR" dirty="0" err="1" smtClean="0"/>
              <a:t>opsonize</a:t>
            </a:r>
            <a:r>
              <a:rPr lang="tr-TR" dirty="0" smtClean="0"/>
              <a:t> olan </a:t>
            </a:r>
            <a:r>
              <a:rPr lang="tr-TR" dirty="0" err="1" smtClean="0"/>
              <a:t>trombositlerin</a:t>
            </a:r>
            <a:r>
              <a:rPr lang="tr-TR" dirty="0" smtClean="0"/>
              <a:t> kandan erken yok olması sonucu </a:t>
            </a:r>
            <a:r>
              <a:rPr lang="tr-TR" dirty="0" err="1" smtClean="0"/>
              <a:t>trombositopeni</a:t>
            </a:r>
            <a:r>
              <a:rPr lang="tr-TR" dirty="0" smtClean="0"/>
              <a:t> gelişir</a:t>
            </a:r>
          </a:p>
          <a:p>
            <a:r>
              <a:rPr lang="tr-TR" dirty="0" smtClean="0"/>
              <a:t>Karaciğer ve dalak içindeki doku </a:t>
            </a:r>
            <a:r>
              <a:rPr lang="tr-TR" dirty="0" err="1" smtClean="0"/>
              <a:t>makrofajlarında</a:t>
            </a:r>
            <a:r>
              <a:rPr lang="tr-TR" dirty="0" smtClean="0"/>
              <a:t> eksprese edilen </a:t>
            </a:r>
            <a:r>
              <a:rPr lang="tr-TR" dirty="0" err="1" smtClean="0"/>
              <a:t>Fc</a:t>
            </a:r>
            <a:r>
              <a:rPr lang="tr-TR" dirty="0" smtClean="0"/>
              <a:t> reseptörleri ile </a:t>
            </a:r>
            <a:r>
              <a:rPr lang="tr-TR" dirty="0" err="1" smtClean="0"/>
              <a:t>trombosit</a:t>
            </a:r>
            <a:r>
              <a:rPr lang="tr-TR" dirty="0" smtClean="0"/>
              <a:t> antikorlarının direk </a:t>
            </a:r>
            <a:r>
              <a:rPr lang="tr-TR" dirty="0" err="1" smtClean="0"/>
              <a:t>etkileşiöi</a:t>
            </a:r>
            <a:r>
              <a:rPr lang="tr-TR" dirty="0" smtClean="0"/>
              <a:t> sonucu yıkım meydana gelir</a:t>
            </a:r>
          </a:p>
          <a:p>
            <a:endParaRPr lang="tr-TR" dirty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838200" y="308564"/>
            <a:ext cx="10515600" cy="1458962"/>
          </a:xfrm>
        </p:spPr>
        <p:txBody>
          <a:bodyPr>
            <a:noAutofit/>
          </a:bodyPr>
          <a:lstStyle/>
          <a:p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Benign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200" dirty="0" smtClean="0">
                <a:solidFill>
                  <a:srgbClr val="C00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FFC000"/>
                </a:solidFill>
                <a:latin typeface="+mn-lt"/>
              </a:rPr>
              <a:t>Trombosit</a:t>
            </a:r>
            <a:r>
              <a:rPr lang="tr-TR" sz="3200" dirty="0" smtClean="0">
                <a:solidFill>
                  <a:srgbClr val="FFC000"/>
                </a:solidFill>
                <a:latin typeface="+mn-lt"/>
              </a:rPr>
              <a:t> Bozuklukları</a:t>
            </a:r>
            <a:br>
              <a:rPr lang="tr-TR" sz="3200" dirty="0" smtClean="0">
                <a:solidFill>
                  <a:srgbClr val="FFC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İdiopatik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200" dirty="0" err="1">
                <a:solidFill>
                  <a:srgbClr val="FF0000"/>
                </a:solidFill>
                <a:latin typeface="+mn-lt"/>
              </a:rPr>
              <a:t>T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rombositopenik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200" dirty="0" err="1">
                <a:solidFill>
                  <a:srgbClr val="FF0000"/>
                </a:solidFill>
                <a:latin typeface="+mn-lt"/>
              </a:rPr>
              <a:t>P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urpura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(ITP)</a:t>
            </a:r>
            <a:endParaRPr lang="tr-TR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69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  <a:latin typeface="+mn-lt"/>
              </a:rPr>
              <a:t>İTP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dirty="0" smtClean="0"/>
              <a:t>Tipik olarak </a:t>
            </a:r>
            <a:r>
              <a:rPr lang="tr-TR" dirty="0" err="1" smtClean="0"/>
              <a:t>peteşi</a:t>
            </a:r>
            <a:r>
              <a:rPr lang="tr-TR" dirty="0" smtClean="0"/>
              <a:t> ve </a:t>
            </a:r>
            <a:r>
              <a:rPr lang="tr-TR" dirty="0" err="1" smtClean="0"/>
              <a:t>ekimozlar</a:t>
            </a:r>
            <a:r>
              <a:rPr lang="tr-TR" dirty="0" smtClean="0"/>
              <a:t>, bazen majör kanamalar</a:t>
            </a:r>
          </a:p>
          <a:p>
            <a:r>
              <a:rPr lang="tr-TR" dirty="0" err="1" smtClean="0"/>
              <a:t>Epistaksis</a:t>
            </a:r>
            <a:r>
              <a:rPr lang="tr-TR" dirty="0" smtClean="0"/>
              <a:t>, </a:t>
            </a:r>
            <a:r>
              <a:rPr lang="tr-TR" dirty="0" err="1" smtClean="0"/>
              <a:t>menoraji</a:t>
            </a:r>
            <a:r>
              <a:rPr lang="tr-TR" dirty="0" smtClean="0"/>
              <a:t>, </a:t>
            </a:r>
            <a:r>
              <a:rPr lang="tr-TR" dirty="0" err="1" smtClean="0"/>
              <a:t>hematüri</a:t>
            </a:r>
            <a:r>
              <a:rPr lang="tr-TR" dirty="0" smtClean="0"/>
              <a:t>, </a:t>
            </a:r>
            <a:r>
              <a:rPr lang="tr-TR" dirty="0" err="1" smtClean="0"/>
              <a:t>melena</a:t>
            </a:r>
            <a:r>
              <a:rPr lang="tr-TR" dirty="0"/>
              <a:t> </a:t>
            </a:r>
            <a:r>
              <a:rPr lang="tr-TR" dirty="0" smtClean="0"/>
              <a:t>formunda </a:t>
            </a:r>
            <a:r>
              <a:rPr lang="tr-TR" dirty="0" err="1" smtClean="0"/>
              <a:t>mukozal</a:t>
            </a:r>
            <a:r>
              <a:rPr lang="tr-TR" dirty="0" smtClean="0"/>
              <a:t> kanamalar</a:t>
            </a:r>
          </a:p>
          <a:p>
            <a:r>
              <a:rPr lang="tr-TR" dirty="0" smtClean="0"/>
              <a:t>Kanama genelde </a:t>
            </a:r>
            <a:r>
              <a:rPr lang="tr-TR" dirty="0" err="1" smtClean="0"/>
              <a:t>trombosit</a:t>
            </a:r>
            <a:r>
              <a:rPr lang="tr-TR" dirty="0" smtClean="0"/>
              <a:t> 30-50 bin arasındayken</a:t>
            </a:r>
          </a:p>
          <a:p>
            <a:r>
              <a:rPr lang="tr-TR" dirty="0" smtClean="0"/>
              <a:t>10.000’in altında majör kanama riski var</a:t>
            </a:r>
          </a:p>
          <a:p>
            <a:r>
              <a:rPr lang="tr-TR" dirty="0" smtClean="0"/>
              <a:t>Çocuklarda genelde </a:t>
            </a:r>
            <a:r>
              <a:rPr lang="tr-TR" dirty="0" err="1" smtClean="0"/>
              <a:t>enfeksiyın</a:t>
            </a:r>
            <a:r>
              <a:rPr lang="tr-TR" dirty="0" smtClean="0"/>
              <a:t> sonrası akut başlangıç</a:t>
            </a:r>
          </a:p>
          <a:p>
            <a:r>
              <a:rPr lang="tr-TR" dirty="0" smtClean="0"/>
              <a:t>Erişkinde yavaş seyirli, sinsi başlangıç</a:t>
            </a:r>
          </a:p>
          <a:p>
            <a:r>
              <a:rPr lang="tr-TR" dirty="0" smtClean="0"/>
              <a:t>Hem erişkin hem çocukta </a:t>
            </a:r>
            <a:r>
              <a:rPr lang="tr-TR" u="sng" dirty="0" err="1" smtClean="0"/>
              <a:t>splenomegali</a:t>
            </a:r>
            <a:r>
              <a:rPr lang="tr-TR" u="sng" dirty="0" smtClean="0"/>
              <a:t> görülmez</a:t>
            </a:r>
            <a:r>
              <a:rPr lang="tr-TR" dirty="0" smtClean="0"/>
              <a:t>.</a:t>
            </a:r>
          </a:p>
          <a:p>
            <a:r>
              <a:rPr lang="tr-TR" dirty="0" smtClean="0"/>
              <a:t>Karakteristik laboratuvar bulgusu </a:t>
            </a:r>
            <a:r>
              <a:rPr lang="tr-TR" dirty="0" err="1" smtClean="0"/>
              <a:t>periferik</a:t>
            </a:r>
            <a:r>
              <a:rPr lang="tr-TR" dirty="0" smtClean="0"/>
              <a:t> yaymada </a:t>
            </a:r>
            <a:r>
              <a:rPr lang="tr-TR" dirty="0" err="1" smtClean="0"/>
              <a:t>megakaryositlerin</a:t>
            </a:r>
            <a:r>
              <a:rPr lang="tr-TR" dirty="0" smtClean="0"/>
              <a:t> bulunmasıdır</a:t>
            </a:r>
          </a:p>
          <a:p>
            <a:r>
              <a:rPr lang="tr-TR" dirty="0" smtClean="0"/>
              <a:t>İlk basamak tedavi oral </a:t>
            </a:r>
            <a:r>
              <a:rPr lang="tr-TR" dirty="0" err="1" smtClean="0"/>
              <a:t>prenizolon</a:t>
            </a:r>
            <a:r>
              <a:rPr lang="tr-TR" dirty="0" smtClean="0"/>
              <a:t>, cevap oranı %50-75</a:t>
            </a:r>
          </a:p>
          <a:p>
            <a:r>
              <a:rPr lang="tr-TR" dirty="0" smtClean="0"/>
              <a:t>İVİG, yıkımı direk azaltır</a:t>
            </a:r>
          </a:p>
          <a:p>
            <a:r>
              <a:rPr lang="tr-TR" dirty="0" err="1" smtClean="0"/>
              <a:t>Rituximab</a:t>
            </a:r>
            <a:r>
              <a:rPr lang="tr-TR" dirty="0" smtClean="0"/>
              <a:t>, </a:t>
            </a:r>
            <a:r>
              <a:rPr lang="tr-TR" dirty="0" err="1" smtClean="0"/>
              <a:t>trombopoietin</a:t>
            </a:r>
            <a:r>
              <a:rPr lang="tr-TR" dirty="0" smtClean="0"/>
              <a:t> reseptör </a:t>
            </a:r>
            <a:r>
              <a:rPr lang="tr-TR" dirty="0" err="1" smtClean="0"/>
              <a:t>agonistleri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202091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FF0000"/>
                </a:solidFill>
                <a:latin typeface="+mn-lt"/>
              </a:rPr>
              <a:t>İTP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Splenektomi</a:t>
            </a:r>
            <a:endParaRPr lang="tr-TR" dirty="0" smtClean="0"/>
          </a:p>
          <a:p>
            <a:pPr lvl="1"/>
            <a:r>
              <a:rPr lang="tr-TR" dirty="0" smtClean="0"/>
              <a:t>Uzamış </a:t>
            </a:r>
            <a:r>
              <a:rPr lang="tr-TR" dirty="0" err="1" smtClean="0"/>
              <a:t>steroid</a:t>
            </a:r>
            <a:r>
              <a:rPr lang="tr-TR" dirty="0" smtClean="0"/>
              <a:t> kullanımı</a:t>
            </a:r>
          </a:p>
          <a:p>
            <a:pPr lvl="1"/>
            <a:r>
              <a:rPr lang="tr-TR" dirty="0" smtClean="0"/>
              <a:t>Medikal tedavide başarısızlık</a:t>
            </a:r>
          </a:p>
          <a:p>
            <a:r>
              <a:rPr lang="tr-TR" dirty="0" err="1" smtClean="0"/>
              <a:t>Splenektomi</a:t>
            </a:r>
            <a:r>
              <a:rPr lang="tr-TR" dirty="0" smtClean="0"/>
              <a:t> sonrası %75-85 kalıcı yanıt</a:t>
            </a:r>
          </a:p>
          <a:p>
            <a:r>
              <a:rPr lang="tr-TR" dirty="0" smtClean="0"/>
              <a:t>Tercih edilen </a:t>
            </a:r>
            <a:r>
              <a:rPr lang="tr-TR" dirty="0" err="1" smtClean="0"/>
              <a:t>laparoskopik</a:t>
            </a:r>
            <a:r>
              <a:rPr lang="tr-TR" dirty="0" smtClean="0"/>
              <a:t> ameliyat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821" y="1283749"/>
            <a:ext cx="3891734" cy="546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0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80647"/>
            <a:ext cx="10515600" cy="4411745"/>
          </a:xfrm>
        </p:spPr>
        <p:txBody>
          <a:bodyPr>
            <a:normAutofit fontScale="70000" lnSpcReduction="20000"/>
          </a:bodyPr>
          <a:lstStyle/>
          <a:p>
            <a:r>
              <a:rPr lang="tr-TR" dirty="0" err="1" smtClean="0"/>
              <a:t>trombositopeni</a:t>
            </a:r>
            <a:r>
              <a:rPr lang="tr-TR" dirty="0" smtClean="0"/>
              <a:t>,</a:t>
            </a:r>
          </a:p>
          <a:p>
            <a:r>
              <a:rPr lang="tr-TR" dirty="0" err="1" smtClean="0"/>
              <a:t>Mikroanjiyopatik</a:t>
            </a:r>
            <a:r>
              <a:rPr lang="tr-TR" dirty="0" smtClean="0"/>
              <a:t> </a:t>
            </a:r>
            <a:r>
              <a:rPr lang="tr-TR" dirty="0" err="1" smtClean="0"/>
              <a:t>hemolitik</a:t>
            </a:r>
            <a:r>
              <a:rPr lang="tr-TR" dirty="0" smtClean="0"/>
              <a:t> anemi</a:t>
            </a:r>
          </a:p>
          <a:p>
            <a:r>
              <a:rPr lang="tr-TR" dirty="0" smtClean="0"/>
              <a:t>Nörolojik </a:t>
            </a:r>
            <a:r>
              <a:rPr lang="tr-TR" dirty="0" err="1" smtClean="0"/>
              <a:t>kompikasyonlar</a:t>
            </a:r>
            <a:endParaRPr lang="tr-TR" dirty="0" smtClean="0"/>
          </a:p>
          <a:p>
            <a:endParaRPr lang="tr-TR" dirty="0"/>
          </a:p>
          <a:p>
            <a:r>
              <a:rPr lang="tr-TR" dirty="0" smtClean="0"/>
              <a:t>Daralan damar lümeninin </a:t>
            </a:r>
            <a:r>
              <a:rPr lang="tr-TR" dirty="0" err="1" smtClean="0"/>
              <a:t>eritoristler</a:t>
            </a:r>
            <a:r>
              <a:rPr lang="tr-TR" dirty="0" smtClean="0"/>
              <a:t> üzerinde yarattığı travma sonucu </a:t>
            </a:r>
            <a:r>
              <a:rPr lang="tr-TR" dirty="0" err="1" smtClean="0"/>
              <a:t>intravasküler</a:t>
            </a:r>
            <a:r>
              <a:rPr lang="tr-TR" dirty="0" smtClean="0"/>
              <a:t> yıkım (</a:t>
            </a:r>
            <a:r>
              <a:rPr lang="tr-TR" dirty="0" err="1" smtClean="0"/>
              <a:t>hemoliz</a:t>
            </a:r>
            <a:r>
              <a:rPr lang="tr-TR" dirty="0" smtClean="0"/>
              <a:t>) ve </a:t>
            </a:r>
            <a:r>
              <a:rPr lang="tr-TR" dirty="0" err="1" smtClean="0"/>
              <a:t>mikrovasküler</a:t>
            </a:r>
            <a:r>
              <a:rPr lang="tr-TR" dirty="0" smtClean="0"/>
              <a:t> </a:t>
            </a:r>
            <a:r>
              <a:rPr lang="tr-TR" dirty="0" err="1" smtClean="0"/>
              <a:t>trombotik</a:t>
            </a:r>
            <a:r>
              <a:rPr lang="tr-TR" dirty="0" smtClean="0"/>
              <a:t> </a:t>
            </a:r>
            <a:r>
              <a:rPr lang="tr-TR" dirty="0" err="1" smtClean="0"/>
              <a:t>epizodlar</a:t>
            </a:r>
            <a:endParaRPr lang="tr-TR" dirty="0" smtClean="0"/>
          </a:p>
          <a:p>
            <a:r>
              <a:rPr lang="tr-TR" dirty="0" err="1" smtClean="0"/>
              <a:t>Von</a:t>
            </a:r>
            <a:r>
              <a:rPr lang="tr-TR" dirty="0" smtClean="0"/>
              <a:t> </a:t>
            </a:r>
            <a:r>
              <a:rPr lang="tr-TR" dirty="0" err="1" smtClean="0"/>
              <a:t>Willebrand</a:t>
            </a:r>
            <a:r>
              <a:rPr lang="tr-TR" dirty="0" smtClean="0"/>
              <a:t> </a:t>
            </a:r>
            <a:r>
              <a:rPr lang="tr-TR" dirty="0" err="1" smtClean="0"/>
              <a:t>factor</a:t>
            </a:r>
            <a:r>
              <a:rPr lang="tr-TR" dirty="0" smtClean="0"/>
              <a:t> suçlanmakta</a:t>
            </a:r>
          </a:p>
          <a:p>
            <a:r>
              <a:rPr lang="tr-TR" dirty="0" smtClean="0"/>
              <a:t>Döküntü, ateş, böbrek yetmezliği, nörolojik bulgular, nadiren </a:t>
            </a:r>
            <a:r>
              <a:rPr lang="tr-TR" dirty="0" err="1" smtClean="0"/>
              <a:t>KKy</a:t>
            </a:r>
            <a:r>
              <a:rPr lang="tr-TR" dirty="0" smtClean="0"/>
              <a:t> ve aritmiler</a:t>
            </a:r>
          </a:p>
          <a:p>
            <a:r>
              <a:rPr lang="tr-TR" dirty="0" smtClean="0"/>
              <a:t>En sık rastlanan bulgu at </a:t>
            </a:r>
            <a:r>
              <a:rPr lang="tr-TR" dirty="0" err="1" smtClean="0"/>
              <a:t>ekstremitede</a:t>
            </a:r>
            <a:r>
              <a:rPr lang="tr-TR" dirty="0" smtClean="0"/>
              <a:t> </a:t>
            </a:r>
            <a:r>
              <a:rPr lang="tr-TR" dirty="0" err="1" smtClean="0"/>
              <a:t>peteşiyal</a:t>
            </a:r>
            <a:r>
              <a:rPr lang="tr-TR" dirty="0" smtClean="0"/>
              <a:t> kanamalardır</a:t>
            </a:r>
          </a:p>
          <a:p>
            <a:r>
              <a:rPr lang="tr-TR" dirty="0" smtClean="0"/>
              <a:t>Nörolojik olarak yaygın baş </a:t>
            </a:r>
            <a:r>
              <a:rPr lang="tr-TR" dirty="0" err="1" smtClean="0"/>
              <a:t>ağrısıdan</a:t>
            </a:r>
            <a:r>
              <a:rPr lang="tr-TR" dirty="0" smtClean="0"/>
              <a:t> </a:t>
            </a:r>
            <a:r>
              <a:rPr lang="tr-TR" dirty="0" err="1" smtClean="0"/>
              <a:t>bilinö</a:t>
            </a:r>
            <a:r>
              <a:rPr lang="tr-TR" dirty="0" smtClean="0"/>
              <a:t> bulanıklığı/komaya kadar giden bulgular</a:t>
            </a:r>
          </a:p>
          <a:p>
            <a:r>
              <a:rPr lang="tr-TR" dirty="0" smtClean="0"/>
              <a:t>Tanıda </a:t>
            </a:r>
            <a:r>
              <a:rPr lang="tr-TR" dirty="0" err="1" smtClean="0"/>
              <a:t>perifrik</a:t>
            </a:r>
            <a:r>
              <a:rPr lang="tr-TR" dirty="0" smtClean="0"/>
              <a:t> yaymada çekirdekli eritrositler, </a:t>
            </a:r>
            <a:r>
              <a:rPr lang="tr-TR" dirty="0" err="1" smtClean="0"/>
              <a:t>şistozit</a:t>
            </a:r>
            <a:r>
              <a:rPr lang="tr-TR" dirty="0" smtClean="0"/>
              <a:t> ve </a:t>
            </a:r>
            <a:r>
              <a:rPr lang="tr-TR" dirty="0" err="1" smtClean="0"/>
              <a:t>bazofilik</a:t>
            </a:r>
            <a:r>
              <a:rPr lang="tr-TR" dirty="0" smtClean="0"/>
              <a:t> noktalanma</a:t>
            </a:r>
          </a:p>
          <a:p>
            <a:r>
              <a:rPr lang="tr-TR" dirty="0" smtClean="0"/>
              <a:t>Tedavi </a:t>
            </a:r>
            <a:r>
              <a:rPr lang="tr-TR" dirty="0" err="1" smtClean="0"/>
              <a:t>plasma</a:t>
            </a:r>
            <a:r>
              <a:rPr lang="tr-TR" dirty="0" smtClean="0"/>
              <a:t> </a:t>
            </a:r>
            <a:r>
              <a:rPr lang="tr-TR" dirty="0" err="1" smtClean="0"/>
              <a:t>exchangedir</a:t>
            </a:r>
            <a:r>
              <a:rPr lang="tr-TR" dirty="0" smtClean="0"/>
              <a:t>. </a:t>
            </a:r>
          </a:p>
          <a:p>
            <a:r>
              <a:rPr lang="tr-TR" dirty="0" err="1" smtClean="0"/>
              <a:t>Multiple</a:t>
            </a:r>
            <a:r>
              <a:rPr lang="tr-TR" dirty="0" smtClean="0"/>
              <a:t> </a:t>
            </a:r>
            <a:r>
              <a:rPr lang="tr-TR" dirty="0" err="1" smtClean="0"/>
              <a:t>plasma</a:t>
            </a:r>
            <a:r>
              <a:rPr lang="tr-TR" dirty="0" smtClean="0"/>
              <a:t> </a:t>
            </a:r>
            <a:r>
              <a:rPr lang="tr-TR" dirty="0" err="1" smtClean="0"/>
              <a:t>excahnge</a:t>
            </a:r>
            <a:r>
              <a:rPr lang="tr-TR" dirty="0" smtClean="0"/>
              <a:t> gerektiren durumlarda </a:t>
            </a:r>
            <a:r>
              <a:rPr lang="tr-TR" dirty="0" err="1" smtClean="0"/>
              <a:t>splenektomi</a:t>
            </a:r>
            <a:r>
              <a:rPr lang="tr-TR" dirty="0" smtClean="0"/>
              <a:t> önerilmektedir </a:t>
            </a:r>
            <a:endParaRPr lang="tr-TR" dirty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838200" y="308564"/>
            <a:ext cx="10515600" cy="1458962"/>
          </a:xfrm>
        </p:spPr>
        <p:txBody>
          <a:bodyPr>
            <a:noAutofit/>
          </a:bodyPr>
          <a:lstStyle/>
          <a:p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200" dirty="0" err="1" smtClean="0">
                <a:solidFill>
                  <a:srgbClr val="C00000"/>
                </a:solidFill>
                <a:latin typeface="+mn-lt"/>
              </a:rPr>
              <a:t>Benign</a:t>
            </a:r>
            <a:r>
              <a:rPr lang="tr-TR" sz="32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200" dirty="0" smtClean="0">
                <a:solidFill>
                  <a:srgbClr val="C00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FFC000"/>
                </a:solidFill>
                <a:latin typeface="+mn-lt"/>
              </a:rPr>
              <a:t>Trombosit</a:t>
            </a:r>
            <a:r>
              <a:rPr lang="tr-TR" sz="3200" dirty="0" smtClean="0">
                <a:solidFill>
                  <a:srgbClr val="FFC000"/>
                </a:solidFill>
                <a:latin typeface="+mn-lt"/>
              </a:rPr>
              <a:t> Bozuklukları</a:t>
            </a:r>
            <a:br>
              <a:rPr lang="tr-TR" sz="3200" dirty="0" smtClean="0">
                <a:solidFill>
                  <a:srgbClr val="FFC000"/>
                </a:solidFill>
                <a:latin typeface="+mn-lt"/>
              </a:rPr>
            </a:b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Trombotik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200" dirty="0" err="1">
                <a:solidFill>
                  <a:srgbClr val="FF0000"/>
                </a:solidFill>
                <a:latin typeface="+mn-lt"/>
              </a:rPr>
              <a:t>T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rombositopenik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200" dirty="0" err="1">
                <a:solidFill>
                  <a:srgbClr val="FF0000"/>
                </a:solidFill>
                <a:latin typeface="+mn-lt"/>
              </a:rPr>
              <a:t>P</a:t>
            </a:r>
            <a:r>
              <a:rPr lang="tr-TR" sz="3200" dirty="0" err="1" smtClean="0">
                <a:solidFill>
                  <a:srgbClr val="FF0000"/>
                </a:solidFill>
                <a:latin typeface="+mn-lt"/>
              </a:rPr>
              <a:t>urpura</a:t>
            </a:r>
            <a:r>
              <a:rPr lang="tr-TR" sz="3200" dirty="0" smtClean="0">
                <a:solidFill>
                  <a:srgbClr val="FF0000"/>
                </a:solidFill>
                <a:latin typeface="+mn-lt"/>
              </a:rPr>
              <a:t> (TTP)</a:t>
            </a:r>
            <a:endParaRPr lang="tr-TR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380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24060" y="1998482"/>
            <a:ext cx="10515600" cy="4284483"/>
          </a:xfrm>
        </p:spPr>
        <p:txBody>
          <a:bodyPr/>
          <a:lstStyle/>
          <a:p>
            <a:r>
              <a:rPr lang="tr-TR" dirty="0" err="1" smtClean="0"/>
              <a:t>Splenomegali</a:t>
            </a:r>
            <a:endParaRPr lang="tr-TR" dirty="0" smtClean="0"/>
          </a:p>
          <a:p>
            <a:r>
              <a:rPr lang="tr-TR" dirty="0" err="1" smtClean="0"/>
              <a:t>Pansitopeni</a:t>
            </a:r>
            <a:r>
              <a:rPr lang="tr-TR" dirty="0" smtClean="0"/>
              <a:t> </a:t>
            </a:r>
          </a:p>
          <a:p>
            <a:r>
              <a:rPr lang="tr-TR" dirty="0" smtClean="0"/>
              <a:t>Kemik iliğinde çok sayıda anormal lenfosit</a:t>
            </a:r>
          </a:p>
          <a:p>
            <a:r>
              <a:rPr lang="tr-TR" dirty="0" err="1" smtClean="0"/>
              <a:t>Periferik</a:t>
            </a:r>
            <a:r>
              <a:rPr lang="tr-TR" dirty="0" smtClean="0"/>
              <a:t> yaymada lenfositlerin saç benzeri düzensiz </a:t>
            </a:r>
            <a:r>
              <a:rPr lang="tr-TR" dirty="0" err="1" smtClean="0"/>
              <a:t>sitoplazmik</a:t>
            </a:r>
            <a:r>
              <a:rPr lang="tr-TR" dirty="0" smtClean="0"/>
              <a:t> uzantıları</a:t>
            </a:r>
          </a:p>
          <a:p>
            <a:r>
              <a:rPr lang="tr-TR" dirty="0" err="1" smtClean="0"/>
              <a:t>Splenektomi</a:t>
            </a:r>
            <a:r>
              <a:rPr lang="tr-TR" dirty="0" smtClean="0"/>
              <a:t> altta yatan hastalığı düzeltmez ancak %40-7 hücre sayısını normale getirir</a:t>
            </a:r>
          </a:p>
          <a:p>
            <a:r>
              <a:rPr lang="tr-TR" dirty="0" smtClean="0"/>
              <a:t>Nadiren </a:t>
            </a:r>
            <a:r>
              <a:rPr lang="tr-TR" dirty="0" err="1" smtClean="0"/>
              <a:t>splenektomiye</a:t>
            </a:r>
            <a:r>
              <a:rPr lang="tr-TR" dirty="0" smtClean="0"/>
              <a:t> </a:t>
            </a:r>
            <a:r>
              <a:rPr lang="tr-TR" dirty="0" err="1" smtClean="0"/>
              <a:t>ihtiya</a:t>
            </a:r>
            <a:r>
              <a:rPr lang="tr-TR" dirty="0" smtClean="0"/>
              <a:t> duyulur </a:t>
            </a: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301658"/>
            <a:ext cx="10515600" cy="1753385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Beyaz Kan </a:t>
            </a:r>
            <a:r>
              <a:rPr lang="tr-TR" sz="3400" dirty="0">
                <a:solidFill>
                  <a:srgbClr val="FFC000"/>
                </a:solidFill>
                <a:latin typeface="+mn-lt"/>
              </a:rPr>
              <a:t>H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ücresi Bozuklukları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Hairy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Cell Lösemi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77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24060" y="1998482"/>
            <a:ext cx="10515600" cy="4284483"/>
          </a:xfrm>
        </p:spPr>
        <p:txBody>
          <a:bodyPr>
            <a:normAutofit fontScale="62500" lnSpcReduction="20000"/>
          </a:bodyPr>
          <a:lstStyle/>
          <a:p>
            <a:r>
              <a:rPr lang="tr-TR" dirty="0" err="1" smtClean="0"/>
              <a:t>Reed-sternberg</a:t>
            </a:r>
            <a:r>
              <a:rPr lang="tr-TR" dirty="0" smtClean="0"/>
              <a:t> hücreleri</a:t>
            </a:r>
            <a:r>
              <a:rPr lang="tr-TR" dirty="0"/>
              <a:t> </a:t>
            </a:r>
            <a:r>
              <a:rPr lang="tr-TR" dirty="0" smtClean="0"/>
              <a:t>karakteristik</a:t>
            </a:r>
          </a:p>
          <a:p>
            <a:r>
              <a:rPr lang="tr-TR" dirty="0" smtClean="0"/>
              <a:t>%90’ndan fazla hastada </a:t>
            </a:r>
            <a:r>
              <a:rPr lang="tr-TR" dirty="0" err="1" smtClean="0"/>
              <a:t>diafram</a:t>
            </a:r>
            <a:r>
              <a:rPr lang="tr-TR" dirty="0" smtClean="0"/>
              <a:t> üst tarafında da LN var, </a:t>
            </a:r>
            <a:r>
              <a:rPr lang="tr-TR" dirty="0" err="1" smtClean="0"/>
              <a:t>diafram</a:t>
            </a:r>
            <a:r>
              <a:rPr lang="tr-TR" dirty="0" smtClean="0"/>
              <a:t> altı LN nadiren görülür</a:t>
            </a:r>
          </a:p>
          <a:p>
            <a:r>
              <a:rPr lang="tr-TR" dirty="0" err="1" smtClean="0"/>
              <a:t>Splenomegali</a:t>
            </a:r>
            <a:r>
              <a:rPr lang="tr-TR" dirty="0" smtClean="0"/>
              <a:t> nadir</a:t>
            </a:r>
          </a:p>
          <a:p>
            <a:r>
              <a:rPr lang="tr-TR" dirty="0" smtClean="0"/>
              <a:t>Histolojik tipler</a:t>
            </a:r>
          </a:p>
          <a:p>
            <a:pPr lvl="1"/>
            <a:r>
              <a:rPr lang="tr-TR" dirty="0" smtClean="0"/>
              <a:t>Lenfositten zengin tip</a:t>
            </a:r>
          </a:p>
          <a:p>
            <a:pPr lvl="1"/>
            <a:r>
              <a:rPr lang="tr-TR" dirty="0" err="1" smtClean="0"/>
              <a:t>Nodüler</a:t>
            </a:r>
            <a:r>
              <a:rPr lang="tr-TR" dirty="0" smtClean="0"/>
              <a:t> </a:t>
            </a:r>
            <a:r>
              <a:rPr lang="tr-TR" dirty="0" err="1" smtClean="0"/>
              <a:t>sklerozan</a:t>
            </a:r>
            <a:r>
              <a:rPr lang="tr-TR" dirty="0" smtClean="0"/>
              <a:t> tip</a:t>
            </a:r>
          </a:p>
          <a:p>
            <a:pPr lvl="1"/>
            <a:r>
              <a:rPr lang="tr-TR" dirty="0" err="1" smtClean="0"/>
              <a:t>Miks</a:t>
            </a:r>
            <a:r>
              <a:rPr lang="tr-TR" dirty="0" smtClean="0"/>
              <a:t> </a:t>
            </a:r>
            <a:r>
              <a:rPr lang="tr-TR" dirty="0" err="1" smtClean="0"/>
              <a:t>sellüler</a:t>
            </a:r>
            <a:r>
              <a:rPr lang="tr-TR" dirty="0" smtClean="0"/>
              <a:t> tip</a:t>
            </a:r>
          </a:p>
          <a:p>
            <a:pPr lvl="1"/>
            <a:r>
              <a:rPr lang="tr-TR" dirty="0" smtClean="0"/>
              <a:t>Lenfositten fakir tip</a:t>
            </a:r>
          </a:p>
          <a:p>
            <a:r>
              <a:rPr lang="tr-TR" dirty="0" smtClean="0"/>
              <a:t>Evreleri</a:t>
            </a:r>
          </a:p>
          <a:p>
            <a:pPr lvl="1"/>
            <a:r>
              <a:rPr lang="tr-TR" dirty="0" smtClean="0"/>
              <a:t>Evre I; hastalık tek bir anatomik bölgeye sınırlı</a:t>
            </a:r>
          </a:p>
          <a:p>
            <a:pPr lvl="1"/>
            <a:r>
              <a:rPr lang="tr-TR" dirty="0" smtClean="0"/>
              <a:t>Evre II; </a:t>
            </a:r>
            <a:r>
              <a:rPr lang="tr-TR" dirty="0" err="1" smtClean="0"/>
              <a:t>diaframın</a:t>
            </a:r>
            <a:r>
              <a:rPr lang="tr-TR" dirty="0" smtClean="0"/>
              <a:t> aynı tarafında iki veya daha fazla bitişik veya bitişik olmayan alanlarda tutulum</a:t>
            </a:r>
          </a:p>
          <a:p>
            <a:pPr lvl="1"/>
            <a:r>
              <a:rPr lang="tr-TR" dirty="0" smtClean="0"/>
              <a:t>Evre III; </a:t>
            </a:r>
            <a:r>
              <a:rPr lang="tr-TR" dirty="0" err="1" smtClean="0"/>
              <a:t>diaframın</a:t>
            </a:r>
            <a:r>
              <a:rPr lang="tr-TR" dirty="0" smtClean="0"/>
              <a:t> her iki tarafı hastalıkla tutulmuştur fakat LN, dalak ve </a:t>
            </a:r>
            <a:r>
              <a:rPr lang="tr-TR" dirty="0" err="1" smtClean="0"/>
              <a:t>waldeyer</a:t>
            </a:r>
            <a:r>
              <a:rPr lang="tr-TR" dirty="0" smtClean="0"/>
              <a:t> halkası (</a:t>
            </a:r>
            <a:r>
              <a:rPr lang="tr-TR" dirty="0" err="1" smtClean="0"/>
              <a:t>lingual</a:t>
            </a:r>
            <a:r>
              <a:rPr lang="tr-TR" dirty="0" smtClean="0"/>
              <a:t>, </a:t>
            </a:r>
            <a:r>
              <a:rPr lang="tr-TR" dirty="0" err="1" smtClean="0"/>
              <a:t>palatin</a:t>
            </a:r>
            <a:r>
              <a:rPr lang="tr-TR" dirty="0" smtClean="0"/>
              <a:t> ve </a:t>
            </a:r>
            <a:r>
              <a:rPr lang="tr-TR" dirty="0" err="1" smtClean="0"/>
              <a:t>nazofarengeal</a:t>
            </a:r>
            <a:r>
              <a:rPr lang="tr-TR" dirty="0" smtClean="0"/>
              <a:t> </a:t>
            </a:r>
            <a:r>
              <a:rPr lang="tr-TR" dirty="0" err="1" smtClean="0"/>
              <a:t>tonsiller</a:t>
            </a:r>
            <a:r>
              <a:rPr lang="tr-TR" dirty="0" smtClean="0"/>
              <a:t>) ile sınırlıdır </a:t>
            </a:r>
          </a:p>
          <a:p>
            <a:pPr lvl="1"/>
            <a:r>
              <a:rPr lang="tr-TR" dirty="0" smtClean="0"/>
              <a:t>Evre IV; kemik iliği, akciğer, karaciğer, cilt, </a:t>
            </a:r>
            <a:r>
              <a:rPr lang="tr-TR" dirty="0" err="1" smtClean="0"/>
              <a:t>gastroinestinal</a:t>
            </a:r>
            <a:r>
              <a:rPr lang="tr-TR" dirty="0" smtClean="0"/>
              <a:t> </a:t>
            </a:r>
            <a:r>
              <a:rPr lang="tr-TR" dirty="0" err="1" smtClean="0"/>
              <a:t>trakt</a:t>
            </a:r>
            <a:r>
              <a:rPr lang="tr-TR" dirty="0" smtClean="0"/>
              <a:t> veya lenf </a:t>
            </a:r>
            <a:r>
              <a:rPr lang="tr-TR" dirty="0" err="1" smtClean="0"/>
              <a:t>nodları</a:t>
            </a:r>
            <a:r>
              <a:rPr lang="tr-TR" dirty="0" smtClean="0"/>
              <a:t> ve </a:t>
            </a:r>
            <a:r>
              <a:rPr lang="tr-TR" dirty="0" err="1" smtClean="0"/>
              <a:t>waldeyer</a:t>
            </a:r>
            <a:r>
              <a:rPr lang="tr-TR" dirty="0" smtClean="0"/>
              <a:t> halkası dışında diğer organ ve doku tutulumları</a:t>
            </a:r>
          </a:p>
          <a:p>
            <a:r>
              <a:rPr lang="tr-TR" dirty="0" smtClean="0"/>
              <a:t>Tarihsel olarak </a:t>
            </a:r>
            <a:r>
              <a:rPr lang="tr-TR" dirty="0" err="1" smtClean="0"/>
              <a:t>evreleme</a:t>
            </a:r>
            <a:r>
              <a:rPr lang="tr-TR" dirty="0" smtClean="0"/>
              <a:t> </a:t>
            </a:r>
            <a:r>
              <a:rPr lang="tr-TR" dirty="0" err="1" smtClean="0"/>
              <a:t>laparotomisi</a:t>
            </a:r>
            <a:r>
              <a:rPr lang="tr-TR" dirty="0" smtClean="0"/>
              <a:t>, artık sadece </a:t>
            </a:r>
            <a:r>
              <a:rPr lang="tr-TR" dirty="0" err="1" smtClean="0"/>
              <a:t>periferal</a:t>
            </a:r>
            <a:r>
              <a:rPr lang="tr-TR" dirty="0" smtClean="0"/>
              <a:t> hastalık kanıtı olmaksızın </a:t>
            </a:r>
            <a:r>
              <a:rPr lang="tr-TR" dirty="0" err="1" smtClean="0"/>
              <a:t>lenfoma</a:t>
            </a:r>
            <a:r>
              <a:rPr lang="tr-TR" dirty="0" smtClean="0"/>
              <a:t> şüphesi veya </a:t>
            </a:r>
            <a:r>
              <a:rPr lang="tr-TR" dirty="0" err="1" smtClean="0"/>
              <a:t>KT’de</a:t>
            </a:r>
            <a:r>
              <a:rPr lang="tr-TR" dirty="0" smtClean="0"/>
              <a:t> başarısızlık sonrasında tekrar </a:t>
            </a:r>
            <a:r>
              <a:rPr lang="tr-TR" dirty="0" err="1" smtClean="0"/>
              <a:t>evrelemeye</a:t>
            </a:r>
            <a:r>
              <a:rPr lang="tr-TR" dirty="0" smtClean="0"/>
              <a:t> ihtiyaç duyulan hastalar</a:t>
            </a:r>
          </a:p>
          <a:p>
            <a:endParaRPr lang="tr-TR" dirty="0" smtClean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301658"/>
            <a:ext cx="10515600" cy="1753385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Beyaz Kan </a:t>
            </a:r>
            <a:r>
              <a:rPr lang="tr-TR" sz="3400" dirty="0">
                <a:solidFill>
                  <a:srgbClr val="FFC000"/>
                </a:solidFill>
                <a:latin typeface="+mn-lt"/>
              </a:rPr>
              <a:t>H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ücresi Bozuklukları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Hodgkin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Hastalığı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92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24060" y="1998482"/>
            <a:ext cx="10515600" cy="4284483"/>
          </a:xfrm>
        </p:spPr>
        <p:txBody>
          <a:bodyPr>
            <a:normAutofit fontScale="92500"/>
          </a:bodyPr>
          <a:lstStyle/>
          <a:p>
            <a:r>
              <a:rPr lang="tr-TR" dirty="0" err="1" smtClean="0"/>
              <a:t>Lenfoid</a:t>
            </a:r>
            <a:r>
              <a:rPr lang="tr-TR" dirty="0" smtClean="0"/>
              <a:t> sistemden kaynaklanan </a:t>
            </a:r>
            <a:r>
              <a:rPr lang="tr-TR" dirty="0" err="1" smtClean="0"/>
              <a:t>hodgkin</a:t>
            </a:r>
            <a:r>
              <a:rPr lang="tr-TR" dirty="0" smtClean="0"/>
              <a:t> hastalığı dışındaki tüm </a:t>
            </a:r>
            <a:r>
              <a:rPr lang="tr-TR" dirty="0" err="1" smtClean="0"/>
              <a:t>maligniteler</a:t>
            </a:r>
            <a:endParaRPr lang="tr-TR" dirty="0" smtClean="0"/>
          </a:p>
          <a:p>
            <a:r>
              <a:rPr lang="tr-TR" dirty="0" smtClean="0"/>
              <a:t>T hücre, B hücre veya NK hücre serisinden </a:t>
            </a:r>
            <a:r>
              <a:rPr lang="tr-TR" dirty="0" err="1" smtClean="0"/>
              <a:t>hehangi</a:t>
            </a:r>
            <a:r>
              <a:rPr lang="tr-TR" dirty="0" smtClean="0"/>
              <a:t> birinde olan çoğalmaya göre veya </a:t>
            </a:r>
            <a:r>
              <a:rPr lang="tr-TR" dirty="0" err="1" smtClean="0"/>
              <a:t>nodal</a:t>
            </a:r>
            <a:r>
              <a:rPr lang="tr-TR" dirty="0" smtClean="0"/>
              <a:t>/</a:t>
            </a:r>
            <a:r>
              <a:rPr lang="tr-TR" dirty="0" err="1" smtClean="0"/>
              <a:t>ekstranodal</a:t>
            </a:r>
            <a:r>
              <a:rPr lang="tr-TR" dirty="0" smtClean="0"/>
              <a:t> veya yavaş gidişli/</a:t>
            </a:r>
            <a:r>
              <a:rPr lang="tr-TR" dirty="0" err="1" smtClean="0"/>
              <a:t>agresfi</a:t>
            </a:r>
            <a:r>
              <a:rPr lang="tr-TR" dirty="0" smtClean="0"/>
              <a:t>/çok agresif şeklinde sınıflandırılır</a:t>
            </a:r>
          </a:p>
          <a:p>
            <a:r>
              <a:rPr lang="tr-TR" dirty="0" smtClean="0"/>
              <a:t>Bazı formlarında </a:t>
            </a:r>
            <a:r>
              <a:rPr lang="tr-TR" dirty="0" err="1" smtClean="0"/>
              <a:t>splenomegali</a:t>
            </a:r>
            <a:r>
              <a:rPr lang="tr-TR" dirty="0" smtClean="0"/>
              <a:t> vardır</a:t>
            </a:r>
          </a:p>
          <a:p>
            <a:r>
              <a:rPr lang="tr-TR" dirty="0" err="1" smtClean="0"/>
              <a:t>Splenektomi</a:t>
            </a:r>
            <a:endParaRPr lang="tr-TR" dirty="0" smtClean="0"/>
          </a:p>
          <a:p>
            <a:pPr lvl="1"/>
            <a:r>
              <a:rPr lang="tr-TR" dirty="0" smtClean="0"/>
              <a:t>Elde edilen </a:t>
            </a:r>
            <a:r>
              <a:rPr lang="tr-TR" dirty="0" err="1" smtClean="0"/>
              <a:t>periferik</a:t>
            </a:r>
            <a:r>
              <a:rPr lang="tr-TR" dirty="0" smtClean="0"/>
              <a:t> dokularla tanı konamayan</a:t>
            </a:r>
          </a:p>
          <a:p>
            <a:pPr lvl="1"/>
            <a:r>
              <a:rPr lang="tr-TR" dirty="0" smtClean="0"/>
              <a:t>Büyüyen dalağın neden olduğu semptomların ve </a:t>
            </a:r>
            <a:r>
              <a:rPr lang="tr-TR" dirty="0" err="1" smtClean="0"/>
              <a:t>sitopenilerin</a:t>
            </a:r>
            <a:r>
              <a:rPr lang="tr-TR" dirty="0" smtClean="0"/>
              <a:t> tedavisi</a:t>
            </a:r>
          </a:p>
          <a:p>
            <a:r>
              <a:rPr lang="tr-TR" dirty="0" err="1" smtClean="0"/>
              <a:t>Splenektomi</a:t>
            </a:r>
            <a:r>
              <a:rPr lang="tr-TR" dirty="0" smtClean="0"/>
              <a:t> hastalığın seyrini değiştirmez, %75 hastada </a:t>
            </a:r>
            <a:r>
              <a:rPr lang="tr-TR" dirty="0" err="1" smtClean="0"/>
              <a:t>trombositopeni</a:t>
            </a:r>
            <a:r>
              <a:rPr lang="tr-TR" dirty="0" smtClean="0"/>
              <a:t> düzelir.</a:t>
            </a: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301658"/>
            <a:ext cx="10515600" cy="1753385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Beyaz Kan </a:t>
            </a:r>
            <a:r>
              <a:rPr lang="tr-TR" sz="3400" dirty="0">
                <a:solidFill>
                  <a:srgbClr val="FFC000"/>
                </a:solidFill>
                <a:latin typeface="+mn-lt"/>
              </a:rPr>
              <a:t>H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ücresi Bozuklukları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Non-hodgkin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lenfoma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99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24060" y="1998482"/>
            <a:ext cx="10515600" cy="4284483"/>
          </a:xfrm>
        </p:spPr>
        <p:txBody>
          <a:bodyPr/>
          <a:lstStyle/>
          <a:p>
            <a:r>
              <a:rPr lang="tr-TR" dirty="0" smtClean="0"/>
              <a:t>Yaşlı ve </a:t>
            </a:r>
            <a:r>
              <a:rPr lang="tr-TR" dirty="0" err="1" smtClean="0"/>
              <a:t>nonfonksiyone</a:t>
            </a:r>
            <a:r>
              <a:rPr lang="tr-TR" dirty="0" smtClean="0"/>
              <a:t> lenfositlerin ilerleyici </a:t>
            </a:r>
            <a:r>
              <a:rPr lang="tr-TR" dirty="0" err="1" smtClean="0"/>
              <a:t>akümülasyonu</a:t>
            </a:r>
            <a:endParaRPr lang="tr-TR" dirty="0" smtClean="0"/>
          </a:p>
          <a:p>
            <a:r>
              <a:rPr lang="tr-TR" dirty="0" smtClean="0"/>
              <a:t>Halsizlik, </a:t>
            </a:r>
            <a:r>
              <a:rPr lang="tr-TR" dirty="0" err="1" smtClean="0"/>
              <a:t>yorgunuk</a:t>
            </a:r>
            <a:r>
              <a:rPr lang="tr-TR" dirty="0" smtClean="0"/>
              <a:t>, ateş, gece terlemesi gibi </a:t>
            </a:r>
            <a:r>
              <a:rPr lang="tr-TR" dirty="0" err="1" smtClean="0"/>
              <a:t>nonspesifik</a:t>
            </a:r>
            <a:r>
              <a:rPr lang="tr-TR" dirty="0" smtClean="0"/>
              <a:t> semptom</a:t>
            </a:r>
          </a:p>
          <a:p>
            <a:r>
              <a:rPr lang="tr-TR" dirty="0" smtClean="0"/>
              <a:t>En sık bulgu </a:t>
            </a:r>
            <a:r>
              <a:rPr lang="tr-TR" dirty="0" err="1" smtClean="0"/>
              <a:t>lenfadenopatidir</a:t>
            </a:r>
            <a:endParaRPr lang="tr-TR" dirty="0" smtClean="0"/>
          </a:p>
          <a:p>
            <a:r>
              <a:rPr lang="tr-TR" dirty="0" smtClean="0"/>
              <a:t>Dalak büyüyebilir</a:t>
            </a:r>
          </a:p>
          <a:p>
            <a:r>
              <a:rPr lang="tr-TR" dirty="0" err="1" smtClean="0"/>
              <a:t>Sitopenilerin</a:t>
            </a:r>
            <a:r>
              <a:rPr lang="tr-TR" dirty="0" smtClean="0"/>
              <a:t> düzeltilmesinde </a:t>
            </a:r>
            <a:r>
              <a:rPr lang="tr-TR" dirty="0" err="1" smtClean="0"/>
              <a:t>splenektomi</a:t>
            </a:r>
            <a:r>
              <a:rPr lang="tr-TR" dirty="0" smtClean="0"/>
              <a:t> gerekebilir. %75 efektif bir tedavi</a:t>
            </a: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301658"/>
            <a:ext cx="10515600" cy="1753385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Beyaz Kan </a:t>
            </a:r>
            <a:r>
              <a:rPr lang="tr-TR" sz="3400" dirty="0">
                <a:solidFill>
                  <a:srgbClr val="FFC000"/>
                </a:solidFill>
                <a:latin typeface="+mn-lt"/>
              </a:rPr>
              <a:t>H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ücresi Bozuklukları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Kronik </a:t>
            </a:r>
            <a:r>
              <a:rPr lang="tr-TR" sz="3400" dirty="0" err="1">
                <a:solidFill>
                  <a:srgbClr val="FF0000"/>
                </a:solidFill>
                <a:latin typeface="+mn-lt"/>
              </a:rPr>
              <a:t>L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enfositik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Lösemi (KLL)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008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9537" y="1838227"/>
            <a:ext cx="10515600" cy="4765251"/>
          </a:xfrm>
        </p:spPr>
        <p:txBody>
          <a:bodyPr/>
          <a:lstStyle/>
          <a:p>
            <a:r>
              <a:rPr lang="tr-TR" dirty="0" smtClean="0"/>
              <a:t>Kemik iliği hücre hatlarında anormal büyüme ile karakterize</a:t>
            </a:r>
          </a:p>
          <a:p>
            <a:r>
              <a:rPr lang="tr-TR" dirty="0" smtClean="0"/>
              <a:t>Sıklıkla </a:t>
            </a:r>
            <a:r>
              <a:rPr lang="tr-TR" dirty="0" err="1" smtClean="0"/>
              <a:t>semptomatik</a:t>
            </a:r>
            <a:r>
              <a:rPr lang="tr-TR" dirty="0" smtClean="0"/>
              <a:t> </a:t>
            </a:r>
            <a:r>
              <a:rPr lang="tr-TR" dirty="0" err="1" smtClean="0"/>
              <a:t>splenomegali</a:t>
            </a:r>
            <a:r>
              <a:rPr lang="tr-TR" dirty="0" smtClean="0"/>
              <a:t> görülür</a:t>
            </a:r>
          </a:p>
          <a:p>
            <a:r>
              <a:rPr lang="tr-TR" dirty="0" smtClean="0"/>
              <a:t>Erken doyma, </a:t>
            </a:r>
            <a:r>
              <a:rPr lang="tr-TR" dirty="0" err="1" smtClean="0"/>
              <a:t>gastrik</a:t>
            </a:r>
            <a:r>
              <a:rPr lang="tr-TR" dirty="0" smtClean="0"/>
              <a:t> boşalmada zayıflık, sol üst kadran ağrısı, </a:t>
            </a:r>
            <a:r>
              <a:rPr lang="tr-TR" dirty="0" err="1" smtClean="0"/>
              <a:t>diyare</a:t>
            </a:r>
            <a:endParaRPr lang="tr-TR" dirty="0" smtClean="0"/>
          </a:p>
          <a:p>
            <a:r>
              <a:rPr lang="tr-TR" dirty="0" smtClean="0"/>
              <a:t>Genellikler </a:t>
            </a:r>
            <a:r>
              <a:rPr lang="tr-TR" dirty="0" err="1" smtClean="0"/>
              <a:t>myeloproliferatif</a:t>
            </a:r>
            <a:r>
              <a:rPr lang="tr-TR" dirty="0" smtClean="0"/>
              <a:t> hastalıklarda erken doyma, ağrı ve </a:t>
            </a:r>
            <a:r>
              <a:rPr lang="tr-TR" dirty="0" err="1" smtClean="0"/>
              <a:t>splenomegali</a:t>
            </a:r>
            <a:r>
              <a:rPr lang="tr-TR" dirty="0" smtClean="0"/>
              <a:t> semptomları için </a:t>
            </a:r>
            <a:r>
              <a:rPr lang="tr-TR" dirty="0" err="1" smtClean="0"/>
              <a:t>splenektomi</a:t>
            </a:r>
            <a:r>
              <a:rPr lang="tr-TR" dirty="0" smtClean="0"/>
              <a:t> uygulanır</a:t>
            </a:r>
            <a:endParaRPr lang="tr-TR" dirty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412259"/>
            <a:ext cx="10515600" cy="1213865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Kemik iliği hastalıkları (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Myeloproliferatif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hastalıklar)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16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Anatomi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16" y="1324338"/>
            <a:ext cx="6590441" cy="493977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055" y="1125248"/>
            <a:ext cx="4185500" cy="4404064"/>
          </a:xfrm>
          <a:prstGeom prst="rect">
            <a:avLst/>
          </a:prstGeom>
        </p:spPr>
      </p:pic>
      <p:sp>
        <p:nvSpPr>
          <p:cNvPr id="6" name="İçerik Yer Tutucusu 3"/>
          <p:cNvSpPr>
            <a:spLocks noGrp="1"/>
          </p:cNvSpPr>
          <p:nvPr>
            <p:ph idx="1"/>
          </p:nvPr>
        </p:nvSpPr>
        <p:spPr>
          <a:xfrm>
            <a:off x="5765337" y="5596851"/>
            <a:ext cx="5881539" cy="1020501"/>
          </a:xfrm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tr-TR" dirty="0" err="1" smtClean="0"/>
              <a:t>Distrubuted</a:t>
            </a:r>
            <a:r>
              <a:rPr lang="tr-TR" dirty="0" smtClean="0"/>
              <a:t> </a:t>
            </a:r>
            <a:r>
              <a:rPr lang="tr-TR" dirty="0" err="1" smtClean="0"/>
              <a:t>type</a:t>
            </a:r>
            <a:r>
              <a:rPr lang="tr-TR" dirty="0" smtClean="0"/>
              <a:t> (70%); dallarını </a:t>
            </a:r>
            <a:r>
              <a:rPr lang="tr-TR" dirty="0" err="1" smtClean="0"/>
              <a:t>splenik</a:t>
            </a:r>
            <a:r>
              <a:rPr lang="tr-TR" dirty="0" smtClean="0"/>
              <a:t> </a:t>
            </a:r>
            <a:r>
              <a:rPr lang="tr-TR" dirty="0" err="1" smtClean="0"/>
              <a:t>hilustan</a:t>
            </a:r>
            <a:r>
              <a:rPr lang="tr-TR" dirty="0" smtClean="0"/>
              <a:t> daha önce verir, </a:t>
            </a:r>
            <a:r>
              <a:rPr lang="tr-TR" dirty="0" smtClean="0"/>
              <a:t>3-4 </a:t>
            </a:r>
            <a:r>
              <a:rPr lang="tr-TR" dirty="0" smtClean="0"/>
              <a:t>dal şeklinde dalağa ulaşır</a:t>
            </a:r>
          </a:p>
          <a:p>
            <a:r>
              <a:rPr lang="tr-TR" dirty="0" err="1" smtClean="0"/>
              <a:t>Magistral</a:t>
            </a:r>
            <a:r>
              <a:rPr lang="tr-TR" dirty="0" smtClean="0"/>
              <a:t> </a:t>
            </a:r>
            <a:r>
              <a:rPr lang="tr-TR" dirty="0" err="1" smtClean="0"/>
              <a:t>type</a:t>
            </a:r>
            <a:r>
              <a:rPr lang="tr-TR" dirty="0" smtClean="0"/>
              <a:t> (30%); dalak </a:t>
            </a:r>
            <a:r>
              <a:rPr lang="tr-TR" dirty="0" err="1" smtClean="0"/>
              <a:t>hilusuna</a:t>
            </a:r>
            <a:r>
              <a:rPr lang="tr-TR" dirty="0" smtClean="0"/>
              <a:t> kadar tek damar olarak gelir, dalak </a:t>
            </a:r>
            <a:r>
              <a:rPr lang="tr-TR" dirty="0" err="1" smtClean="0"/>
              <a:t>parankimi</a:t>
            </a:r>
            <a:r>
              <a:rPr lang="tr-TR" dirty="0" smtClean="0"/>
              <a:t> içinde dallarına ayrılır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6966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9537" y="2304856"/>
            <a:ext cx="10515600" cy="4298622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Kemik iliğindeki primitif </a:t>
            </a:r>
            <a:r>
              <a:rPr lang="tr-TR" dirty="0" err="1" smtClean="0"/>
              <a:t>pluripotent</a:t>
            </a:r>
            <a:r>
              <a:rPr lang="tr-TR" dirty="0" smtClean="0"/>
              <a:t> kök hücrelerin bozukluğu</a:t>
            </a:r>
          </a:p>
          <a:p>
            <a:r>
              <a:rPr lang="tr-TR" dirty="0" err="1" smtClean="0"/>
              <a:t>Periferik</a:t>
            </a:r>
            <a:r>
              <a:rPr lang="tr-TR" dirty="0" smtClean="0"/>
              <a:t> yaymada </a:t>
            </a:r>
            <a:r>
              <a:rPr lang="tr-TR" dirty="0" err="1" smtClean="0"/>
              <a:t>eritroid</a:t>
            </a:r>
            <a:r>
              <a:rPr lang="tr-TR" dirty="0" smtClean="0"/>
              <a:t>, </a:t>
            </a:r>
            <a:r>
              <a:rPr lang="tr-TR" dirty="0" err="1" smtClean="0"/>
              <a:t>megakaryositik</a:t>
            </a:r>
            <a:r>
              <a:rPr lang="tr-TR" dirty="0" smtClean="0"/>
              <a:t> ve </a:t>
            </a:r>
            <a:r>
              <a:rPr lang="tr-TR" dirty="0" err="1" smtClean="0"/>
              <a:t>pluripotent</a:t>
            </a:r>
            <a:r>
              <a:rPr lang="tr-TR" dirty="0" smtClean="0"/>
              <a:t> </a:t>
            </a:r>
            <a:r>
              <a:rPr lang="tr-TR" dirty="0" err="1" smtClean="0"/>
              <a:t>progenitörlerin</a:t>
            </a:r>
            <a:r>
              <a:rPr lang="tr-TR" dirty="0" smtClean="0"/>
              <a:t> ciddi artışı</a:t>
            </a:r>
          </a:p>
          <a:p>
            <a:r>
              <a:rPr lang="tr-TR" dirty="0" smtClean="0"/>
              <a:t>Kromozom 9’daki </a:t>
            </a:r>
            <a:r>
              <a:rPr lang="tr-TR" i="1" dirty="0" err="1" smtClean="0"/>
              <a:t>bcr</a:t>
            </a:r>
            <a:r>
              <a:rPr lang="tr-TR" i="1" dirty="0" smtClean="0"/>
              <a:t> geni </a:t>
            </a:r>
            <a:r>
              <a:rPr lang="tr-TR" dirty="0" smtClean="0"/>
              <a:t>ve kromozom 22’deki </a:t>
            </a:r>
            <a:r>
              <a:rPr lang="tr-TR" i="1" dirty="0" err="1" smtClean="0"/>
              <a:t>abl</a:t>
            </a:r>
            <a:r>
              <a:rPr lang="tr-TR" i="1" dirty="0" smtClean="0"/>
              <a:t> geni </a:t>
            </a:r>
            <a:r>
              <a:rPr lang="tr-TR" dirty="0" smtClean="0"/>
              <a:t>arasındaki </a:t>
            </a:r>
            <a:r>
              <a:rPr lang="tr-TR" dirty="0" err="1" smtClean="0"/>
              <a:t>transpozisyon</a:t>
            </a:r>
            <a:endParaRPr lang="tr-TR" dirty="0"/>
          </a:p>
          <a:p>
            <a:r>
              <a:rPr lang="tr-TR" dirty="0" smtClean="0"/>
              <a:t>Tüm lösemilerin %7-15’i</a:t>
            </a:r>
          </a:p>
          <a:p>
            <a:r>
              <a:rPr lang="tr-TR" dirty="0" smtClean="0"/>
              <a:t>Genelde </a:t>
            </a:r>
            <a:r>
              <a:rPr lang="tr-TR" dirty="0" err="1" smtClean="0"/>
              <a:t>asemptomatik</a:t>
            </a:r>
            <a:r>
              <a:rPr lang="tr-TR" dirty="0" smtClean="0"/>
              <a:t>, halsizlik, iştahsızlık, terleme, </a:t>
            </a:r>
            <a:r>
              <a:rPr lang="tr-TR" dirty="0" err="1" smtClean="0"/>
              <a:t>splenomegai</a:t>
            </a:r>
            <a:r>
              <a:rPr lang="tr-TR" dirty="0" smtClean="0"/>
              <a:t>, sol üst kadran ağrısı, erken doyma görülebilir</a:t>
            </a:r>
          </a:p>
          <a:p>
            <a:r>
              <a:rPr lang="tr-TR" dirty="0" smtClean="0"/>
              <a:t>Hastaların yarısında </a:t>
            </a:r>
            <a:r>
              <a:rPr lang="tr-TR" dirty="0" err="1" smtClean="0"/>
              <a:t>splenomegali</a:t>
            </a:r>
            <a:r>
              <a:rPr lang="tr-TR" dirty="0" smtClean="0"/>
              <a:t> bulunur. </a:t>
            </a:r>
          </a:p>
          <a:p>
            <a:r>
              <a:rPr lang="tr-TR" dirty="0" smtClean="0"/>
              <a:t>Tedavi </a:t>
            </a:r>
            <a:r>
              <a:rPr lang="tr-TR" dirty="0" err="1" smtClean="0"/>
              <a:t>imatinib</a:t>
            </a:r>
            <a:r>
              <a:rPr lang="tr-TR" dirty="0" smtClean="0"/>
              <a:t> veya </a:t>
            </a:r>
            <a:r>
              <a:rPr lang="tr-TR" dirty="0" err="1" smtClean="0"/>
              <a:t>allojenik</a:t>
            </a:r>
            <a:r>
              <a:rPr lang="tr-TR" dirty="0" smtClean="0"/>
              <a:t> kök hücre nakli</a:t>
            </a:r>
          </a:p>
          <a:p>
            <a:r>
              <a:rPr lang="tr-TR" dirty="0" err="1" smtClean="0"/>
              <a:t>Splenektomi</a:t>
            </a:r>
            <a:r>
              <a:rPr lang="tr-TR" dirty="0" smtClean="0"/>
              <a:t> ağrı ve erken doymanın tedavisinde</a:t>
            </a: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412259"/>
            <a:ext cx="10515600" cy="1647498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Kemik iliği hastalıkları (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Myeloproliferatif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hastalıklar)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Kronik 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Myeloid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Lösemi (KML)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325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9537" y="2304856"/>
            <a:ext cx="10515600" cy="4298622"/>
          </a:xfrm>
        </p:spPr>
        <p:txBody>
          <a:bodyPr>
            <a:normAutofit fontScale="92500" lnSpcReduction="20000"/>
          </a:bodyPr>
          <a:lstStyle/>
          <a:p>
            <a:r>
              <a:rPr lang="tr-TR" dirty="0" err="1" smtClean="0"/>
              <a:t>KML’den</a:t>
            </a:r>
            <a:r>
              <a:rPr lang="tr-TR" dirty="0" smtClean="0"/>
              <a:t> farklı olarak </a:t>
            </a:r>
            <a:r>
              <a:rPr lang="tr-TR" dirty="0" err="1" smtClean="0"/>
              <a:t>prezentasyonu</a:t>
            </a:r>
            <a:r>
              <a:rPr lang="tr-TR" dirty="0" smtClean="0"/>
              <a:t> hızlı ve dramatiktir</a:t>
            </a:r>
          </a:p>
          <a:p>
            <a:r>
              <a:rPr lang="tr-TR" dirty="0" smtClean="0"/>
              <a:t>Kemik iliği ve kanda </a:t>
            </a:r>
            <a:r>
              <a:rPr lang="tr-TR" dirty="0" err="1" smtClean="0"/>
              <a:t>hematopoietik</a:t>
            </a:r>
            <a:r>
              <a:rPr lang="tr-TR" dirty="0" smtClean="0"/>
              <a:t> kök hücrelerin </a:t>
            </a:r>
            <a:r>
              <a:rPr lang="tr-TR" dirty="0" err="1" smtClean="0"/>
              <a:t>proliferasyonu</a:t>
            </a:r>
            <a:r>
              <a:rPr lang="tr-TR" dirty="0" smtClean="0"/>
              <a:t> ile normal eritrosit, lökosit ve </a:t>
            </a:r>
            <a:r>
              <a:rPr lang="tr-TR" dirty="0" err="1" smtClean="0"/>
              <a:t>plateletlerin</a:t>
            </a:r>
            <a:r>
              <a:rPr lang="tr-TR" dirty="0" smtClean="0"/>
              <a:t> büyümesini engeller</a:t>
            </a:r>
          </a:p>
          <a:p>
            <a:r>
              <a:rPr lang="tr-TR" dirty="0" smtClean="0"/>
              <a:t>Tedavi edilmezse aylar içinde ölüm</a:t>
            </a:r>
          </a:p>
          <a:p>
            <a:r>
              <a:rPr lang="tr-TR" dirty="0" smtClean="0"/>
              <a:t>Diğer </a:t>
            </a:r>
            <a:r>
              <a:rPr lang="tr-TR" dirty="0" err="1" smtClean="0"/>
              <a:t>myeloproliferatif</a:t>
            </a:r>
            <a:r>
              <a:rPr lang="tr-TR" dirty="0" smtClean="0"/>
              <a:t> hastalıklardan transformasyon ile AML gelişimi görülebilir</a:t>
            </a:r>
          </a:p>
          <a:p>
            <a:r>
              <a:rPr lang="tr-TR" dirty="0" smtClean="0"/>
              <a:t>Ateş, halsizlik, </a:t>
            </a:r>
            <a:r>
              <a:rPr lang="tr-TR" dirty="0" err="1" smtClean="0"/>
              <a:t>viral</a:t>
            </a:r>
            <a:r>
              <a:rPr lang="tr-TR" dirty="0" smtClean="0"/>
              <a:t> benzeri hastalık ve kemik ağrısı</a:t>
            </a:r>
          </a:p>
          <a:p>
            <a:r>
              <a:rPr lang="tr-TR" dirty="0" smtClean="0"/>
              <a:t>Tedavi, KT ve kemik iliği nakli</a:t>
            </a:r>
          </a:p>
          <a:p>
            <a:r>
              <a:rPr lang="tr-TR" dirty="0" err="1" smtClean="0"/>
              <a:t>Splenektomi</a:t>
            </a:r>
            <a:r>
              <a:rPr lang="tr-TR" dirty="0" smtClean="0"/>
              <a:t> oldukça nadiren </a:t>
            </a:r>
            <a:r>
              <a:rPr lang="tr-TR" dirty="0" err="1" smtClean="0"/>
              <a:t>endikedir</a:t>
            </a:r>
            <a:r>
              <a:rPr lang="tr-TR" dirty="0" smtClean="0"/>
              <a:t>. Erken doygunluk ve ağrı nedeniyle nadiren yapılır.</a:t>
            </a:r>
          </a:p>
          <a:p>
            <a:r>
              <a:rPr lang="tr-TR" dirty="0" err="1" smtClean="0"/>
              <a:t>Postsplenktomi</a:t>
            </a:r>
            <a:r>
              <a:rPr lang="tr-TR" dirty="0" smtClean="0"/>
              <a:t> </a:t>
            </a:r>
            <a:r>
              <a:rPr lang="tr-TR" dirty="0" err="1" smtClean="0"/>
              <a:t>infeksiyon</a:t>
            </a:r>
            <a:r>
              <a:rPr lang="tr-TR" dirty="0" smtClean="0"/>
              <a:t> riski ciddi yükselir</a:t>
            </a:r>
          </a:p>
          <a:p>
            <a:endParaRPr lang="tr-TR" dirty="0" smtClean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412259"/>
            <a:ext cx="10515600" cy="1647498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Kemik iliği hastalıkları (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Myeloproliferatif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hastalıklar)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Akut 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Myeloid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Lösemi (AML)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9598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9537" y="2304856"/>
            <a:ext cx="10515600" cy="4298622"/>
          </a:xfrm>
        </p:spPr>
        <p:txBody>
          <a:bodyPr/>
          <a:lstStyle/>
          <a:p>
            <a:r>
              <a:rPr lang="tr-TR" dirty="0" smtClean="0"/>
              <a:t>Kemik iliği ve kan içinde </a:t>
            </a:r>
            <a:r>
              <a:rPr lang="tr-TR" dirty="0" err="1" smtClean="0"/>
              <a:t>hemaopoietik</a:t>
            </a:r>
            <a:r>
              <a:rPr lang="tr-TR" dirty="0" smtClean="0"/>
              <a:t> elemanların </a:t>
            </a:r>
            <a:r>
              <a:rPr lang="tr-TR" dirty="0" err="1" smtClean="0"/>
              <a:t>proliferasyonu</a:t>
            </a:r>
            <a:endParaRPr lang="tr-TR" dirty="0" smtClean="0"/>
          </a:p>
          <a:p>
            <a:r>
              <a:rPr lang="tr-TR" dirty="0" smtClean="0"/>
              <a:t>Kemik iliği ve yaymada </a:t>
            </a:r>
            <a:r>
              <a:rPr lang="tr-TR" dirty="0" err="1" smtClean="0"/>
              <a:t>monositoz</a:t>
            </a:r>
            <a:r>
              <a:rPr lang="tr-TR" dirty="0" smtClean="0"/>
              <a:t> varlığı ile </a:t>
            </a:r>
            <a:r>
              <a:rPr lang="tr-TR" dirty="0" err="1" smtClean="0"/>
              <a:t>KML’den</a:t>
            </a:r>
            <a:r>
              <a:rPr lang="tr-TR" dirty="0" smtClean="0"/>
              <a:t> ayrılır</a:t>
            </a:r>
          </a:p>
          <a:p>
            <a:r>
              <a:rPr lang="tr-TR" dirty="0" smtClean="0"/>
              <a:t>Yarısında </a:t>
            </a:r>
            <a:r>
              <a:rPr lang="tr-TR" dirty="0" err="1" smtClean="0"/>
              <a:t>splenomageli</a:t>
            </a:r>
            <a:endParaRPr lang="tr-TR" dirty="0" smtClean="0"/>
          </a:p>
          <a:p>
            <a:r>
              <a:rPr lang="tr-TR" dirty="0" err="1" smtClean="0"/>
              <a:t>Splenektomi</a:t>
            </a:r>
            <a:r>
              <a:rPr lang="tr-TR" dirty="0" smtClean="0"/>
              <a:t> </a:t>
            </a:r>
            <a:r>
              <a:rPr lang="tr-TR" dirty="0" err="1" smtClean="0"/>
              <a:t>semptomatik</a:t>
            </a:r>
            <a:r>
              <a:rPr lang="tr-TR" dirty="0" smtClean="0"/>
              <a:t> düzelme sağlayabilir</a:t>
            </a:r>
          </a:p>
          <a:p>
            <a:endParaRPr lang="tr-TR" dirty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412259"/>
            <a:ext cx="10515600" cy="1647498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Kemik iliği hastalıkları (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Myeloproliferatif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hastalıklar)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Kronik 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Myelomonositik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Lösemi (KMML)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7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9537" y="2304856"/>
            <a:ext cx="10515600" cy="4298622"/>
          </a:xfrm>
        </p:spPr>
        <p:txBody>
          <a:bodyPr/>
          <a:lstStyle/>
          <a:p>
            <a:r>
              <a:rPr lang="tr-TR" dirty="0" err="1" smtClean="0"/>
              <a:t>Megakaryosit</a:t>
            </a:r>
            <a:r>
              <a:rPr lang="tr-TR" dirty="0" smtClean="0"/>
              <a:t> hücre hattında anormal çoğalma ve dolaşımda </a:t>
            </a:r>
            <a:r>
              <a:rPr lang="tr-TR" dirty="0" err="1" smtClean="0"/>
              <a:t>platelet</a:t>
            </a:r>
            <a:r>
              <a:rPr lang="tr-TR" dirty="0" smtClean="0"/>
              <a:t> düzeylerinde artış</a:t>
            </a:r>
          </a:p>
          <a:p>
            <a:r>
              <a:rPr lang="tr-TR" dirty="0" err="1" smtClean="0"/>
              <a:t>Vazomotor</a:t>
            </a:r>
            <a:r>
              <a:rPr lang="tr-TR" dirty="0" smtClean="0"/>
              <a:t> semptomlar, </a:t>
            </a:r>
            <a:r>
              <a:rPr lang="tr-TR" dirty="0" err="1" smtClean="0"/>
              <a:t>trombohemorajik</a:t>
            </a:r>
            <a:r>
              <a:rPr lang="tr-TR" dirty="0" smtClean="0"/>
              <a:t> olaylar, tekrarlayan fetüs kaybı, </a:t>
            </a:r>
            <a:r>
              <a:rPr lang="tr-TR" dirty="0" err="1" smtClean="0"/>
              <a:t>AML’ye</a:t>
            </a:r>
            <a:r>
              <a:rPr lang="tr-TR" dirty="0" smtClean="0"/>
              <a:t> transformasyon</a:t>
            </a:r>
          </a:p>
          <a:p>
            <a:r>
              <a:rPr lang="tr-TR" dirty="0" err="1" smtClean="0"/>
              <a:t>Hidroksiüre</a:t>
            </a:r>
            <a:r>
              <a:rPr lang="tr-TR" dirty="0" smtClean="0"/>
              <a:t> </a:t>
            </a:r>
            <a:r>
              <a:rPr lang="tr-TR" dirty="0" err="1" smtClean="0"/>
              <a:t>trombotik</a:t>
            </a:r>
            <a:r>
              <a:rPr lang="tr-TR" dirty="0" smtClean="0"/>
              <a:t> olayları azaltmak için</a:t>
            </a:r>
          </a:p>
          <a:p>
            <a:r>
              <a:rPr lang="tr-TR" dirty="0" smtClean="0"/>
              <a:t>Yarısında </a:t>
            </a:r>
            <a:r>
              <a:rPr lang="tr-TR" dirty="0" err="1" smtClean="0"/>
              <a:t>splenomegali</a:t>
            </a:r>
            <a:endParaRPr lang="tr-TR" dirty="0" smtClean="0"/>
          </a:p>
          <a:p>
            <a:r>
              <a:rPr lang="tr-TR" dirty="0" err="1" smtClean="0"/>
              <a:t>Splenektomi</a:t>
            </a:r>
            <a:r>
              <a:rPr lang="tr-TR" dirty="0" smtClean="0"/>
              <a:t> hastalığın ileri dönemlerinde </a:t>
            </a:r>
            <a:r>
              <a:rPr lang="tr-TR" dirty="0" err="1" smtClean="0"/>
              <a:t>myeloid</a:t>
            </a:r>
            <a:r>
              <a:rPr lang="tr-TR" dirty="0" smtClean="0"/>
              <a:t> </a:t>
            </a:r>
            <a:r>
              <a:rPr lang="tr-TR" dirty="0" err="1" smtClean="0"/>
              <a:t>metaplazi</a:t>
            </a:r>
            <a:r>
              <a:rPr lang="tr-TR" dirty="0" smtClean="0"/>
              <a:t> gelişen hastalara saklanmalı</a:t>
            </a: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412259"/>
            <a:ext cx="10515600" cy="1647498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Kemik iliği hastalıkları (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Myeloproliferatif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hastalıklar)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Esansiyel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Trombositemi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995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9537" y="2304856"/>
            <a:ext cx="10515600" cy="4298622"/>
          </a:xfrm>
        </p:spPr>
        <p:txBody>
          <a:bodyPr/>
          <a:lstStyle/>
          <a:p>
            <a:r>
              <a:rPr lang="tr-TR" dirty="0" smtClean="0"/>
              <a:t>Eritrosit kitlesinde artış</a:t>
            </a:r>
          </a:p>
          <a:p>
            <a:r>
              <a:rPr lang="tr-TR" dirty="0" err="1" smtClean="0"/>
              <a:t>Lçkositoz</a:t>
            </a:r>
            <a:r>
              <a:rPr lang="tr-TR" dirty="0" smtClean="0"/>
              <a:t>, </a:t>
            </a:r>
            <a:r>
              <a:rPr lang="tr-TR" dirty="0" err="1" smtClean="0"/>
              <a:t>trombositoz</a:t>
            </a:r>
            <a:r>
              <a:rPr lang="tr-TR" dirty="0" smtClean="0"/>
              <a:t>, </a:t>
            </a:r>
            <a:r>
              <a:rPr lang="tr-TR" dirty="0" err="1" smtClean="0"/>
              <a:t>splenomegalinin</a:t>
            </a:r>
            <a:r>
              <a:rPr lang="tr-TR" dirty="0" smtClean="0"/>
              <a:t> eşlik ettiği </a:t>
            </a:r>
            <a:r>
              <a:rPr lang="tr-TR" dirty="0" err="1" smtClean="0"/>
              <a:t>klonal</a:t>
            </a:r>
            <a:r>
              <a:rPr lang="tr-TR" dirty="0" smtClean="0"/>
              <a:t>, kronik, </a:t>
            </a:r>
            <a:r>
              <a:rPr lang="tr-TR" dirty="0" err="1" smtClean="0"/>
              <a:t>progresif</a:t>
            </a:r>
            <a:r>
              <a:rPr lang="tr-TR" dirty="0" smtClean="0"/>
              <a:t> bir hastalık</a:t>
            </a:r>
          </a:p>
          <a:p>
            <a:r>
              <a:rPr lang="tr-TR" dirty="0" smtClean="0"/>
              <a:t>Hematolojik </a:t>
            </a:r>
            <a:r>
              <a:rPr lang="tr-TR" dirty="0" err="1" smtClean="0"/>
              <a:t>maligniteli</a:t>
            </a:r>
            <a:r>
              <a:rPr lang="tr-TR" dirty="0" smtClean="0"/>
              <a:t> hastalara göre daha iyi </a:t>
            </a:r>
            <a:r>
              <a:rPr lang="tr-TR" dirty="0" err="1" smtClean="0"/>
              <a:t>sağkalım</a:t>
            </a:r>
            <a:endParaRPr lang="tr-TR" dirty="0" smtClean="0"/>
          </a:p>
          <a:p>
            <a:r>
              <a:rPr lang="tr-TR" dirty="0" err="1" smtClean="0"/>
              <a:t>Myelofibrozis</a:t>
            </a:r>
            <a:r>
              <a:rPr lang="tr-TR" dirty="0" smtClean="0"/>
              <a:t> ve </a:t>
            </a:r>
            <a:r>
              <a:rPr lang="tr-TR" dirty="0" err="1" smtClean="0"/>
              <a:t>AML’ye</a:t>
            </a:r>
            <a:r>
              <a:rPr lang="tr-TR" dirty="0" smtClean="0"/>
              <a:t> transformasyon riski </a:t>
            </a:r>
          </a:p>
          <a:p>
            <a:r>
              <a:rPr lang="tr-TR" dirty="0" smtClean="0"/>
              <a:t>Kırmızı </a:t>
            </a:r>
            <a:r>
              <a:rPr lang="tr-TR" dirty="0" err="1" smtClean="0"/>
              <a:t>siyanoz</a:t>
            </a:r>
            <a:r>
              <a:rPr lang="tr-TR" dirty="0" smtClean="0"/>
              <a:t>, </a:t>
            </a:r>
            <a:r>
              <a:rPr lang="tr-TR" dirty="0" err="1" smtClean="0"/>
              <a:t>konjonktival</a:t>
            </a:r>
            <a:r>
              <a:rPr lang="tr-TR" dirty="0" smtClean="0"/>
              <a:t> </a:t>
            </a:r>
            <a:r>
              <a:rPr lang="tr-TR" dirty="0" err="1" smtClean="0"/>
              <a:t>platore</a:t>
            </a:r>
            <a:r>
              <a:rPr lang="tr-TR" dirty="0" smtClean="0"/>
              <a:t>, hipertansiyon, HSM</a:t>
            </a:r>
          </a:p>
          <a:p>
            <a:r>
              <a:rPr lang="tr-TR" dirty="0" err="1" smtClean="0"/>
              <a:t>Flebotomi</a:t>
            </a:r>
            <a:r>
              <a:rPr lang="tr-TR" dirty="0" smtClean="0"/>
              <a:t> ve aspirin</a:t>
            </a:r>
          </a:p>
          <a:p>
            <a:r>
              <a:rPr lang="tr-TR" dirty="0" err="1" smtClean="0"/>
              <a:t>Myeloid</a:t>
            </a:r>
            <a:r>
              <a:rPr lang="tr-TR" dirty="0" smtClean="0"/>
              <a:t> </a:t>
            </a:r>
            <a:r>
              <a:rPr lang="tr-TR" dirty="0" err="1" smtClean="0"/>
              <a:t>metaplazinin</a:t>
            </a:r>
            <a:r>
              <a:rPr lang="tr-TR" dirty="0" smtClean="0"/>
              <a:t> geliştiği ileri evrede </a:t>
            </a:r>
            <a:r>
              <a:rPr lang="tr-TR" dirty="0" err="1" smtClean="0"/>
              <a:t>splenektomi</a:t>
            </a:r>
            <a:r>
              <a:rPr lang="tr-TR" dirty="0" smtClean="0"/>
              <a:t> yapılabilir</a:t>
            </a: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412259"/>
            <a:ext cx="10515600" cy="1647498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Kemik iliği hastalıkları (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Myeloproliferatif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hastalıklar)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Polistemia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Vera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825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69537" y="2304856"/>
            <a:ext cx="10515600" cy="4298622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Kemik iliğinin </a:t>
            </a:r>
            <a:r>
              <a:rPr lang="tr-TR" dirty="0" err="1" smtClean="0"/>
              <a:t>fibrozisi</a:t>
            </a:r>
            <a:endParaRPr lang="tr-TR" dirty="0" smtClean="0"/>
          </a:p>
          <a:p>
            <a:r>
              <a:rPr lang="tr-TR" dirty="0" smtClean="0"/>
              <a:t>Kronik, kırmızı ve beyaz kan hücresi </a:t>
            </a:r>
            <a:r>
              <a:rPr lang="tr-TR" dirty="0" err="1" smtClean="0"/>
              <a:t>progenitörlerinin</a:t>
            </a:r>
            <a:r>
              <a:rPr lang="tr-TR" dirty="0" smtClean="0"/>
              <a:t> dolaşımda bulunduğu, </a:t>
            </a:r>
            <a:r>
              <a:rPr lang="tr-TR" dirty="0" err="1" smtClean="0"/>
              <a:t>malign</a:t>
            </a:r>
            <a:r>
              <a:rPr lang="tr-TR" dirty="0" smtClean="0"/>
              <a:t> hematolojik hastalık</a:t>
            </a:r>
          </a:p>
          <a:p>
            <a:r>
              <a:rPr lang="tr-TR" dirty="0" err="1" smtClean="0"/>
              <a:t>Splenomegali</a:t>
            </a:r>
            <a:endParaRPr lang="tr-TR" dirty="0" smtClean="0"/>
          </a:p>
          <a:p>
            <a:r>
              <a:rPr lang="tr-TR" dirty="0" smtClean="0"/>
              <a:t>İlik yetmezliği sıktır</a:t>
            </a:r>
          </a:p>
          <a:p>
            <a:r>
              <a:rPr lang="tr-TR" dirty="0" smtClean="0"/>
              <a:t>%96 hastada </a:t>
            </a:r>
            <a:r>
              <a:rPr lang="tr-TR" dirty="0" err="1" smtClean="0"/>
              <a:t>PY’de</a:t>
            </a:r>
            <a:r>
              <a:rPr lang="tr-TR" dirty="0" smtClean="0"/>
              <a:t> çekirdekli eritrositler, </a:t>
            </a:r>
            <a:r>
              <a:rPr lang="tr-TR" dirty="0" err="1" smtClean="0"/>
              <a:t>immatür</a:t>
            </a:r>
            <a:r>
              <a:rPr lang="tr-TR" dirty="0" smtClean="0"/>
              <a:t> </a:t>
            </a:r>
            <a:r>
              <a:rPr lang="tr-TR" dirty="0" err="1" smtClean="0"/>
              <a:t>myeloid</a:t>
            </a:r>
            <a:r>
              <a:rPr lang="tr-TR" dirty="0" smtClean="0"/>
              <a:t> elemanların bulunması</a:t>
            </a:r>
          </a:p>
          <a:p>
            <a:r>
              <a:rPr lang="tr-TR" dirty="0" smtClean="0"/>
              <a:t>Tek </a:t>
            </a:r>
            <a:r>
              <a:rPr lang="tr-TR" dirty="0" err="1" smtClean="0"/>
              <a:t>küratif</a:t>
            </a:r>
            <a:r>
              <a:rPr lang="tr-TR" dirty="0" smtClean="0"/>
              <a:t> tedavi kemik iliği nakli</a:t>
            </a:r>
          </a:p>
          <a:p>
            <a:r>
              <a:rPr lang="tr-TR" dirty="0" err="1" smtClean="0"/>
              <a:t>Splenomegaliye</a:t>
            </a:r>
            <a:r>
              <a:rPr lang="tr-TR" dirty="0" smtClean="0"/>
              <a:t> ikincil semptomların tedavisinde </a:t>
            </a:r>
            <a:r>
              <a:rPr lang="tr-TR" dirty="0" err="1" smtClean="0"/>
              <a:t>splenektomi</a:t>
            </a:r>
            <a:endParaRPr lang="tr-TR" dirty="0" smtClean="0"/>
          </a:p>
          <a:p>
            <a:r>
              <a:rPr lang="tr-TR" dirty="0" smtClean="0"/>
              <a:t>Hastaların neredeyse tamamında </a:t>
            </a:r>
            <a:r>
              <a:rPr lang="tr-TR" dirty="0" err="1" smtClean="0"/>
              <a:t>semptomatik</a:t>
            </a:r>
            <a:r>
              <a:rPr lang="tr-TR" dirty="0" smtClean="0"/>
              <a:t> düzelme sağlar ancak </a:t>
            </a:r>
            <a:r>
              <a:rPr lang="tr-TR" dirty="0" err="1" smtClean="0"/>
              <a:t>postoperatif</a:t>
            </a:r>
            <a:r>
              <a:rPr lang="tr-TR" dirty="0" smtClean="0"/>
              <a:t> </a:t>
            </a:r>
            <a:r>
              <a:rPr lang="tr-TR" dirty="0"/>
              <a:t>komplikasyon oldukça </a:t>
            </a:r>
            <a:r>
              <a:rPr lang="tr-TR" dirty="0" smtClean="0"/>
              <a:t>sık (%28)</a:t>
            </a:r>
            <a:endParaRPr lang="tr-TR" dirty="0"/>
          </a:p>
          <a:p>
            <a:endParaRPr lang="tr-TR" dirty="0" smtClean="0"/>
          </a:p>
          <a:p>
            <a:pPr lvl="1"/>
            <a:endParaRPr lang="tr-TR" dirty="0"/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720365" y="412259"/>
            <a:ext cx="10515600" cy="1647498"/>
          </a:xfrm>
        </p:spPr>
        <p:txBody>
          <a:bodyPr>
            <a:noAutofit/>
          </a:bodyPr>
          <a:lstStyle/>
          <a:p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err="1" smtClean="0">
                <a:solidFill>
                  <a:srgbClr val="C00000"/>
                </a:solidFill>
                <a:latin typeface="+mn-lt"/>
              </a:rPr>
              <a:t>Malign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Kemik iliği hastalıkları (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Myeloproliferatif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hastalıklar)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Myelofibrozis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(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Agnojenik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Myeloid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Metaplazi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-AMM)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147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dirty="0" err="1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dirty="0">
                <a:solidFill>
                  <a:srgbClr val="C00000"/>
                </a:solidFill>
                <a:latin typeface="+mn-lt"/>
              </a:rPr>
              <a:t>- 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Diğer nedenler</a:t>
            </a:r>
            <a:br>
              <a:rPr lang="tr-TR" dirty="0" smtClean="0">
                <a:solidFill>
                  <a:srgbClr val="C00000"/>
                </a:solidFill>
                <a:latin typeface="+mn-lt"/>
              </a:rPr>
            </a:br>
            <a:r>
              <a:rPr lang="tr-TR" dirty="0" err="1" smtClean="0">
                <a:solidFill>
                  <a:srgbClr val="FF0000"/>
                </a:solidFill>
                <a:latin typeface="+mn-lt"/>
              </a:rPr>
              <a:t>İnfeksiyonlar</a:t>
            </a:r>
            <a:r>
              <a:rPr lang="tr-TR" dirty="0" smtClean="0">
                <a:solidFill>
                  <a:srgbClr val="FF0000"/>
                </a:solidFill>
                <a:latin typeface="+mn-lt"/>
              </a:rPr>
              <a:t> ve Apseler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4857"/>
          </a:xfrm>
        </p:spPr>
        <p:txBody>
          <a:bodyPr>
            <a:normAutofit fontScale="55000" lnSpcReduction="20000"/>
          </a:bodyPr>
          <a:lstStyle/>
          <a:p>
            <a:r>
              <a:rPr lang="tr-TR" dirty="0"/>
              <a:t>N</a:t>
            </a:r>
            <a:r>
              <a:rPr lang="tr-TR" dirty="0" smtClean="0"/>
              <a:t>adir (%0.14-0.7)</a:t>
            </a:r>
          </a:p>
          <a:p>
            <a:r>
              <a:rPr lang="tr-TR" dirty="0" smtClean="0"/>
              <a:t>Tropikal bölgelerde ve orak hücreli anemi hastalarında daha sık</a:t>
            </a:r>
          </a:p>
          <a:p>
            <a:r>
              <a:rPr lang="tr-TR" dirty="0" err="1" smtClean="0"/>
              <a:t>İmmunsupresif</a:t>
            </a:r>
            <a:r>
              <a:rPr lang="tr-TR" dirty="0" smtClean="0"/>
              <a:t> hastalar veya iv ilaç bağımlılarında sık</a:t>
            </a:r>
          </a:p>
          <a:p>
            <a:r>
              <a:rPr lang="tr-TR" dirty="0" smtClean="0"/>
              <a:t>Dalak enfeksiyonlar </a:t>
            </a:r>
            <a:r>
              <a:rPr lang="tr-TR" dirty="0" err="1" smtClean="0"/>
              <a:t>spontan</a:t>
            </a:r>
            <a:r>
              <a:rPr lang="tr-TR" dirty="0" smtClean="0"/>
              <a:t> dalak </a:t>
            </a:r>
            <a:r>
              <a:rPr lang="tr-TR" dirty="0" err="1" smtClean="0"/>
              <a:t>rüptürü</a:t>
            </a:r>
            <a:r>
              <a:rPr lang="tr-TR" dirty="0" smtClean="0"/>
              <a:t> yapabilmektedir</a:t>
            </a:r>
          </a:p>
          <a:p>
            <a:r>
              <a:rPr lang="tr-TR" dirty="0" smtClean="0"/>
              <a:t>EBV ve </a:t>
            </a:r>
            <a:r>
              <a:rPr lang="tr-TR" dirty="0" err="1" smtClean="0"/>
              <a:t>CMV’ye</a:t>
            </a:r>
            <a:r>
              <a:rPr lang="tr-TR" dirty="0" smtClean="0"/>
              <a:t> </a:t>
            </a:r>
            <a:r>
              <a:rPr lang="tr-TR" dirty="0" err="1" smtClean="0"/>
              <a:t>sekonder</a:t>
            </a:r>
            <a:r>
              <a:rPr lang="tr-TR" dirty="0" smtClean="0"/>
              <a:t> </a:t>
            </a:r>
            <a:r>
              <a:rPr lang="tr-TR" dirty="0" err="1" smtClean="0"/>
              <a:t>enfeksiyoz</a:t>
            </a:r>
            <a:r>
              <a:rPr lang="tr-TR" dirty="0" smtClean="0"/>
              <a:t> </a:t>
            </a:r>
            <a:r>
              <a:rPr lang="tr-TR" dirty="0" err="1" smtClean="0"/>
              <a:t>mononükleoz</a:t>
            </a:r>
            <a:r>
              <a:rPr lang="tr-TR" dirty="0" smtClean="0"/>
              <a:t> </a:t>
            </a:r>
            <a:r>
              <a:rPr lang="tr-TR" dirty="0" err="1" smtClean="0"/>
              <a:t>spontan</a:t>
            </a:r>
            <a:r>
              <a:rPr lang="tr-TR" dirty="0" smtClean="0"/>
              <a:t> dalak </a:t>
            </a:r>
            <a:r>
              <a:rPr lang="tr-TR" dirty="0" err="1" smtClean="0"/>
              <a:t>rüptürü</a:t>
            </a:r>
            <a:r>
              <a:rPr lang="tr-TR" dirty="0" smtClean="0"/>
              <a:t> riski taşımaktadır</a:t>
            </a:r>
          </a:p>
          <a:p>
            <a:r>
              <a:rPr lang="tr-TR" dirty="0" err="1" smtClean="0"/>
              <a:t>Malaria</a:t>
            </a:r>
            <a:r>
              <a:rPr lang="tr-TR" dirty="0" smtClean="0"/>
              <a:t>, </a:t>
            </a:r>
            <a:r>
              <a:rPr lang="tr-TR" dirty="0" err="1" smtClean="0"/>
              <a:t>listeria</a:t>
            </a:r>
            <a:r>
              <a:rPr lang="tr-TR" dirty="0" smtClean="0"/>
              <a:t>, Q ateşi, </a:t>
            </a:r>
            <a:r>
              <a:rPr lang="tr-TR" dirty="0" err="1" smtClean="0"/>
              <a:t>lenfoma</a:t>
            </a:r>
            <a:r>
              <a:rPr lang="tr-TR" dirty="0" smtClean="0"/>
              <a:t>, </a:t>
            </a:r>
            <a:r>
              <a:rPr lang="tr-TR" dirty="0" err="1" smtClean="0"/>
              <a:t>anjiosarkom</a:t>
            </a:r>
            <a:r>
              <a:rPr lang="tr-TR" dirty="0" smtClean="0"/>
              <a:t>, </a:t>
            </a:r>
            <a:r>
              <a:rPr lang="tr-TR" dirty="0" err="1" smtClean="0"/>
              <a:t>amiloidoz</a:t>
            </a:r>
            <a:r>
              <a:rPr lang="tr-TR" dirty="0" smtClean="0"/>
              <a:t>, </a:t>
            </a:r>
            <a:r>
              <a:rPr lang="tr-TR" dirty="0" err="1" smtClean="0"/>
              <a:t>lenfoma</a:t>
            </a:r>
            <a:r>
              <a:rPr lang="tr-TR" dirty="0" smtClean="0"/>
              <a:t> diğer nadir nedenlerdir</a:t>
            </a:r>
          </a:p>
          <a:p>
            <a:r>
              <a:rPr lang="tr-TR" dirty="0" smtClean="0"/>
              <a:t>Apse oluşum mekanizmaları</a:t>
            </a:r>
          </a:p>
          <a:p>
            <a:pPr lvl="1"/>
            <a:r>
              <a:rPr lang="tr-TR" dirty="0" err="1" smtClean="0"/>
              <a:t>Hematojen</a:t>
            </a:r>
            <a:r>
              <a:rPr lang="tr-TR" dirty="0" smtClean="0"/>
              <a:t> </a:t>
            </a:r>
          </a:p>
          <a:p>
            <a:pPr lvl="1"/>
            <a:r>
              <a:rPr lang="tr-TR" dirty="0" smtClean="0"/>
              <a:t>Sürekli enfeksiyonlar</a:t>
            </a:r>
          </a:p>
          <a:p>
            <a:pPr lvl="1"/>
            <a:r>
              <a:rPr lang="tr-TR" dirty="0" err="1" smtClean="0"/>
              <a:t>Hemoglobinopati</a:t>
            </a:r>
            <a:endParaRPr lang="tr-TR" dirty="0" smtClean="0"/>
          </a:p>
          <a:p>
            <a:pPr lvl="1"/>
            <a:r>
              <a:rPr lang="tr-TR" dirty="0" err="1" smtClean="0"/>
              <a:t>İmmunsupresyon</a:t>
            </a:r>
            <a:endParaRPr lang="tr-TR" dirty="0" smtClean="0"/>
          </a:p>
          <a:p>
            <a:pPr lvl="1"/>
            <a:r>
              <a:rPr lang="tr-TR" dirty="0" smtClean="0"/>
              <a:t>Travma </a:t>
            </a:r>
          </a:p>
          <a:p>
            <a:r>
              <a:rPr lang="tr-TR" dirty="0" smtClean="0"/>
              <a:t>Çoğunda semptomlar tanıdan önce 16-22 gün sürmekte</a:t>
            </a:r>
          </a:p>
          <a:p>
            <a:r>
              <a:rPr lang="tr-TR" dirty="0" smtClean="0"/>
              <a:t>Ateş, sol üst kadran ağrısı, </a:t>
            </a:r>
            <a:r>
              <a:rPr lang="tr-TR" dirty="0" err="1" smtClean="0"/>
              <a:t>lökositoz</a:t>
            </a:r>
            <a:endParaRPr lang="tr-TR" dirty="0" smtClean="0"/>
          </a:p>
          <a:p>
            <a:r>
              <a:rPr lang="tr-TR" dirty="0" smtClean="0"/>
              <a:t>Üçte birinde </a:t>
            </a:r>
            <a:r>
              <a:rPr lang="tr-TR" dirty="0" err="1" smtClean="0"/>
              <a:t>splenomegali</a:t>
            </a:r>
            <a:endParaRPr lang="tr-TR" dirty="0" smtClean="0"/>
          </a:p>
          <a:p>
            <a:r>
              <a:rPr lang="tr-TR" dirty="0" smtClean="0"/>
              <a:t>En sık rastlanan </a:t>
            </a:r>
            <a:r>
              <a:rPr lang="tr-TR" dirty="0" err="1" smtClean="0"/>
              <a:t>m.o.lar</a:t>
            </a:r>
            <a:r>
              <a:rPr lang="tr-TR" dirty="0" smtClean="0"/>
              <a:t> streptokoklar ve </a:t>
            </a:r>
            <a:r>
              <a:rPr lang="tr-TR" dirty="0" err="1" smtClean="0"/>
              <a:t>e.coli</a:t>
            </a:r>
            <a:endParaRPr lang="tr-TR" dirty="0" smtClean="0"/>
          </a:p>
          <a:p>
            <a:r>
              <a:rPr lang="tr-TR" dirty="0" smtClean="0"/>
              <a:t>Tedavi geniş spektrumlu antibiyotikler, 14 gün kullanılmalı</a:t>
            </a:r>
          </a:p>
          <a:p>
            <a:r>
              <a:rPr lang="tr-TR" dirty="0" smtClean="0"/>
              <a:t>Gerekirse </a:t>
            </a:r>
            <a:r>
              <a:rPr lang="tr-TR" dirty="0" err="1" smtClean="0"/>
              <a:t>splenektomi</a:t>
            </a:r>
            <a:r>
              <a:rPr lang="tr-TR" dirty="0" smtClean="0"/>
              <a:t>, peruktan apse drenajı yapılabilir</a:t>
            </a:r>
          </a:p>
        </p:txBody>
      </p:sp>
    </p:spTree>
    <p:extLst>
      <p:ext uri="{BB962C8B-B14F-4D97-AF65-F5344CB8AC3E}">
        <p14:creationId xmlns:p14="http://schemas.microsoft.com/office/powerpoint/2010/main" val="138031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dirty="0" err="1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dirty="0">
                <a:solidFill>
                  <a:srgbClr val="C00000"/>
                </a:solidFill>
                <a:latin typeface="+mn-lt"/>
              </a:rPr>
              <a:t>- 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Diğer nedenler</a:t>
            </a:r>
            <a:br>
              <a:rPr lang="tr-TR" dirty="0" smtClean="0">
                <a:solidFill>
                  <a:srgbClr val="C00000"/>
                </a:solidFill>
                <a:latin typeface="+mn-lt"/>
              </a:rPr>
            </a:br>
            <a:r>
              <a:rPr lang="tr-TR" dirty="0" smtClean="0">
                <a:solidFill>
                  <a:srgbClr val="FF0000"/>
                </a:solidFill>
                <a:latin typeface="+mn-lt"/>
              </a:rPr>
              <a:t>Kistler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Paraziter</a:t>
            </a:r>
            <a:r>
              <a:rPr lang="tr-TR" dirty="0" smtClean="0"/>
              <a:t>/</a:t>
            </a:r>
            <a:r>
              <a:rPr lang="tr-TR" dirty="0" err="1" smtClean="0"/>
              <a:t>paraziter</a:t>
            </a:r>
            <a:r>
              <a:rPr lang="tr-TR" dirty="0" smtClean="0"/>
              <a:t> olmayan</a:t>
            </a:r>
          </a:p>
          <a:p>
            <a:r>
              <a:rPr lang="tr-TR" dirty="0" smtClean="0"/>
              <a:t>En sık </a:t>
            </a:r>
            <a:r>
              <a:rPr lang="tr-TR" dirty="0" err="1" smtClean="0"/>
              <a:t>paraziter</a:t>
            </a:r>
            <a:r>
              <a:rPr lang="tr-TR" dirty="0" smtClean="0"/>
              <a:t> nedenler, en çok </a:t>
            </a:r>
            <a:r>
              <a:rPr lang="tr-TR" dirty="0" err="1" smtClean="0"/>
              <a:t>echinococcus</a:t>
            </a:r>
            <a:endParaRPr lang="tr-TR" dirty="0" smtClean="0"/>
          </a:p>
          <a:p>
            <a:r>
              <a:rPr lang="tr-TR" dirty="0" smtClean="0"/>
              <a:t>Sol üst kadranda kitle, bası bulguları</a:t>
            </a:r>
          </a:p>
          <a:p>
            <a:r>
              <a:rPr lang="tr-TR" dirty="0" smtClean="0"/>
              <a:t>En iyi tedavi </a:t>
            </a:r>
            <a:r>
              <a:rPr lang="tr-TR" dirty="0" err="1" smtClean="0"/>
              <a:t>splenektomi</a:t>
            </a:r>
            <a:endParaRPr lang="tr-TR" dirty="0" smtClean="0"/>
          </a:p>
          <a:p>
            <a:r>
              <a:rPr lang="tr-TR" dirty="0" smtClean="0"/>
              <a:t>Travmaya bağlı kistler «</a:t>
            </a:r>
            <a:r>
              <a:rPr lang="tr-TR" dirty="0" err="1" smtClean="0"/>
              <a:t>psödokist</a:t>
            </a:r>
            <a:r>
              <a:rPr lang="tr-TR" dirty="0" smtClean="0"/>
              <a:t>»</a:t>
            </a:r>
          </a:p>
          <a:p>
            <a:r>
              <a:rPr lang="tr-TR" dirty="0" smtClean="0"/>
              <a:t>Diğer </a:t>
            </a:r>
            <a:r>
              <a:rPr lang="tr-TR" dirty="0" err="1" smtClean="0"/>
              <a:t>paraziter</a:t>
            </a:r>
            <a:r>
              <a:rPr lang="tr-TR" dirty="0" smtClean="0"/>
              <a:t> olmayan kistler </a:t>
            </a:r>
            <a:r>
              <a:rPr lang="tr-TR" dirty="0" err="1" smtClean="0"/>
              <a:t>dermoid</a:t>
            </a:r>
            <a:r>
              <a:rPr lang="tr-TR" dirty="0" smtClean="0"/>
              <a:t>, </a:t>
            </a:r>
            <a:r>
              <a:rPr lang="tr-TR" dirty="0" err="1" smtClean="0"/>
              <a:t>epidermoid</a:t>
            </a:r>
            <a:r>
              <a:rPr lang="tr-TR" dirty="0" smtClean="0"/>
              <a:t> ve </a:t>
            </a:r>
            <a:r>
              <a:rPr lang="tr-TR" dirty="0" err="1" smtClean="0"/>
              <a:t>epitelial</a:t>
            </a:r>
            <a:r>
              <a:rPr lang="tr-TR" dirty="0" smtClean="0"/>
              <a:t> kistler</a:t>
            </a:r>
          </a:p>
          <a:p>
            <a:r>
              <a:rPr lang="tr-TR" dirty="0" smtClean="0"/>
              <a:t>Dalak koruyucu </a:t>
            </a:r>
            <a:r>
              <a:rPr lang="tr-TR" dirty="0" err="1" smtClean="0"/>
              <a:t>kistektomi</a:t>
            </a:r>
            <a:r>
              <a:rPr lang="tr-TR" dirty="0" smtClean="0"/>
              <a:t>, </a:t>
            </a:r>
            <a:r>
              <a:rPr lang="tr-TR" dirty="0" err="1" smtClean="0"/>
              <a:t>unroofing</a:t>
            </a:r>
            <a:r>
              <a:rPr lang="tr-TR" dirty="0" smtClean="0"/>
              <a:t>, </a:t>
            </a:r>
            <a:r>
              <a:rPr lang="tr-TR" dirty="0" err="1" smtClean="0"/>
              <a:t>splenektomi</a:t>
            </a:r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812" y="-135383"/>
            <a:ext cx="7563906" cy="579200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069" y="456288"/>
            <a:ext cx="7563906" cy="5048955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5484" y="875217"/>
            <a:ext cx="7506748" cy="513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dirty="0" err="1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dirty="0">
                <a:solidFill>
                  <a:srgbClr val="C00000"/>
                </a:solidFill>
                <a:latin typeface="+mn-lt"/>
              </a:rPr>
              <a:t>- 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Diğer nedenler</a:t>
            </a:r>
            <a:br>
              <a:rPr lang="tr-TR" dirty="0" smtClean="0">
                <a:solidFill>
                  <a:srgbClr val="C00000"/>
                </a:solidFill>
                <a:latin typeface="+mn-lt"/>
              </a:rPr>
            </a:br>
            <a:r>
              <a:rPr lang="tr-TR" dirty="0" smtClean="0">
                <a:solidFill>
                  <a:srgbClr val="FF0000"/>
                </a:solidFill>
                <a:latin typeface="+mn-lt"/>
              </a:rPr>
              <a:t>Tümörler ve Metastazlar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Primer</a:t>
            </a:r>
            <a:r>
              <a:rPr lang="tr-TR" dirty="0" smtClean="0"/>
              <a:t> tümörler tipik olarak </a:t>
            </a:r>
            <a:r>
              <a:rPr lang="tr-TR" dirty="0" err="1" smtClean="0"/>
              <a:t>vasküler</a:t>
            </a:r>
            <a:r>
              <a:rPr lang="tr-TR" dirty="0" smtClean="0"/>
              <a:t> </a:t>
            </a:r>
            <a:r>
              <a:rPr lang="tr-TR" dirty="0" err="1" smtClean="0"/>
              <a:t>neoplazilerin</a:t>
            </a:r>
            <a:r>
              <a:rPr lang="tr-TR" dirty="0" smtClean="0"/>
              <a:t> </a:t>
            </a:r>
            <a:r>
              <a:rPr lang="tr-TR" dirty="0" err="1" smtClean="0"/>
              <a:t>benign</a:t>
            </a:r>
            <a:r>
              <a:rPr lang="tr-TR" dirty="0" smtClean="0"/>
              <a:t> veya </a:t>
            </a:r>
            <a:r>
              <a:rPr lang="tr-TR" dirty="0" err="1" smtClean="0"/>
              <a:t>malign</a:t>
            </a:r>
            <a:r>
              <a:rPr lang="tr-TR" dirty="0" smtClean="0"/>
              <a:t> varyantı</a:t>
            </a:r>
          </a:p>
          <a:p>
            <a:r>
              <a:rPr lang="tr-TR" dirty="0" smtClean="0"/>
              <a:t>En sık </a:t>
            </a:r>
            <a:r>
              <a:rPr lang="tr-TR" dirty="0" err="1" smtClean="0"/>
              <a:t>primer</a:t>
            </a:r>
            <a:r>
              <a:rPr lang="tr-TR" dirty="0" smtClean="0"/>
              <a:t> tümör sarkomlar</a:t>
            </a:r>
          </a:p>
          <a:p>
            <a:pPr lvl="1"/>
            <a:r>
              <a:rPr lang="tr-TR" dirty="0" smtClean="0"/>
              <a:t>Nerdeyse hepsi kimyasal </a:t>
            </a:r>
            <a:r>
              <a:rPr lang="tr-TR" dirty="0" err="1" smtClean="0"/>
              <a:t>maruziyeti</a:t>
            </a:r>
            <a:r>
              <a:rPr lang="tr-TR" dirty="0" smtClean="0"/>
              <a:t> ilişkili</a:t>
            </a:r>
          </a:p>
          <a:p>
            <a:pPr lvl="1"/>
            <a:r>
              <a:rPr lang="en-US" dirty="0"/>
              <a:t>vinyl chloride or thorium </a:t>
            </a:r>
            <a:r>
              <a:rPr lang="en-US" dirty="0" smtClean="0"/>
              <a:t>dioxide</a:t>
            </a:r>
            <a:endParaRPr lang="tr-TR" dirty="0" smtClean="0"/>
          </a:p>
          <a:p>
            <a:r>
              <a:rPr lang="tr-TR" dirty="0" err="1" smtClean="0"/>
              <a:t>Malignitelerde</a:t>
            </a:r>
            <a:r>
              <a:rPr lang="tr-TR" dirty="0" smtClean="0"/>
              <a:t> izole dala metastazı oldukça nadirdir</a:t>
            </a:r>
          </a:p>
          <a:p>
            <a:r>
              <a:rPr lang="tr-TR" dirty="0" smtClean="0"/>
              <a:t>Dalağa en sık metastaz yapan tümör akciğer kanseridir. Bunun dışında </a:t>
            </a:r>
            <a:r>
              <a:rPr lang="tr-TR" dirty="0" err="1" smtClean="0"/>
              <a:t>kolorektal</a:t>
            </a:r>
            <a:r>
              <a:rPr lang="tr-TR" dirty="0" smtClean="0"/>
              <a:t>, </a:t>
            </a:r>
            <a:r>
              <a:rPr lang="tr-TR" dirty="0" err="1" smtClean="0"/>
              <a:t>ovarian</a:t>
            </a:r>
            <a:r>
              <a:rPr lang="tr-TR" dirty="0" smtClean="0"/>
              <a:t> tümörler ve </a:t>
            </a:r>
            <a:r>
              <a:rPr lang="tr-TR" dirty="0" err="1" smtClean="0"/>
              <a:t>malign</a:t>
            </a:r>
            <a:r>
              <a:rPr lang="tr-TR" dirty="0" smtClean="0"/>
              <a:t> </a:t>
            </a:r>
            <a:r>
              <a:rPr lang="tr-TR" dirty="0" err="1" smtClean="0"/>
              <a:t>melanom</a:t>
            </a:r>
            <a:r>
              <a:rPr lang="tr-TR" dirty="0" smtClean="0"/>
              <a:t> da dalağa metastaz yapabilir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7919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400" dirty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Diğer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Depo Hastalıkları ve 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İnfiltratif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Bozukluklar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Gaucher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Hastalığı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Monosit</a:t>
            </a:r>
            <a:r>
              <a:rPr lang="tr-TR" dirty="0" smtClean="0"/>
              <a:t>- </a:t>
            </a:r>
            <a:r>
              <a:rPr lang="tr-TR" dirty="0" err="1" smtClean="0"/>
              <a:t>makrofaj</a:t>
            </a:r>
            <a:r>
              <a:rPr lang="tr-TR" dirty="0" smtClean="0"/>
              <a:t> sistemine ait serilerde </a:t>
            </a:r>
            <a:r>
              <a:rPr lang="tr-TR" dirty="0" err="1" smtClean="0"/>
              <a:t>glukoserebrozid</a:t>
            </a:r>
            <a:r>
              <a:rPr lang="tr-TR" dirty="0" smtClean="0"/>
              <a:t> depolanması ile karakterize kalıtsal </a:t>
            </a:r>
            <a:r>
              <a:rPr lang="tr-TR" dirty="0" err="1" smtClean="0"/>
              <a:t>lipid</a:t>
            </a:r>
            <a:r>
              <a:rPr lang="tr-TR" dirty="0" smtClean="0"/>
              <a:t> depo hastalığı</a:t>
            </a:r>
          </a:p>
          <a:p>
            <a:r>
              <a:rPr lang="tr-TR" dirty="0" smtClean="0"/>
              <a:t>HSM</a:t>
            </a:r>
          </a:p>
          <a:p>
            <a:r>
              <a:rPr lang="tr-TR" dirty="0" smtClean="0"/>
              <a:t>Erken doygunluk, </a:t>
            </a:r>
            <a:r>
              <a:rPr lang="tr-TR" dirty="0" err="1" smtClean="0"/>
              <a:t>hipersplenizme</a:t>
            </a:r>
            <a:r>
              <a:rPr lang="tr-TR" dirty="0" smtClean="0"/>
              <a:t> bağlı </a:t>
            </a:r>
            <a:r>
              <a:rPr lang="tr-TR" dirty="0" err="1" smtClean="0"/>
              <a:t>trombositopeni</a:t>
            </a:r>
            <a:r>
              <a:rPr lang="tr-TR" dirty="0" smtClean="0"/>
              <a:t>, </a:t>
            </a:r>
            <a:r>
              <a:rPr lang="tr-TR" dirty="0" err="1" smtClean="0"/>
              <a:t>normositer</a:t>
            </a:r>
            <a:r>
              <a:rPr lang="tr-TR" dirty="0" smtClean="0"/>
              <a:t> anemi, hafif </a:t>
            </a:r>
            <a:r>
              <a:rPr lang="tr-TR" dirty="0" err="1" smtClean="0"/>
              <a:t>lökopeni</a:t>
            </a:r>
            <a:endParaRPr lang="tr-TR" dirty="0" smtClean="0"/>
          </a:p>
          <a:p>
            <a:r>
              <a:rPr lang="tr-TR" dirty="0" err="1" smtClean="0"/>
              <a:t>Splenktomi</a:t>
            </a:r>
            <a:r>
              <a:rPr lang="tr-TR" dirty="0" smtClean="0"/>
              <a:t> </a:t>
            </a:r>
            <a:r>
              <a:rPr lang="tr-TR" dirty="0" err="1" smtClean="0"/>
              <a:t>semptomatik</a:t>
            </a:r>
            <a:r>
              <a:rPr lang="tr-TR" dirty="0" smtClean="0"/>
              <a:t> iyileşme sağlayabilir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8838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Anatomi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Kırmızı </a:t>
            </a:r>
            <a:r>
              <a:rPr lang="tr-TR" dirty="0" err="1" smtClean="0"/>
              <a:t>pulpa</a:t>
            </a:r>
            <a:r>
              <a:rPr lang="tr-TR" dirty="0" smtClean="0"/>
              <a:t> (%75), arada marjinal </a:t>
            </a:r>
            <a:r>
              <a:rPr lang="tr-TR" dirty="0" err="1" smtClean="0"/>
              <a:t>zon</a:t>
            </a:r>
            <a:r>
              <a:rPr lang="tr-TR" dirty="0" smtClean="0"/>
              <a:t>, beyaz </a:t>
            </a:r>
            <a:r>
              <a:rPr lang="tr-TR" dirty="0" err="1" smtClean="0"/>
              <a:t>pulpa</a:t>
            </a:r>
            <a:r>
              <a:rPr lang="tr-TR" dirty="0" smtClean="0"/>
              <a:t> (%25)</a:t>
            </a:r>
          </a:p>
          <a:p>
            <a:r>
              <a:rPr lang="tr-TR" dirty="0" err="1" smtClean="0"/>
              <a:t>Splenik</a:t>
            </a:r>
            <a:r>
              <a:rPr lang="tr-TR" dirty="0" smtClean="0"/>
              <a:t> </a:t>
            </a:r>
            <a:r>
              <a:rPr lang="tr-TR" dirty="0" err="1" smtClean="0"/>
              <a:t>arteriyoller</a:t>
            </a:r>
            <a:r>
              <a:rPr lang="tr-TR" dirty="0" smtClean="0"/>
              <a:t> çevresinde </a:t>
            </a:r>
            <a:r>
              <a:rPr lang="tr-TR" dirty="0" err="1"/>
              <a:t>p</a:t>
            </a:r>
            <a:r>
              <a:rPr lang="tr-TR" dirty="0" err="1" smtClean="0"/>
              <a:t>eriarterioler</a:t>
            </a:r>
            <a:r>
              <a:rPr lang="tr-TR" dirty="0" smtClean="0"/>
              <a:t> </a:t>
            </a:r>
            <a:r>
              <a:rPr lang="tr-TR" dirty="0"/>
              <a:t>l</a:t>
            </a:r>
            <a:r>
              <a:rPr lang="tr-TR" dirty="0" smtClean="0"/>
              <a:t>enfatik kılıf</a:t>
            </a:r>
          </a:p>
          <a:p>
            <a:pPr lvl="1"/>
            <a:r>
              <a:rPr lang="tr-TR" dirty="0" smtClean="0"/>
              <a:t>T, B lenfositler, </a:t>
            </a:r>
            <a:r>
              <a:rPr lang="tr-TR" dirty="0" err="1" smtClean="0"/>
              <a:t>lenfoid</a:t>
            </a:r>
            <a:r>
              <a:rPr lang="tr-TR" dirty="0" smtClean="0"/>
              <a:t> </a:t>
            </a:r>
            <a:r>
              <a:rPr lang="tr-TR" dirty="0" err="1" smtClean="0"/>
              <a:t>foliküller</a:t>
            </a:r>
            <a:endParaRPr lang="tr-TR" dirty="0" smtClean="0"/>
          </a:p>
          <a:p>
            <a:pPr lvl="1"/>
            <a:r>
              <a:rPr lang="tr-TR" dirty="0" err="1" smtClean="0"/>
              <a:t>Antijenik</a:t>
            </a:r>
            <a:r>
              <a:rPr lang="tr-TR" dirty="0" smtClean="0"/>
              <a:t> uyarı sonrası </a:t>
            </a:r>
            <a:r>
              <a:rPr lang="tr-TR" dirty="0" err="1" smtClean="0"/>
              <a:t>foliküller</a:t>
            </a:r>
            <a:r>
              <a:rPr lang="tr-TR" dirty="0" smtClean="0"/>
              <a:t> </a:t>
            </a:r>
            <a:r>
              <a:rPr lang="tr-TR" dirty="0" err="1" smtClean="0"/>
              <a:t>germinal</a:t>
            </a:r>
            <a:r>
              <a:rPr lang="tr-TR" dirty="0" smtClean="0"/>
              <a:t> merkezlere dönüşür</a:t>
            </a:r>
          </a:p>
          <a:p>
            <a:r>
              <a:rPr lang="tr-TR" dirty="0" smtClean="0"/>
              <a:t>Beyaz </a:t>
            </a:r>
            <a:r>
              <a:rPr lang="tr-TR" dirty="0" err="1" smtClean="0"/>
              <a:t>pulpa</a:t>
            </a:r>
            <a:r>
              <a:rPr lang="tr-TR" dirty="0" smtClean="0"/>
              <a:t> milimetrik nodüller içerir, yapısı lenf </a:t>
            </a:r>
            <a:r>
              <a:rPr lang="tr-TR" dirty="0" err="1" smtClean="0"/>
              <a:t>noduna</a:t>
            </a:r>
            <a:r>
              <a:rPr lang="tr-TR" dirty="0" smtClean="0"/>
              <a:t> benzer, bazı </a:t>
            </a:r>
            <a:r>
              <a:rPr lang="tr-TR" dirty="0" err="1" smtClean="0"/>
              <a:t>lenfoproliferatif</a:t>
            </a:r>
            <a:r>
              <a:rPr lang="tr-TR" dirty="0" smtClean="0"/>
              <a:t> hastalıklarda bu nodüller birleşerek büyük nodüller oluşturur.</a:t>
            </a:r>
          </a:p>
          <a:p>
            <a:r>
              <a:rPr lang="tr-TR" dirty="0" smtClean="0"/>
              <a:t>Marjinal </a:t>
            </a:r>
            <a:r>
              <a:rPr lang="tr-TR" dirty="0" err="1" smtClean="0"/>
              <a:t>zon</a:t>
            </a:r>
            <a:r>
              <a:rPr lang="tr-TR" dirty="0" smtClean="0"/>
              <a:t>, </a:t>
            </a:r>
            <a:r>
              <a:rPr lang="tr-TR" dirty="0" err="1" smtClean="0"/>
              <a:t>pulpalar</a:t>
            </a:r>
            <a:r>
              <a:rPr lang="tr-TR" dirty="0" smtClean="0"/>
              <a:t> arasında</a:t>
            </a:r>
          </a:p>
          <a:p>
            <a:pPr lvl="1"/>
            <a:r>
              <a:rPr lang="tr-TR" dirty="0" smtClean="0"/>
              <a:t>Marjinal </a:t>
            </a:r>
            <a:r>
              <a:rPr lang="tr-TR" dirty="0" err="1" smtClean="0"/>
              <a:t>zon</a:t>
            </a:r>
            <a:r>
              <a:rPr lang="tr-TR" dirty="0" smtClean="0"/>
              <a:t> </a:t>
            </a:r>
            <a:r>
              <a:rPr lang="tr-TR" dirty="0" err="1" smtClean="0"/>
              <a:t>makrofajları</a:t>
            </a:r>
            <a:r>
              <a:rPr lang="tr-TR" dirty="0" smtClean="0"/>
              <a:t>, bakteriyel patojenleri işaretleme ve temizleme</a:t>
            </a:r>
          </a:p>
          <a:p>
            <a:pPr lvl="1"/>
            <a:r>
              <a:rPr lang="tr-TR" dirty="0" smtClean="0"/>
              <a:t>Marjinal </a:t>
            </a:r>
            <a:r>
              <a:rPr lang="tr-TR" dirty="0" err="1" smtClean="0"/>
              <a:t>zon</a:t>
            </a:r>
            <a:r>
              <a:rPr lang="tr-TR" dirty="0" smtClean="0"/>
              <a:t> </a:t>
            </a:r>
            <a:r>
              <a:rPr lang="tr-TR" dirty="0" err="1" smtClean="0"/>
              <a:t>metallofilik</a:t>
            </a:r>
            <a:r>
              <a:rPr lang="tr-TR" dirty="0" smtClean="0"/>
              <a:t> </a:t>
            </a:r>
            <a:r>
              <a:rPr lang="tr-TR" dirty="0" err="1" smtClean="0"/>
              <a:t>makrofajları</a:t>
            </a:r>
            <a:r>
              <a:rPr lang="tr-TR" dirty="0" smtClean="0"/>
              <a:t>, </a:t>
            </a:r>
            <a:r>
              <a:rPr lang="tr-TR" dirty="0" err="1" smtClean="0"/>
              <a:t>viral</a:t>
            </a:r>
            <a:r>
              <a:rPr lang="tr-TR" dirty="0" smtClean="0"/>
              <a:t> ajanlara </a:t>
            </a:r>
            <a:r>
              <a:rPr lang="tr-TR" dirty="0" err="1" smtClean="0"/>
              <a:t>karşu</a:t>
            </a:r>
            <a:r>
              <a:rPr lang="tr-TR" dirty="0" smtClean="0"/>
              <a:t> IF-A ve IF-B üretimi</a:t>
            </a:r>
          </a:p>
          <a:p>
            <a:pPr lvl="1"/>
            <a:r>
              <a:rPr lang="tr-TR" dirty="0" smtClean="0"/>
              <a:t>Marjinal </a:t>
            </a:r>
            <a:r>
              <a:rPr lang="tr-TR" dirty="0" err="1" smtClean="0"/>
              <a:t>zon</a:t>
            </a:r>
            <a:r>
              <a:rPr lang="tr-TR" dirty="0" smtClean="0"/>
              <a:t> B hücreleri, patojenlere yanıt olarak ya </a:t>
            </a:r>
            <a:r>
              <a:rPr lang="tr-TR" dirty="0" err="1" smtClean="0"/>
              <a:t>Ig</a:t>
            </a:r>
            <a:r>
              <a:rPr lang="tr-TR" dirty="0" smtClean="0"/>
              <a:t> M üreten plazma hücrelerine dönüşür ya da </a:t>
            </a:r>
            <a:r>
              <a:rPr lang="tr-TR" dirty="0" err="1" smtClean="0"/>
              <a:t>antigen</a:t>
            </a:r>
            <a:r>
              <a:rPr lang="tr-TR" dirty="0" smtClean="0"/>
              <a:t> </a:t>
            </a:r>
            <a:r>
              <a:rPr lang="tr-TR" dirty="0" err="1" smtClean="0"/>
              <a:t>presenting-cells</a:t>
            </a:r>
            <a:r>
              <a:rPr lang="tr-TR" dirty="0" smtClean="0"/>
              <a:t> (</a:t>
            </a:r>
            <a:r>
              <a:rPr lang="tr-TR" dirty="0" err="1" smtClean="0"/>
              <a:t>APCs</a:t>
            </a:r>
            <a:r>
              <a:rPr lang="tr-TR" dirty="0" smtClean="0"/>
              <a:t>) olarak davranıp patojeni beyaz pupaya sunarlar</a:t>
            </a:r>
          </a:p>
          <a:p>
            <a:r>
              <a:rPr lang="tr-TR" dirty="0" err="1" smtClean="0"/>
              <a:t>Splenik</a:t>
            </a:r>
            <a:r>
              <a:rPr lang="tr-TR" dirty="0" smtClean="0"/>
              <a:t> kan akımı 250-300 </a:t>
            </a:r>
            <a:r>
              <a:rPr lang="tr-TR" dirty="0" err="1" smtClean="0"/>
              <a:t>mL</a:t>
            </a:r>
            <a:r>
              <a:rPr lang="tr-TR" dirty="0" smtClean="0"/>
              <a:t>/</a:t>
            </a:r>
            <a:r>
              <a:rPr lang="tr-TR" dirty="0" err="1" smtClean="0"/>
              <a:t>dk</a:t>
            </a:r>
            <a:endParaRPr lang="tr-TR" dirty="0" smtClean="0"/>
          </a:p>
          <a:p>
            <a:r>
              <a:rPr lang="tr-TR" dirty="0" smtClean="0"/>
              <a:t>Akım; </a:t>
            </a:r>
            <a:r>
              <a:rPr lang="tr-TR" dirty="0" err="1" smtClean="0"/>
              <a:t>splenik</a:t>
            </a:r>
            <a:r>
              <a:rPr lang="tr-TR" dirty="0" smtClean="0"/>
              <a:t> arter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arteriol</a:t>
            </a:r>
            <a:r>
              <a:rPr lang="en-US" dirty="0" smtClean="0">
                <a:sym typeface="Wingdings" panose="05000000000000000000" pitchFamily="2" charset="2"/>
              </a:rPr>
              <a:t>  </a:t>
            </a:r>
            <a:r>
              <a:rPr lang="en-US" dirty="0" err="1" smtClean="0">
                <a:sym typeface="Wingdings" panose="05000000000000000000" pitchFamily="2" charset="2"/>
              </a:rPr>
              <a:t>beyaz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pulpa</a:t>
            </a:r>
            <a:r>
              <a:rPr lang="en-US" dirty="0" smtClean="0">
                <a:sym typeface="Wingdings" panose="05000000000000000000" pitchFamily="2" charset="2"/>
              </a:rPr>
              <a:t>  </a:t>
            </a:r>
            <a:r>
              <a:rPr lang="en-US" dirty="0" err="1" smtClean="0">
                <a:sym typeface="Wingdings" panose="05000000000000000000" pitchFamily="2" charset="2"/>
              </a:rPr>
              <a:t>marjinal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zon</a:t>
            </a:r>
            <a:r>
              <a:rPr lang="en-US" dirty="0" smtClean="0">
                <a:sym typeface="Wingdings" panose="05000000000000000000" pitchFamily="2" charset="2"/>
              </a:rPr>
              <a:t>  k</a:t>
            </a:r>
            <a:r>
              <a:rPr lang="tr-TR" dirty="0" err="1" smtClean="0">
                <a:sym typeface="Wingdings" panose="05000000000000000000" pitchFamily="2" charset="2"/>
              </a:rPr>
              <a:t>ırmızı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pulpa</a:t>
            </a:r>
            <a:endParaRPr lang="tr-TR" dirty="0" smtClean="0">
              <a:sym typeface="Wingdings" panose="05000000000000000000" pitchFamily="2" charset="2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5783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400" dirty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Diğer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Depo Hastalıkları ve 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İnfiltratif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Bozukluklar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Niemann-Pick</a:t>
            </a:r>
            <a:r>
              <a:rPr lang="tr-TR" sz="3400" dirty="0" smtClean="0">
                <a:solidFill>
                  <a:srgbClr val="FF0000"/>
                </a:solidFill>
                <a:latin typeface="+mn-lt"/>
              </a:rPr>
              <a:t> Hastalığı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Monosit-makrofaj</a:t>
            </a:r>
            <a:r>
              <a:rPr lang="tr-TR" dirty="0" smtClean="0"/>
              <a:t> sistemine ait hücrelerde </a:t>
            </a:r>
            <a:r>
              <a:rPr lang="tr-TR" dirty="0" err="1" smtClean="0"/>
              <a:t>sfingomyelin</a:t>
            </a:r>
            <a:r>
              <a:rPr lang="tr-TR" dirty="0" smtClean="0"/>
              <a:t> ve kolesterolün </a:t>
            </a:r>
            <a:r>
              <a:rPr lang="tr-TR" dirty="0" err="1" smtClean="0"/>
              <a:t>lizozomal</a:t>
            </a:r>
            <a:r>
              <a:rPr lang="tr-TR" dirty="0" smtClean="0"/>
              <a:t> depolanmasında anormallik</a:t>
            </a:r>
          </a:p>
          <a:p>
            <a:r>
              <a:rPr lang="tr-TR" dirty="0" smtClean="0"/>
              <a:t>A ve B tipinde </a:t>
            </a:r>
            <a:r>
              <a:rPr lang="tr-TR" dirty="0" err="1" smtClean="0"/>
              <a:t>splenomegali</a:t>
            </a:r>
            <a:r>
              <a:rPr lang="tr-TR" dirty="0" smtClean="0"/>
              <a:t> sık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3686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400" dirty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sz="3400" dirty="0" err="1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sz="3400" dirty="0">
                <a:solidFill>
                  <a:srgbClr val="C00000"/>
                </a:solidFill>
                <a:latin typeface="+mn-lt"/>
              </a:rPr>
              <a:t>- </a:t>
            </a:r>
            <a:r>
              <a:rPr lang="tr-TR" sz="3400" dirty="0" smtClean="0">
                <a:solidFill>
                  <a:srgbClr val="C00000"/>
                </a:solidFill>
                <a:latin typeface="+mn-lt"/>
              </a:rPr>
              <a:t>Diğer nedenler</a:t>
            </a:r>
            <a:br>
              <a:rPr lang="tr-TR" sz="3400" dirty="0" smtClean="0">
                <a:solidFill>
                  <a:srgbClr val="C00000"/>
                </a:solidFill>
                <a:latin typeface="+mn-lt"/>
              </a:rPr>
            </a:b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Depo Hastalıkları ve </a:t>
            </a:r>
            <a:r>
              <a:rPr lang="tr-TR" sz="3400" dirty="0" err="1" smtClean="0">
                <a:solidFill>
                  <a:srgbClr val="FFC000"/>
                </a:solidFill>
                <a:latin typeface="+mn-lt"/>
              </a:rPr>
              <a:t>İnfiltratif</a:t>
            </a:r>
            <a:r>
              <a:rPr lang="tr-TR" sz="3400" dirty="0" smtClean="0">
                <a:solidFill>
                  <a:srgbClr val="FFC000"/>
                </a:solidFill>
                <a:latin typeface="+mn-lt"/>
              </a:rPr>
              <a:t> Bozukluklar</a:t>
            </a:r>
            <a:br>
              <a:rPr lang="tr-TR" sz="3400" dirty="0" smtClean="0">
                <a:solidFill>
                  <a:srgbClr val="FFC000"/>
                </a:solidFill>
                <a:latin typeface="+mn-lt"/>
              </a:rPr>
            </a:br>
            <a:r>
              <a:rPr lang="tr-TR" sz="3400" dirty="0" err="1" smtClean="0">
                <a:solidFill>
                  <a:srgbClr val="FF0000"/>
                </a:solidFill>
                <a:latin typeface="+mn-lt"/>
              </a:rPr>
              <a:t>Amiloidoz-Sarkoidoz</a:t>
            </a:r>
            <a:endParaRPr lang="tr-TR" sz="3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Amiloidoz</a:t>
            </a:r>
            <a:endParaRPr lang="tr-TR" dirty="0" smtClean="0"/>
          </a:p>
          <a:p>
            <a:pPr lvl="1"/>
            <a:r>
              <a:rPr lang="tr-TR" dirty="0" err="1" smtClean="0"/>
              <a:t>Ekstraselüler</a:t>
            </a:r>
            <a:r>
              <a:rPr lang="tr-TR" dirty="0" smtClean="0"/>
              <a:t> protein depolanma hastalığı</a:t>
            </a:r>
          </a:p>
          <a:p>
            <a:pPr lvl="1"/>
            <a:r>
              <a:rPr lang="tr-TR" dirty="0" smtClean="0"/>
              <a:t>%5 dalak tutulumu</a:t>
            </a:r>
          </a:p>
          <a:p>
            <a:r>
              <a:rPr lang="tr-TR" dirty="0" err="1" smtClean="0"/>
              <a:t>Sarkoidoz</a:t>
            </a:r>
            <a:endParaRPr lang="tr-TR" dirty="0" smtClean="0"/>
          </a:p>
          <a:p>
            <a:pPr lvl="1"/>
            <a:r>
              <a:rPr lang="tr-TR" dirty="0" smtClean="0"/>
              <a:t>En sık akciğer, sonrasında dalak tutulur</a:t>
            </a:r>
          </a:p>
          <a:p>
            <a:pPr lvl="1"/>
            <a:r>
              <a:rPr lang="tr-TR" dirty="0" err="1" smtClean="0"/>
              <a:t>Splenomegal</a:t>
            </a:r>
            <a:endParaRPr lang="tr-TR" dirty="0" smtClean="0"/>
          </a:p>
          <a:p>
            <a:pPr lvl="1"/>
            <a:r>
              <a:rPr lang="tr-TR" dirty="0"/>
              <a:t> </a:t>
            </a:r>
            <a:r>
              <a:rPr lang="tr-TR" dirty="0" smtClean="0"/>
              <a:t>%25 hastada</a:t>
            </a:r>
          </a:p>
          <a:p>
            <a:pPr lvl="1"/>
            <a:r>
              <a:rPr lang="tr-TR" dirty="0" smtClean="0"/>
              <a:t>Bası bulguları ve </a:t>
            </a:r>
            <a:r>
              <a:rPr lang="tr-TR" dirty="0" err="1" smtClean="0"/>
              <a:t>hipersplenizm</a:t>
            </a:r>
            <a:r>
              <a:rPr lang="tr-TR" dirty="0" smtClean="0"/>
              <a:t> tedavisinde </a:t>
            </a:r>
            <a:r>
              <a:rPr lang="tr-TR" dirty="0" err="1" smtClean="0"/>
              <a:t>splenektomi</a:t>
            </a:r>
            <a:r>
              <a:rPr lang="tr-TR" dirty="0" smtClean="0"/>
              <a:t> etkili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8464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dirty="0" err="1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dirty="0">
                <a:solidFill>
                  <a:srgbClr val="C00000"/>
                </a:solidFill>
                <a:latin typeface="+mn-lt"/>
              </a:rPr>
              <a:t>- 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Diğer nedenler</a:t>
            </a:r>
            <a:br>
              <a:rPr lang="tr-TR" dirty="0" smtClean="0">
                <a:solidFill>
                  <a:srgbClr val="C00000"/>
                </a:solidFill>
                <a:latin typeface="+mn-lt"/>
              </a:rPr>
            </a:br>
            <a:r>
              <a:rPr lang="tr-TR" dirty="0" err="1" smtClean="0">
                <a:solidFill>
                  <a:srgbClr val="FF0000"/>
                </a:solidFill>
                <a:latin typeface="+mn-lt"/>
              </a:rPr>
              <a:t>Splenik</a:t>
            </a:r>
            <a:r>
              <a:rPr lang="tr-TR" dirty="0" smtClean="0">
                <a:solidFill>
                  <a:srgbClr val="FF0000"/>
                </a:solidFill>
                <a:latin typeface="+mn-lt"/>
              </a:rPr>
              <a:t> Arter Anevrizması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En sık görülen </a:t>
            </a:r>
            <a:r>
              <a:rPr lang="tr-TR" dirty="0" err="1" smtClean="0"/>
              <a:t>visceral</a:t>
            </a:r>
            <a:r>
              <a:rPr lang="tr-TR" dirty="0" smtClean="0"/>
              <a:t> arter anevrizmasıdır</a:t>
            </a:r>
          </a:p>
          <a:p>
            <a:r>
              <a:rPr lang="tr-TR" dirty="0" smtClean="0"/>
              <a:t>Kadınlarda 4 kat fazla</a:t>
            </a:r>
          </a:p>
          <a:p>
            <a:r>
              <a:rPr lang="tr-TR" dirty="0" err="1" smtClean="0"/>
              <a:t>Splenik</a:t>
            </a:r>
            <a:r>
              <a:rPr lang="tr-TR" dirty="0" smtClean="0"/>
              <a:t> arterin orta-</a:t>
            </a:r>
            <a:r>
              <a:rPr lang="tr-TR" dirty="0" err="1" smtClean="0"/>
              <a:t>distal</a:t>
            </a:r>
            <a:r>
              <a:rPr lang="tr-TR" dirty="0" smtClean="0"/>
              <a:t> kısmı etkilenir</a:t>
            </a:r>
          </a:p>
          <a:p>
            <a:r>
              <a:rPr lang="tr-TR" dirty="0" smtClean="0"/>
              <a:t>Anevrizma </a:t>
            </a:r>
            <a:r>
              <a:rPr lang="tr-TR" dirty="0" err="1" smtClean="0"/>
              <a:t>ligasyonu</a:t>
            </a:r>
            <a:r>
              <a:rPr lang="tr-TR" dirty="0" smtClean="0"/>
              <a:t>, </a:t>
            </a:r>
            <a:r>
              <a:rPr lang="tr-TR" dirty="0" err="1" smtClean="0"/>
              <a:t>vasküler</a:t>
            </a:r>
            <a:r>
              <a:rPr lang="tr-TR" dirty="0" smtClean="0"/>
              <a:t> </a:t>
            </a:r>
            <a:r>
              <a:rPr lang="tr-TR" dirty="0" err="1" smtClean="0"/>
              <a:t>embolizasyon</a:t>
            </a:r>
            <a:r>
              <a:rPr lang="tr-TR" dirty="0" smtClean="0"/>
              <a:t>, </a:t>
            </a:r>
            <a:r>
              <a:rPr lang="tr-TR" dirty="0" err="1" smtClean="0"/>
              <a:t>hilusa</a:t>
            </a:r>
            <a:r>
              <a:rPr lang="tr-TR" dirty="0" smtClean="0"/>
              <a:t> yakınsa </a:t>
            </a:r>
            <a:r>
              <a:rPr lang="tr-TR" dirty="0" err="1" smtClean="0"/>
              <a:t>splenektomi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7878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dirty="0" err="1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dirty="0">
                <a:solidFill>
                  <a:srgbClr val="C00000"/>
                </a:solidFill>
                <a:latin typeface="+mn-lt"/>
              </a:rPr>
              <a:t>- 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Diğer nedenler</a:t>
            </a:r>
            <a:br>
              <a:rPr lang="tr-TR" dirty="0" smtClean="0">
                <a:solidFill>
                  <a:srgbClr val="C00000"/>
                </a:solidFill>
                <a:latin typeface="+mn-lt"/>
              </a:rPr>
            </a:br>
            <a:r>
              <a:rPr lang="tr-TR" dirty="0" err="1" smtClean="0">
                <a:solidFill>
                  <a:srgbClr val="FF0000"/>
                </a:solidFill>
                <a:latin typeface="+mn-lt"/>
              </a:rPr>
              <a:t>Felty</a:t>
            </a:r>
            <a:r>
              <a:rPr lang="tr-TR" dirty="0" smtClean="0">
                <a:solidFill>
                  <a:srgbClr val="FF0000"/>
                </a:solidFill>
                <a:latin typeface="+mn-lt"/>
              </a:rPr>
              <a:t> Sendromu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Romatoid</a:t>
            </a:r>
            <a:r>
              <a:rPr lang="tr-TR" dirty="0" smtClean="0"/>
              <a:t> </a:t>
            </a:r>
            <a:r>
              <a:rPr lang="tr-TR" dirty="0" err="1" smtClean="0"/>
              <a:t>artrit</a:t>
            </a:r>
            <a:endParaRPr lang="tr-TR" dirty="0" smtClean="0"/>
          </a:p>
          <a:p>
            <a:r>
              <a:rPr lang="tr-TR" dirty="0" err="1" smtClean="0"/>
              <a:t>Splenomegali</a:t>
            </a:r>
            <a:endParaRPr lang="tr-TR" dirty="0" smtClean="0"/>
          </a:p>
          <a:p>
            <a:r>
              <a:rPr lang="tr-TR" dirty="0" err="1" smtClean="0"/>
              <a:t>Nötropeni</a:t>
            </a:r>
            <a:endParaRPr lang="tr-TR" dirty="0" smtClean="0"/>
          </a:p>
          <a:p>
            <a:r>
              <a:rPr lang="tr-TR" dirty="0" smtClean="0"/>
              <a:t>2/3 hasta kadın</a:t>
            </a:r>
          </a:p>
          <a:p>
            <a:r>
              <a:rPr lang="tr-TR" dirty="0" err="1" smtClean="0"/>
              <a:t>Romatoid</a:t>
            </a:r>
            <a:r>
              <a:rPr lang="tr-TR" dirty="0" smtClean="0"/>
              <a:t> </a:t>
            </a:r>
            <a:r>
              <a:rPr lang="tr-TR" dirty="0" err="1" smtClean="0"/>
              <a:t>artritli</a:t>
            </a:r>
            <a:r>
              <a:rPr lang="tr-TR" dirty="0" smtClean="0"/>
              <a:t> hastaların %3’ünde bulunur</a:t>
            </a:r>
          </a:p>
          <a:p>
            <a:r>
              <a:rPr lang="tr-TR" dirty="0" smtClean="0"/>
              <a:t>Sıklıkla masif </a:t>
            </a:r>
            <a:r>
              <a:rPr lang="tr-TR" dirty="0" err="1" smtClean="0"/>
              <a:t>splenomegali</a:t>
            </a:r>
            <a:r>
              <a:rPr lang="tr-TR" dirty="0" smtClean="0"/>
              <a:t> görülür</a:t>
            </a:r>
          </a:p>
          <a:p>
            <a:r>
              <a:rPr lang="tr-TR" dirty="0" err="1" smtClean="0"/>
              <a:t>Splenektomiyle</a:t>
            </a:r>
            <a:r>
              <a:rPr lang="tr-TR" dirty="0" smtClean="0"/>
              <a:t> </a:t>
            </a:r>
            <a:r>
              <a:rPr lang="tr-TR" dirty="0" err="1" smtClean="0"/>
              <a:t>nötropeni</a:t>
            </a:r>
            <a:r>
              <a:rPr lang="tr-TR" dirty="0" smtClean="0"/>
              <a:t> dramatik </a:t>
            </a:r>
            <a:r>
              <a:rPr lang="tr-TR" dirty="0" err="1" smtClean="0"/>
              <a:t>sekilde</a:t>
            </a:r>
            <a:r>
              <a:rPr lang="tr-TR" dirty="0" smtClean="0"/>
              <a:t> düzelir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7306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dirty="0" err="1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dirty="0">
                <a:solidFill>
                  <a:srgbClr val="C00000"/>
                </a:solidFill>
                <a:latin typeface="+mn-lt"/>
              </a:rPr>
              <a:t>- 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Diğer nedenler</a:t>
            </a:r>
            <a:br>
              <a:rPr lang="tr-TR" dirty="0" smtClean="0">
                <a:solidFill>
                  <a:srgbClr val="C00000"/>
                </a:solidFill>
                <a:latin typeface="+mn-lt"/>
              </a:rPr>
            </a:br>
            <a:r>
              <a:rPr lang="tr-TR" dirty="0" smtClean="0">
                <a:solidFill>
                  <a:srgbClr val="FF0000"/>
                </a:solidFill>
                <a:latin typeface="+mn-lt"/>
              </a:rPr>
              <a:t>Gezici Dalak</a:t>
            </a:r>
            <a:endParaRPr lang="tr-T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Normal asıcı </a:t>
            </a:r>
            <a:r>
              <a:rPr lang="tr-TR" dirty="0" err="1" smtClean="0"/>
              <a:t>ligamanları</a:t>
            </a:r>
            <a:r>
              <a:rPr lang="tr-TR" dirty="0" smtClean="0"/>
              <a:t> yok</a:t>
            </a:r>
          </a:p>
          <a:p>
            <a:r>
              <a:rPr lang="tr-TR" dirty="0" smtClean="0"/>
              <a:t>Batını serbest </a:t>
            </a:r>
            <a:r>
              <a:rPr lang="tr-TR" dirty="0" err="1" smtClean="0"/>
              <a:t>sekılde</a:t>
            </a:r>
            <a:r>
              <a:rPr lang="tr-TR" dirty="0" smtClean="0"/>
              <a:t> dolaşabilir</a:t>
            </a:r>
          </a:p>
          <a:p>
            <a:r>
              <a:rPr lang="tr-TR" dirty="0" err="1" smtClean="0"/>
              <a:t>Torsiyon</a:t>
            </a:r>
            <a:r>
              <a:rPr lang="tr-TR" dirty="0" smtClean="0"/>
              <a:t> ve enfarktüs riski var</a:t>
            </a:r>
          </a:p>
          <a:p>
            <a:r>
              <a:rPr lang="tr-TR" dirty="0" err="1" smtClean="0"/>
              <a:t>Splenopeksi</a:t>
            </a:r>
            <a:r>
              <a:rPr lang="tr-TR" dirty="0" smtClean="0"/>
              <a:t> önerilmekte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452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  <a:latin typeface="+mn-lt"/>
              </a:rPr>
              <a:t>Preoperatif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 aşılama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tr-TR" dirty="0" smtClean="0"/>
              <a:t>En çok korkulan </a:t>
            </a:r>
            <a:r>
              <a:rPr lang="tr-TR" dirty="0" err="1" smtClean="0"/>
              <a:t>owerhelming</a:t>
            </a:r>
            <a:r>
              <a:rPr lang="tr-TR" dirty="0" smtClean="0"/>
              <a:t> </a:t>
            </a:r>
            <a:r>
              <a:rPr lang="tr-TR" dirty="0" err="1" smtClean="0"/>
              <a:t>postsplenectomy</a:t>
            </a:r>
            <a:r>
              <a:rPr lang="tr-TR" dirty="0" smtClean="0"/>
              <a:t> </a:t>
            </a:r>
            <a:r>
              <a:rPr lang="tr-TR" dirty="0" err="1" smtClean="0"/>
              <a:t>sepsis</a:t>
            </a:r>
            <a:r>
              <a:rPr lang="tr-TR" dirty="0" smtClean="0"/>
              <a:t> (OPSS)</a:t>
            </a:r>
          </a:p>
          <a:p>
            <a:r>
              <a:rPr lang="tr-TR" dirty="0" smtClean="0"/>
              <a:t>Ölümcül olabilen sistemik enfeksiyon hali</a:t>
            </a:r>
          </a:p>
          <a:p>
            <a:r>
              <a:rPr lang="tr-TR" dirty="0" smtClean="0"/>
              <a:t>Yaşam boyu risk %1-5</a:t>
            </a:r>
          </a:p>
          <a:p>
            <a:r>
              <a:rPr lang="tr-TR" dirty="0" smtClean="0"/>
              <a:t>Hematolojik veya </a:t>
            </a:r>
            <a:r>
              <a:rPr lang="tr-TR" dirty="0" err="1" smtClean="0"/>
              <a:t>malign</a:t>
            </a:r>
            <a:r>
              <a:rPr lang="tr-TR" dirty="0" smtClean="0"/>
              <a:t> </a:t>
            </a:r>
            <a:r>
              <a:rPr lang="tr-TR" dirty="0" err="1" smtClean="0"/>
              <a:t>endikayonlarla</a:t>
            </a:r>
            <a:r>
              <a:rPr lang="tr-TR" dirty="0" smtClean="0"/>
              <a:t> ameliyat edilen hastalarda risk en fazla</a:t>
            </a:r>
          </a:p>
          <a:p>
            <a:r>
              <a:rPr lang="tr-TR" dirty="0" smtClean="0"/>
              <a:t>Travma ve </a:t>
            </a:r>
            <a:r>
              <a:rPr lang="tr-TR" dirty="0" err="1" smtClean="0"/>
              <a:t>iatrojenik</a:t>
            </a:r>
            <a:r>
              <a:rPr lang="tr-TR" dirty="0" smtClean="0"/>
              <a:t> yaralanma nedeni </a:t>
            </a:r>
            <a:r>
              <a:rPr lang="tr-TR" dirty="0" err="1" smtClean="0"/>
              <a:t>splenektomi</a:t>
            </a:r>
            <a:r>
              <a:rPr lang="tr-TR" dirty="0" smtClean="0"/>
              <a:t> yapılan hastalarda risk en az</a:t>
            </a:r>
          </a:p>
          <a:p>
            <a:r>
              <a:rPr lang="tr-TR" dirty="0" smtClean="0"/>
              <a:t>Risk </a:t>
            </a:r>
            <a:r>
              <a:rPr lang="tr-TR" dirty="0" err="1" smtClean="0"/>
              <a:t>splenektomi</a:t>
            </a:r>
            <a:r>
              <a:rPr lang="tr-TR" dirty="0" smtClean="0"/>
              <a:t> sonrası 2 yıl en fazla</a:t>
            </a:r>
          </a:p>
          <a:p>
            <a:r>
              <a:rPr lang="tr-TR" dirty="0" smtClean="0"/>
              <a:t>%50’den fazlasında </a:t>
            </a:r>
            <a:r>
              <a:rPr lang="tr-TR" i="1" dirty="0" err="1" smtClean="0"/>
              <a:t>streptococcus</a:t>
            </a:r>
            <a:r>
              <a:rPr lang="tr-TR" i="1" dirty="0" smtClean="0"/>
              <a:t> </a:t>
            </a:r>
            <a:r>
              <a:rPr lang="tr-TR" i="1" dirty="0" err="1" smtClean="0"/>
              <a:t>pneumonia</a:t>
            </a:r>
            <a:endParaRPr lang="tr-TR" i="1" dirty="0" smtClean="0"/>
          </a:p>
          <a:p>
            <a:r>
              <a:rPr lang="tr-TR" i="1" dirty="0" err="1" smtClean="0"/>
              <a:t>H.influenza</a:t>
            </a:r>
            <a:r>
              <a:rPr lang="tr-TR" i="1" dirty="0" smtClean="0"/>
              <a:t> </a:t>
            </a:r>
            <a:r>
              <a:rPr lang="tr-TR" i="1" dirty="0" err="1" smtClean="0"/>
              <a:t>type</a:t>
            </a:r>
            <a:r>
              <a:rPr lang="tr-TR" i="1" dirty="0" smtClean="0"/>
              <a:t> B, </a:t>
            </a:r>
            <a:r>
              <a:rPr lang="tr-TR" i="1" dirty="0" err="1" smtClean="0"/>
              <a:t>neisseria</a:t>
            </a:r>
            <a:r>
              <a:rPr lang="tr-TR" i="1" dirty="0" smtClean="0"/>
              <a:t> </a:t>
            </a:r>
            <a:r>
              <a:rPr lang="tr-TR" i="1" dirty="0" err="1" smtClean="0"/>
              <a:t>meningitidis</a:t>
            </a:r>
            <a:r>
              <a:rPr lang="tr-TR" i="1" dirty="0" smtClean="0"/>
              <a:t>, </a:t>
            </a:r>
            <a:r>
              <a:rPr lang="tr-TR" i="1" dirty="0" err="1" smtClean="0"/>
              <a:t>capnocytophaga</a:t>
            </a:r>
            <a:r>
              <a:rPr lang="tr-TR" i="1" dirty="0" smtClean="0"/>
              <a:t> </a:t>
            </a:r>
            <a:r>
              <a:rPr lang="tr-TR" i="1" dirty="0" err="1" smtClean="0"/>
              <a:t>canimorsus</a:t>
            </a:r>
            <a:endParaRPr lang="tr-TR" i="1" dirty="0" smtClean="0"/>
          </a:p>
          <a:p>
            <a:r>
              <a:rPr lang="tr-TR" dirty="0" err="1" smtClean="0"/>
              <a:t>Elektif</a:t>
            </a:r>
            <a:r>
              <a:rPr lang="tr-TR" dirty="0" smtClean="0"/>
              <a:t> ameliyat planlanırken ameliyattan 2 hafta önce aşılama önerilmekte</a:t>
            </a:r>
          </a:p>
          <a:p>
            <a:r>
              <a:rPr lang="tr-TR" dirty="0" smtClean="0"/>
              <a:t>Acil plansız ameliyat sonrası 2 hafta beklenerek aşı yapılmalı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442" y="2419504"/>
            <a:ext cx="6878010" cy="303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4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  <a:latin typeface="+mn-lt"/>
              </a:rPr>
              <a:t>İatrojenik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 yaralanmalar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En sık dalağı tutan </a:t>
            </a:r>
            <a:r>
              <a:rPr lang="tr-TR" dirty="0" err="1" smtClean="0"/>
              <a:t>ligamanların</a:t>
            </a:r>
            <a:r>
              <a:rPr lang="tr-TR" dirty="0" smtClean="0"/>
              <a:t> uygunsuz şekilde traksiyonu ile</a:t>
            </a:r>
          </a:p>
          <a:p>
            <a:r>
              <a:rPr lang="tr-TR" dirty="0" smtClean="0"/>
              <a:t>En sık </a:t>
            </a:r>
            <a:r>
              <a:rPr lang="tr-TR" dirty="0" err="1" smtClean="0"/>
              <a:t>kapsüler</a:t>
            </a:r>
            <a:r>
              <a:rPr lang="tr-TR" dirty="0" smtClean="0"/>
              <a:t> yaralanmalar</a:t>
            </a:r>
          </a:p>
          <a:p>
            <a:r>
              <a:rPr lang="tr-TR" dirty="0" smtClean="0"/>
              <a:t>Alt kutup daha sık yaralanır</a:t>
            </a:r>
          </a:p>
          <a:p>
            <a:r>
              <a:rPr lang="tr-TR" dirty="0" smtClean="0"/>
              <a:t>En iyi tedavi </a:t>
            </a:r>
            <a:r>
              <a:rPr lang="tr-TR" dirty="0" err="1" smtClean="0"/>
              <a:t>splenektomi</a:t>
            </a:r>
            <a:endParaRPr lang="tr-TR" dirty="0" smtClean="0"/>
          </a:p>
          <a:p>
            <a:r>
              <a:rPr lang="tr-TR" dirty="0" smtClean="0"/>
              <a:t>Nadiren </a:t>
            </a:r>
            <a:r>
              <a:rPr lang="tr-TR" dirty="0" err="1" smtClean="0"/>
              <a:t>splenorafi</a:t>
            </a:r>
            <a:r>
              <a:rPr lang="tr-TR" dirty="0" smtClean="0"/>
              <a:t>, </a:t>
            </a:r>
            <a:r>
              <a:rPr lang="tr-TR" dirty="0" err="1" smtClean="0"/>
              <a:t>plikasyon</a:t>
            </a:r>
            <a:r>
              <a:rPr lang="tr-TR" dirty="0" smtClean="0"/>
              <a:t> kullanılır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8766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  <a:latin typeface="+mn-lt"/>
              </a:rPr>
              <a:t>Postsplenektomi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 dönem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err="1" smtClean="0"/>
              <a:t>Splenektomi</a:t>
            </a:r>
            <a:r>
              <a:rPr lang="tr-TR" dirty="0" smtClean="0"/>
              <a:t> sonrasında kanda </a:t>
            </a:r>
            <a:r>
              <a:rPr lang="tr-TR" dirty="0" err="1" smtClean="0"/>
              <a:t>Howell-Jolly</a:t>
            </a:r>
            <a:r>
              <a:rPr lang="tr-TR" dirty="0" smtClean="0"/>
              <a:t> cisimcikleri, </a:t>
            </a:r>
            <a:r>
              <a:rPr lang="tr-TR" dirty="0" err="1" smtClean="0"/>
              <a:t>siderositler</a:t>
            </a:r>
            <a:r>
              <a:rPr lang="tr-TR" dirty="0" smtClean="0"/>
              <a:t> görülür</a:t>
            </a:r>
          </a:p>
          <a:p>
            <a:r>
              <a:rPr lang="tr-TR" dirty="0" err="1" smtClean="0"/>
              <a:t>Lökositoz</a:t>
            </a:r>
            <a:r>
              <a:rPr lang="tr-TR" dirty="0" smtClean="0"/>
              <a:t> ve </a:t>
            </a:r>
            <a:r>
              <a:rPr lang="tr-TR" dirty="0" err="1" smtClean="0"/>
              <a:t>trombositoz</a:t>
            </a:r>
            <a:r>
              <a:rPr lang="tr-TR" dirty="0" smtClean="0"/>
              <a:t> görülebilir</a:t>
            </a:r>
          </a:p>
          <a:p>
            <a:r>
              <a:rPr lang="tr-TR" dirty="0" smtClean="0"/>
              <a:t>Komplikasyonlar</a:t>
            </a:r>
          </a:p>
          <a:p>
            <a:pPr lvl="1"/>
            <a:r>
              <a:rPr lang="tr-TR" dirty="0" smtClean="0"/>
              <a:t>En sık sol alt lob </a:t>
            </a:r>
            <a:r>
              <a:rPr lang="tr-TR" dirty="0" err="1" smtClean="0"/>
              <a:t>atelektazisi</a:t>
            </a:r>
            <a:endParaRPr lang="tr-TR" dirty="0" smtClean="0"/>
          </a:p>
          <a:p>
            <a:pPr lvl="1"/>
            <a:r>
              <a:rPr lang="tr-TR" dirty="0" err="1" smtClean="0"/>
              <a:t>Plevral</a:t>
            </a:r>
            <a:r>
              <a:rPr lang="tr-TR" dirty="0" smtClean="0"/>
              <a:t> </a:t>
            </a:r>
            <a:r>
              <a:rPr lang="tr-TR" dirty="0" err="1" smtClean="0"/>
              <a:t>effüzyon</a:t>
            </a:r>
            <a:endParaRPr lang="tr-TR" dirty="0" smtClean="0"/>
          </a:p>
          <a:p>
            <a:pPr lvl="1"/>
            <a:r>
              <a:rPr lang="tr-TR" dirty="0" err="1" smtClean="0"/>
              <a:t>Pnömoni</a:t>
            </a:r>
            <a:endParaRPr lang="tr-TR" dirty="0" smtClean="0"/>
          </a:p>
          <a:p>
            <a:pPr lvl="1"/>
            <a:r>
              <a:rPr lang="tr-TR" dirty="0" smtClean="0"/>
              <a:t>Kanama</a:t>
            </a:r>
          </a:p>
          <a:p>
            <a:pPr lvl="1"/>
            <a:r>
              <a:rPr lang="tr-TR" dirty="0" err="1" smtClean="0"/>
              <a:t>Hematom</a:t>
            </a:r>
            <a:endParaRPr lang="tr-TR" dirty="0" smtClean="0"/>
          </a:p>
          <a:p>
            <a:pPr lvl="1"/>
            <a:r>
              <a:rPr lang="tr-TR" dirty="0" err="1" smtClean="0"/>
              <a:t>Subfrenik</a:t>
            </a:r>
            <a:r>
              <a:rPr lang="tr-TR" dirty="0" smtClean="0"/>
              <a:t> apse</a:t>
            </a:r>
          </a:p>
          <a:p>
            <a:pPr lvl="1"/>
            <a:r>
              <a:rPr lang="tr-TR" dirty="0" smtClean="0"/>
              <a:t>Yara yeri enfeksiyonu</a:t>
            </a:r>
          </a:p>
          <a:p>
            <a:pPr lvl="1"/>
            <a:r>
              <a:rPr lang="tr-TR" dirty="0" err="1" smtClean="0"/>
              <a:t>Pankreatit</a:t>
            </a:r>
            <a:endParaRPr lang="tr-TR" dirty="0" smtClean="0"/>
          </a:p>
          <a:p>
            <a:pPr lvl="1"/>
            <a:r>
              <a:rPr lang="tr-TR" dirty="0" err="1" smtClean="0"/>
              <a:t>Pankreatik</a:t>
            </a:r>
            <a:r>
              <a:rPr lang="tr-TR" dirty="0" smtClean="0"/>
              <a:t> fistül</a:t>
            </a:r>
          </a:p>
        </p:txBody>
      </p:sp>
    </p:spTree>
    <p:extLst>
      <p:ext uri="{BB962C8B-B14F-4D97-AF65-F5344CB8AC3E}">
        <p14:creationId xmlns:p14="http://schemas.microsoft.com/office/powerpoint/2010/main" val="141394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2559377"/>
            <a:ext cx="10515600" cy="36175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6000" dirty="0" smtClean="0"/>
              <a:t>TEŞEKKÜRLER</a:t>
            </a:r>
            <a:endParaRPr lang="tr-TR" sz="6000" dirty="0"/>
          </a:p>
        </p:txBody>
      </p:sp>
    </p:spTree>
    <p:extLst>
      <p:ext uri="{BB962C8B-B14F-4D97-AF65-F5344CB8AC3E}">
        <p14:creationId xmlns:p14="http://schemas.microsoft.com/office/powerpoint/2010/main" val="294753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3115" y="2056582"/>
            <a:ext cx="3587773" cy="4351338"/>
          </a:xfrm>
          <a:prstGeom prst="rect">
            <a:avLst/>
          </a:prstGeom>
        </p:spPr>
      </p:pic>
      <p:sp>
        <p:nvSpPr>
          <p:cNvPr id="5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Fizyoloji-</a:t>
            </a:r>
            <a:r>
              <a:rPr lang="tr-TR" dirty="0" err="1" smtClean="0">
                <a:solidFill>
                  <a:srgbClr val="C00000"/>
                </a:solidFill>
                <a:latin typeface="+mn-lt"/>
              </a:rPr>
              <a:t>Patofizyoloji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0071" y="235144"/>
            <a:ext cx="3105657" cy="662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8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Fizyoloji-</a:t>
            </a:r>
            <a:r>
              <a:rPr lang="tr-TR" dirty="0" err="1" smtClean="0">
                <a:solidFill>
                  <a:srgbClr val="C00000"/>
                </a:solidFill>
                <a:latin typeface="+mn-lt"/>
              </a:rPr>
              <a:t>Patofizyoloji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/>
              <a:t>Yaşlı eritrositlerin sindirimi kırmızı </a:t>
            </a:r>
            <a:r>
              <a:rPr lang="tr-TR" dirty="0" err="1" smtClean="0"/>
              <a:t>pulpadaki</a:t>
            </a:r>
            <a:r>
              <a:rPr lang="tr-TR" dirty="0" smtClean="0"/>
              <a:t> </a:t>
            </a:r>
            <a:r>
              <a:rPr lang="tr-TR" dirty="0" err="1" smtClean="0"/>
              <a:t>makrofajlar</a:t>
            </a:r>
            <a:r>
              <a:rPr lang="tr-TR" dirty="0" smtClean="0"/>
              <a:t> tarafından fagosite edilerek</a:t>
            </a:r>
          </a:p>
          <a:p>
            <a:pPr lvl="1"/>
            <a:r>
              <a:rPr lang="tr-TR" dirty="0" err="1" smtClean="0"/>
              <a:t>Mikroorganizmalar,hücresel</a:t>
            </a:r>
            <a:r>
              <a:rPr lang="tr-TR" dirty="0" smtClean="0"/>
              <a:t> </a:t>
            </a:r>
            <a:r>
              <a:rPr lang="tr-TR" dirty="0" err="1" smtClean="0"/>
              <a:t>debris</a:t>
            </a:r>
            <a:r>
              <a:rPr lang="tr-TR" dirty="0" smtClean="0"/>
              <a:t>, antijen-antikor kompleksi, yaşlı eritrositler</a:t>
            </a:r>
          </a:p>
          <a:p>
            <a:r>
              <a:rPr lang="tr-TR" dirty="0" smtClean="0"/>
              <a:t>20 </a:t>
            </a:r>
            <a:r>
              <a:rPr lang="tr-TR" dirty="0" err="1" smtClean="0"/>
              <a:t>mL</a:t>
            </a:r>
            <a:r>
              <a:rPr lang="tr-TR" dirty="0" smtClean="0"/>
              <a:t>/gün eritrosit dalakta parçalanır ve eritrositlerin 120 günlük yaşam döngüsünün minimum 2 günü dalakta </a:t>
            </a:r>
            <a:r>
              <a:rPr lang="tr-TR" dirty="0" err="1" smtClean="0"/>
              <a:t>sekestre</a:t>
            </a:r>
            <a:r>
              <a:rPr lang="tr-TR" dirty="0" smtClean="0"/>
              <a:t> olarak geçer</a:t>
            </a:r>
          </a:p>
          <a:p>
            <a:r>
              <a:rPr lang="tr-TR" dirty="0" err="1" smtClean="0"/>
              <a:t>Nötrofillerin</a:t>
            </a:r>
            <a:r>
              <a:rPr lang="tr-TR" dirty="0" smtClean="0"/>
              <a:t> normal yarılanma ömrü 6 saat, </a:t>
            </a:r>
            <a:r>
              <a:rPr lang="tr-TR" dirty="0" err="1" smtClean="0"/>
              <a:t>hipersplenizm</a:t>
            </a:r>
            <a:r>
              <a:rPr lang="tr-TR" dirty="0" smtClean="0"/>
              <a:t> sırasında </a:t>
            </a:r>
            <a:r>
              <a:rPr lang="tr-TR" dirty="0" err="1" smtClean="0"/>
              <a:t>nötropeni</a:t>
            </a:r>
            <a:r>
              <a:rPr lang="tr-TR" dirty="0" smtClean="0"/>
              <a:t> gelişebilir</a:t>
            </a:r>
          </a:p>
          <a:p>
            <a:r>
              <a:rPr lang="tr-TR" dirty="0" err="1" smtClean="0"/>
              <a:t>Plateletler</a:t>
            </a:r>
            <a:r>
              <a:rPr lang="tr-TR" dirty="0" smtClean="0"/>
              <a:t> dolaşımda  10 gün yaşar ve toplam hacmin 1/3’ü dalakta </a:t>
            </a:r>
            <a:r>
              <a:rPr lang="tr-TR" dirty="0" err="1" smtClean="0"/>
              <a:t>sekestre</a:t>
            </a:r>
            <a:r>
              <a:rPr lang="tr-TR" dirty="0" smtClean="0"/>
              <a:t> edilir. Dalak </a:t>
            </a:r>
            <a:r>
              <a:rPr lang="tr-TR" dirty="0" err="1" smtClean="0"/>
              <a:t>plateletlerin</a:t>
            </a:r>
            <a:r>
              <a:rPr lang="tr-TR" dirty="0" smtClean="0"/>
              <a:t> </a:t>
            </a:r>
            <a:r>
              <a:rPr lang="tr-TR" dirty="0" err="1" smtClean="0"/>
              <a:t>immun</a:t>
            </a:r>
            <a:r>
              <a:rPr lang="tr-TR" dirty="0" smtClean="0"/>
              <a:t> değişimine neden olarak </a:t>
            </a:r>
            <a:r>
              <a:rPr lang="tr-TR" dirty="0" err="1" smtClean="0"/>
              <a:t>splenomegali</a:t>
            </a:r>
            <a:r>
              <a:rPr lang="tr-TR" dirty="0" smtClean="0"/>
              <a:t> olmadan </a:t>
            </a:r>
            <a:r>
              <a:rPr lang="tr-TR" dirty="0" err="1" smtClean="0"/>
              <a:t>trombositopeni</a:t>
            </a:r>
            <a:r>
              <a:rPr lang="tr-TR" dirty="0" smtClean="0"/>
              <a:t> yapabilir. (ITP)</a:t>
            </a:r>
          </a:p>
          <a:p>
            <a:r>
              <a:rPr lang="tr-TR" dirty="0" smtClean="0"/>
              <a:t>Gerektiğinde </a:t>
            </a:r>
            <a:r>
              <a:rPr lang="tr-TR" dirty="0" err="1" smtClean="0"/>
              <a:t>ekstramedüller</a:t>
            </a:r>
            <a:r>
              <a:rPr lang="tr-TR" dirty="0" smtClean="0"/>
              <a:t> </a:t>
            </a:r>
            <a:r>
              <a:rPr lang="tr-TR" dirty="0" err="1" smtClean="0"/>
              <a:t>hematopoez</a:t>
            </a:r>
            <a:r>
              <a:rPr lang="tr-TR" dirty="0" smtClean="0"/>
              <a:t> alanı olarak görev yapar</a:t>
            </a:r>
          </a:p>
          <a:p>
            <a:r>
              <a:rPr lang="tr-TR" dirty="0" smtClean="0">
                <a:solidFill>
                  <a:srgbClr val="FF0000"/>
                </a:solidFill>
                <a:sym typeface="Wingdings" panose="05000000000000000000" pitchFamily="2" charset="2"/>
              </a:rPr>
              <a:t>Marjinal </a:t>
            </a:r>
            <a:r>
              <a:rPr lang="tr-T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zon</a:t>
            </a:r>
            <a:r>
              <a:rPr lang="tr-TR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tr-TR" dirty="0" err="1" smtClean="0">
                <a:solidFill>
                  <a:srgbClr val="FF0000"/>
                </a:solidFill>
              </a:rPr>
              <a:t>innate</a:t>
            </a:r>
            <a:r>
              <a:rPr lang="tr-TR" dirty="0" smtClean="0">
                <a:solidFill>
                  <a:srgbClr val="FF0000"/>
                </a:solidFill>
              </a:rPr>
              <a:t> (doğal) </a:t>
            </a:r>
            <a:r>
              <a:rPr lang="tr-TR" dirty="0" err="1" smtClean="0">
                <a:solidFill>
                  <a:srgbClr val="FF0000"/>
                </a:solidFill>
              </a:rPr>
              <a:t>immune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response</a:t>
            </a:r>
            <a:endParaRPr lang="tr-TR" dirty="0" smtClean="0">
              <a:solidFill>
                <a:srgbClr val="FF0000"/>
              </a:solidFill>
            </a:endParaRPr>
          </a:p>
          <a:p>
            <a:r>
              <a:rPr lang="tr-TR" dirty="0" smtClean="0">
                <a:solidFill>
                  <a:srgbClr val="FF0000"/>
                </a:solidFill>
              </a:rPr>
              <a:t>Beyaz </a:t>
            </a:r>
            <a:r>
              <a:rPr lang="tr-TR" dirty="0" err="1" smtClean="0">
                <a:solidFill>
                  <a:srgbClr val="FF0000"/>
                </a:solidFill>
              </a:rPr>
              <a:t>pulpa</a:t>
            </a:r>
            <a:r>
              <a:rPr lang="tr-TR" dirty="0" smtClean="0">
                <a:solidFill>
                  <a:srgbClr val="FF0000"/>
                </a:solidFill>
              </a:rPr>
              <a:t>, </a:t>
            </a:r>
            <a:r>
              <a:rPr lang="tr-TR" dirty="0" err="1" smtClean="0">
                <a:solidFill>
                  <a:srgbClr val="FF0000"/>
                </a:solidFill>
              </a:rPr>
              <a:t>adaptive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immunity</a:t>
            </a:r>
            <a:endParaRPr lang="tr-TR" dirty="0" smtClean="0">
              <a:solidFill>
                <a:srgbClr val="FF0000"/>
              </a:solidFill>
            </a:endParaRPr>
          </a:p>
          <a:p>
            <a:pPr lvl="1"/>
            <a:r>
              <a:rPr lang="tr-TR" dirty="0" smtClean="0"/>
              <a:t>APC girişi ile başlar. Antijen sunumu ile </a:t>
            </a:r>
            <a:r>
              <a:rPr lang="tr-TR" dirty="0" err="1" smtClean="0"/>
              <a:t>Ig</a:t>
            </a:r>
            <a:r>
              <a:rPr lang="tr-TR" dirty="0" smtClean="0"/>
              <a:t> M salınımı başlar. </a:t>
            </a:r>
            <a:r>
              <a:rPr lang="tr-TR" dirty="0" err="1" smtClean="0"/>
              <a:t>Opsonik</a:t>
            </a:r>
            <a:r>
              <a:rPr lang="tr-TR" dirty="0" smtClean="0"/>
              <a:t> antikorlar sanılarak </a:t>
            </a:r>
            <a:r>
              <a:rPr lang="tr-TR" dirty="0" err="1" smtClean="0"/>
              <a:t>immünite</a:t>
            </a:r>
            <a:r>
              <a:rPr lang="tr-TR" dirty="0" smtClean="0"/>
              <a:t> sağlanır</a:t>
            </a:r>
          </a:p>
          <a:p>
            <a:r>
              <a:rPr lang="tr-TR" dirty="0" smtClean="0"/>
              <a:t>Kırmızı </a:t>
            </a:r>
            <a:r>
              <a:rPr lang="tr-TR" dirty="0" err="1" smtClean="0"/>
              <a:t>pulpa</a:t>
            </a:r>
            <a:r>
              <a:rPr lang="tr-TR" dirty="0" smtClean="0"/>
              <a:t>, dolaşımdaki </a:t>
            </a:r>
            <a:r>
              <a:rPr lang="tr-TR" dirty="0" err="1" smtClean="0"/>
              <a:t>monositler</a:t>
            </a:r>
            <a:r>
              <a:rPr lang="tr-TR" dirty="0" smtClean="0"/>
              <a:t> burada </a:t>
            </a:r>
            <a:r>
              <a:rPr lang="tr-TR" dirty="0" err="1" smtClean="0"/>
              <a:t>fikse</a:t>
            </a:r>
            <a:r>
              <a:rPr lang="tr-TR" dirty="0" smtClean="0"/>
              <a:t> olarak kalıcı </a:t>
            </a:r>
            <a:r>
              <a:rPr lang="tr-TR" dirty="0" err="1" smtClean="0"/>
              <a:t>makrofajlara</a:t>
            </a:r>
            <a:r>
              <a:rPr lang="tr-TR" dirty="0" smtClean="0"/>
              <a:t> dönüşerek </a:t>
            </a:r>
            <a:r>
              <a:rPr lang="tr-TR" dirty="0" err="1" smtClean="0"/>
              <a:t>fagositik</a:t>
            </a:r>
            <a:r>
              <a:rPr lang="tr-TR" dirty="0" smtClean="0"/>
              <a:t> aktiviteyi oluştururlar.</a:t>
            </a:r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7929" y="96637"/>
            <a:ext cx="6897063" cy="582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49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err="1" smtClean="0"/>
              <a:t>Opsonin</a:t>
            </a:r>
            <a:r>
              <a:rPr lang="tr-TR" dirty="0" smtClean="0"/>
              <a:t>, </a:t>
            </a:r>
            <a:r>
              <a:rPr lang="tr-TR" dirty="0" err="1" smtClean="0"/>
              <a:t>tufsin</a:t>
            </a:r>
            <a:r>
              <a:rPr lang="tr-TR" dirty="0" smtClean="0"/>
              <a:t> ve </a:t>
            </a:r>
            <a:r>
              <a:rPr lang="tr-TR" dirty="0" err="1" smtClean="0"/>
              <a:t>properdin</a:t>
            </a:r>
            <a:r>
              <a:rPr lang="tr-TR" dirty="0" smtClean="0"/>
              <a:t> üretimi</a:t>
            </a:r>
          </a:p>
          <a:p>
            <a:r>
              <a:rPr lang="tr-TR" dirty="0" err="1" smtClean="0"/>
              <a:t>Properdin</a:t>
            </a:r>
            <a:endParaRPr lang="tr-TR" dirty="0" smtClean="0"/>
          </a:p>
          <a:p>
            <a:pPr lvl="1"/>
            <a:r>
              <a:rPr lang="tr-TR" dirty="0" err="1" smtClean="0"/>
              <a:t>Kompleman</a:t>
            </a:r>
            <a:r>
              <a:rPr lang="tr-TR" dirty="0" smtClean="0"/>
              <a:t> aktivasyonunda alternatif yolun aktivasyonunda rol alır</a:t>
            </a:r>
          </a:p>
          <a:p>
            <a:pPr lvl="1"/>
            <a:r>
              <a:rPr lang="tr-TR" dirty="0" smtClean="0"/>
              <a:t>Yetersiz </a:t>
            </a:r>
            <a:r>
              <a:rPr lang="tr-TR" dirty="0" err="1" smtClean="0"/>
              <a:t>opsonize</a:t>
            </a:r>
            <a:r>
              <a:rPr lang="tr-TR" dirty="0" smtClean="0"/>
              <a:t> olmuş bakterilerin dolaşımdan temizlenmesinde bu yolak rol oynar</a:t>
            </a:r>
          </a:p>
          <a:p>
            <a:pPr lvl="1"/>
            <a:r>
              <a:rPr lang="tr-TR" dirty="0" err="1"/>
              <a:t>pneumococcus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i="1" dirty="0" err="1" smtClean="0"/>
              <a:t>Haemophilus</a:t>
            </a:r>
            <a:r>
              <a:rPr lang="tr-TR" i="1" dirty="0" smtClean="0"/>
              <a:t> </a:t>
            </a:r>
            <a:r>
              <a:rPr lang="tr-TR" i="1" dirty="0" err="1" smtClean="0"/>
              <a:t>influenzae’ya</a:t>
            </a:r>
            <a:r>
              <a:rPr lang="tr-TR" i="1" dirty="0" smtClean="0"/>
              <a:t> karşı </a:t>
            </a:r>
            <a:r>
              <a:rPr lang="tr-TR" i="1" dirty="0" err="1" smtClean="0"/>
              <a:t>immünite</a:t>
            </a:r>
            <a:endParaRPr lang="tr-TR" i="1" dirty="0" smtClean="0"/>
          </a:p>
          <a:p>
            <a:r>
              <a:rPr lang="tr-TR" dirty="0" err="1" smtClean="0"/>
              <a:t>Splenomegali</a:t>
            </a:r>
            <a:endParaRPr lang="tr-TR" dirty="0" smtClean="0"/>
          </a:p>
          <a:p>
            <a:pPr lvl="1"/>
            <a:r>
              <a:rPr lang="tr-TR" dirty="0" smtClean="0"/>
              <a:t>dalağın anormal büyümesi</a:t>
            </a:r>
          </a:p>
          <a:p>
            <a:pPr lvl="1"/>
            <a:r>
              <a:rPr lang="tr-TR" dirty="0" smtClean="0"/>
              <a:t>Organ ağırlığının 500 g üzerinde olması </a:t>
            </a:r>
            <a:r>
              <a:rPr lang="tr-TR" dirty="0" err="1" smtClean="0"/>
              <a:t>vey</a:t>
            </a:r>
            <a:r>
              <a:rPr lang="tr-TR" dirty="0" smtClean="0"/>
              <a:t>/veya ortalama uzunluğunun 15 cm’den büyük olması</a:t>
            </a:r>
          </a:p>
          <a:p>
            <a:r>
              <a:rPr lang="tr-TR" dirty="0" smtClean="0"/>
              <a:t>Masif </a:t>
            </a:r>
            <a:r>
              <a:rPr lang="tr-TR" dirty="0" err="1" smtClean="0"/>
              <a:t>splenomegali</a:t>
            </a:r>
            <a:r>
              <a:rPr lang="tr-TR" dirty="0" smtClean="0"/>
              <a:t>; ağırlığının 1 kg’dan, uzunluğunun 22 cm’den büyük olması</a:t>
            </a:r>
          </a:p>
          <a:p>
            <a:r>
              <a:rPr lang="tr-TR" dirty="0" smtClean="0"/>
              <a:t>Dalağın sol </a:t>
            </a:r>
            <a:r>
              <a:rPr lang="tr-TR" dirty="0" err="1" smtClean="0"/>
              <a:t>subkostal</a:t>
            </a:r>
            <a:r>
              <a:rPr lang="tr-TR" dirty="0" smtClean="0"/>
              <a:t> alanda </a:t>
            </a:r>
            <a:r>
              <a:rPr lang="tr-TR" dirty="0" err="1" smtClean="0"/>
              <a:t>palpe</a:t>
            </a:r>
            <a:r>
              <a:rPr lang="tr-TR" dirty="0" smtClean="0"/>
              <a:t> edilebilmesi için ağırlığının en az 750gr, boyunun ise normalin iki katı olması gerekir</a:t>
            </a:r>
          </a:p>
          <a:p>
            <a:r>
              <a:rPr lang="tr-TR" dirty="0" err="1" smtClean="0"/>
              <a:t>Hipersplenizm</a:t>
            </a:r>
            <a:endParaRPr lang="tr-TR" dirty="0" smtClean="0"/>
          </a:p>
          <a:p>
            <a:pPr lvl="1"/>
            <a:r>
              <a:rPr lang="tr-TR" dirty="0" smtClean="0"/>
              <a:t>Normal kemik iliği fonksiyonu ile birlikte bir ya da daha fazla </a:t>
            </a:r>
            <a:r>
              <a:rPr lang="tr-TR" dirty="0" err="1" smtClean="0"/>
              <a:t>sitopeninin</a:t>
            </a:r>
            <a:r>
              <a:rPr lang="tr-TR" dirty="0" smtClean="0"/>
              <a:t> varlığı</a:t>
            </a:r>
          </a:p>
          <a:p>
            <a:pPr lvl="1"/>
            <a:r>
              <a:rPr lang="tr-TR" dirty="0" smtClean="0"/>
              <a:t>Normal dalakta anormal artmış yıkım (</a:t>
            </a:r>
            <a:r>
              <a:rPr lang="tr-TR" dirty="0" err="1" smtClean="0"/>
              <a:t>hemolitik</a:t>
            </a:r>
            <a:r>
              <a:rPr lang="tr-TR" dirty="0" smtClean="0"/>
              <a:t> anemiler)</a:t>
            </a:r>
          </a:p>
          <a:p>
            <a:pPr lvl="1"/>
            <a:r>
              <a:rPr lang="tr-TR" dirty="0" err="1" smtClean="0"/>
              <a:t>Primer</a:t>
            </a:r>
            <a:r>
              <a:rPr lang="tr-TR" dirty="0" smtClean="0"/>
              <a:t> dalak hastalığı sonucu normal kan hücrelerinin artmış </a:t>
            </a:r>
            <a:r>
              <a:rPr lang="tr-TR" dirty="0" err="1" smtClean="0"/>
              <a:t>sekestrasyonu</a:t>
            </a:r>
            <a:r>
              <a:rPr lang="tr-TR" dirty="0" smtClean="0"/>
              <a:t> ve yıkımı (</a:t>
            </a:r>
            <a:r>
              <a:rPr lang="tr-TR" dirty="0" err="1" smtClean="0"/>
              <a:t>infiltratif</a:t>
            </a:r>
            <a:r>
              <a:rPr lang="tr-TR" dirty="0" smtClean="0"/>
              <a:t> hastalıklar)</a:t>
            </a:r>
          </a:p>
        </p:txBody>
      </p:sp>
      <p:sp>
        <p:nvSpPr>
          <p:cNvPr id="4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Fizyoloji-</a:t>
            </a:r>
            <a:r>
              <a:rPr lang="tr-TR" dirty="0" err="1" smtClean="0">
                <a:solidFill>
                  <a:srgbClr val="C00000"/>
                </a:solidFill>
                <a:latin typeface="+mn-lt"/>
              </a:rPr>
              <a:t>Patofizyoloji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9695" y="924650"/>
            <a:ext cx="5782305" cy="5464278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070" y="1613660"/>
            <a:ext cx="4658239" cy="4470973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2662" y="1825625"/>
            <a:ext cx="4578571" cy="322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5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CERRAHİ ENDİKASYONLAR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err="1" smtClean="0"/>
              <a:t>Benign</a:t>
            </a:r>
            <a:r>
              <a:rPr lang="tr-TR" dirty="0" smtClean="0"/>
              <a:t> nedenler</a:t>
            </a:r>
          </a:p>
          <a:p>
            <a:pPr lvl="1"/>
            <a:r>
              <a:rPr lang="tr-TR" dirty="0" smtClean="0"/>
              <a:t>kırmızı kan hücresi bozuklukları</a:t>
            </a:r>
          </a:p>
          <a:p>
            <a:pPr lvl="1"/>
            <a:r>
              <a:rPr lang="tr-TR" dirty="0" err="1"/>
              <a:t>h</a:t>
            </a:r>
            <a:r>
              <a:rPr lang="tr-TR" dirty="0" err="1" smtClean="0"/>
              <a:t>emoglobinopatiler</a:t>
            </a:r>
            <a:endParaRPr lang="tr-TR" dirty="0"/>
          </a:p>
          <a:p>
            <a:pPr lvl="1"/>
            <a:r>
              <a:rPr lang="tr-TR" dirty="0" err="1" smtClean="0"/>
              <a:t>trombosit</a:t>
            </a:r>
            <a:r>
              <a:rPr lang="tr-TR" dirty="0" smtClean="0"/>
              <a:t> bozuklukları </a:t>
            </a:r>
          </a:p>
          <a:p>
            <a:r>
              <a:rPr lang="tr-TR" dirty="0" err="1" smtClean="0"/>
              <a:t>Malign</a:t>
            </a:r>
            <a:r>
              <a:rPr lang="tr-TR" dirty="0" smtClean="0"/>
              <a:t> nedenler</a:t>
            </a:r>
          </a:p>
          <a:p>
            <a:pPr lvl="1"/>
            <a:r>
              <a:rPr lang="tr-TR" dirty="0" smtClean="0"/>
              <a:t>beyaz kan hücresi bozuklukları</a:t>
            </a:r>
          </a:p>
          <a:p>
            <a:pPr lvl="1"/>
            <a:r>
              <a:rPr lang="tr-TR" dirty="0" smtClean="0"/>
              <a:t>kemik iliği bozuklukları (</a:t>
            </a:r>
            <a:r>
              <a:rPr lang="tr-TR" dirty="0" err="1" smtClean="0"/>
              <a:t>miyeloproliferatif</a:t>
            </a:r>
            <a:r>
              <a:rPr lang="tr-TR" dirty="0" smtClean="0"/>
              <a:t> bozukluklar)</a:t>
            </a:r>
          </a:p>
          <a:p>
            <a:pPr lvl="1"/>
            <a:r>
              <a:rPr lang="tr-TR" dirty="0" smtClean="0"/>
              <a:t>dalak tümörleri </a:t>
            </a:r>
          </a:p>
          <a:p>
            <a:r>
              <a:rPr lang="tr-TR" dirty="0" smtClean="0"/>
              <a:t>Diğer nedenler</a:t>
            </a:r>
          </a:p>
          <a:p>
            <a:pPr lvl="1"/>
            <a:r>
              <a:rPr lang="tr-TR" dirty="0" smtClean="0"/>
              <a:t>enfeksiyonlar ve apseler</a:t>
            </a:r>
          </a:p>
          <a:p>
            <a:pPr lvl="1"/>
            <a:r>
              <a:rPr lang="tr-TR" dirty="0" smtClean="0"/>
              <a:t>kistler</a:t>
            </a:r>
          </a:p>
          <a:p>
            <a:pPr lvl="1"/>
            <a:r>
              <a:rPr lang="tr-TR" dirty="0" err="1" smtClean="0"/>
              <a:t>vasküler</a:t>
            </a:r>
            <a:r>
              <a:rPr lang="tr-TR" dirty="0" smtClean="0"/>
              <a:t> anomaliler</a:t>
            </a:r>
          </a:p>
          <a:p>
            <a:pPr lvl="1"/>
            <a:r>
              <a:rPr lang="tr-TR" dirty="0" smtClean="0">
                <a:solidFill>
                  <a:srgbClr val="FF0000"/>
                </a:solidFill>
              </a:rPr>
              <a:t>Travma (en sık neden</a:t>
            </a:r>
            <a:r>
              <a:rPr lang="tr-TR" dirty="0" smtClean="0"/>
              <a:t>, </a:t>
            </a:r>
            <a:r>
              <a:rPr lang="tr-TR" dirty="0" err="1" smtClean="0"/>
              <a:t>iatrojenik</a:t>
            </a:r>
            <a:r>
              <a:rPr lang="tr-TR" dirty="0" smtClean="0"/>
              <a:t> ve keskin-</a:t>
            </a:r>
            <a:r>
              <a:rPr lang="tr-TR" dirty="0" err="1" smtClean="0"/>
              <a:t>künt</a:t>
            </a:r>
            <a:r>
              <a:rPr lang="tr-TR" dirty="0" smtClean="0"/>
              <a:t> batın travmaları)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9955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  <a:latin typeface="+mn-lt"/>
              </a:rPr>
              <a:t>Cerrahi </a:t>
            </a:r>
            <a:r>
              <a:rPr lang="tr-TR" dirty="0" err="1" smtClean="0">
                <a:solidFill>
                  <a:srgbClr val="C00000"/>
                </a:solidFill>
                <a:latin typeface="+mn-lt"/>
              </a:rPr>
              <a:t>endikasyonlar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- </a:t>
            </a:r>
            <a:r>
              <a:rPr lang="tr-TR" dirty="0" err="1" smtClean="0">
                <a:solidFill>
                  <a:srgbClr val="C00000"/>
                </a:solidFill>
                <a:latin typeface="+mn-lt"/>
              </a:rPr>
              <a:t>Benign</a:t>
            </a:r>
            <a:r>
              <a:rPr lang="tr-TR" dirty="0" smtClean="0">
                <a:solidFill>
                  <a:srgbClr val="C00000"/>
                </a:solidFill>
                <a:latin typeface="+mn-lt"/>
              </a:rPr>
              <a:t> nedenler</a:t>
            </a:r>
            <a:endParaRPr lang="tr-TR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6683" y="1375780"/>
            <a:ext cx="7418725" cy="508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4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2573</Words>
  <Application>Microsoft Office PowerPoint</Application>
  <PresentationFormat>Geniş ekran</PresentationFormat>
  <Paragraphs>400</Paragraphs>
  <Slides>48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48</vt:i4>
      </vt:variant>
    </vt:vector>
  </HeadingPairs>
  <TitlesOfParts>
    <vt:vector size="53" baseType="lpstr">
      <vt:lpstr>Arial</vt:lpstr>
      <vt:lpstr>Calibri</vt:lpstr>
      <vt:lpstr>Calibri Light</vt:lpstr>
      <vt:lpstr>Wingdings</vt:lpstr>
      <vt:lpstr>Office Teması</vt:lpstr>
      <vt:lpstr>DALAĞIN CERAHİ HASTALIKLARI</vt:lpstr>
      <vt:lpstr>Anatomi-Embriyoloji</vt:lpstr>
      <vt:lpstr>Anatomi</vt:lpstr>
      <vt:lpstr>Anatomi</vt:lpstr>
      <vt:lpstr>Fizyoloji-Patofizyoloji</vt:lpstr>
      <vt:lpstr>Fizyoloji-Patofizyoloji</vt:lpstr>
      <vt:lpstr>Fizyoloji-Patofizyoloji</vt:lpstr>
      <vt:lpstr>CERRAHİ ENDİKASYONLAR</vt:lpstr>
      <vt:lpstr>Cerrahi endikasyonlar- Benign nedenler</vt:lpstr>
      <vt:lpstr>Cerrahi endikasyonlar- Malign nedenler</vt:lpstr>
      <vt:lpstr>Cerrahi endikasyonlar- Diğer nedenler</vt:lpstr>
      <vt:lpstr>Cerrahi endikasyonlar- Benign nedenler Kırmızı kan hücresi hastalıkları Konjenital Herediter Sferositoz</vt:lpstr>
      <vt:lpstr>Herediter sferositoz</vt:lpstr>
      <vt:lpstr>Cerrahi endikasyonlar- Benign nedenler Kırmızı kan hücresi hastalıkları Konjenital Kırmızı Kan Hücresi Enzim Defektleri-Pirüvat Kinaz Eksikliği</vt:lpstr>
      <vt:lpstr>Cerrahi endikasyonlar- Benign nedenler Kırmızı kan hücresi hastalıkları Konjenital Kırmızı Kan Hücresi Enzim Defektleri-Glukoz-6-Fosfat Dehidrogenaz eksikliği</vt:lpstr>
      <vt:lpstr>Cerrahi endikasyonlar- Benign nedenler Kırmızı kan hücresi hastalıkları Edinsel Sıcak-Antikor Otoimmün Hemolitik Anemi</vt:lpstr>
      <vt:lpstr>Cerrahi endikasyonlar- Benign nedenler Kırmızı kan hücresi hastalıkları Edinsel Hemoglobinopatiler-Orak hücreli anemi</vt:lpstr>
      <vt:lpstr>Orak hücreli anemi</vt:lpstr>
      <vt:lpstr>Cerrahi endikasyonlar- Benign nedenler Kırmızı kan hücresi hastalıkları Edinsel Talasemi</vt:lpstr>
      <vt:lpstr>Talasemi</vt:lpstr>
      <vt:lpstr>Cerrahi endikasyonlar- Benign nedenler Trombosit Bozuklukları İdiopatik Trombositopenik Purpura (ITP)</vt:lpstr>
      <vt:lpstr>İTP</vt:lpstr>
      <vt:lpstr>İTP</vt:lpstr>
      <vt:lpstr>Cerrahi endikasyonlar- Benign nedenler Trombosit Bozuklukları Trombotik Trombositopenik Purpura (TTP)</vt:lpstr>
      <vt:lpstr>Cerrahi endikasyonlar- Malign nedenler Beyaz Kan Hücresi Bozuklukları Hairy Cell Lösemi</vt:lpstr>
      <vt:lpstr>Cerrahi endikasyonlar- Malign nedenler Beyaz Kan Hücresi Bozuklukları Hodgkin Hastalığı</vt:lpstr>
      <vt:lpstr>Cerrahi endikasyonlar- Malign nedenler Beyaz Kan Hücresi Bozuklukları Non-hodgkin lenfoma</vt:lpstr>
      <vt:lpstr>Cerrahi endikasyonlar- Malign nedenler Beyaz Kan Hücresi Bozuklukları Kronik Lenfositik Lösemi (KLL)</vt:lpstr>
      <vt:lpstr>Cerrahi endikasyonlar- Malign nedenler Kemik iliği hastalıkları (Myeloproliferatif hastalıklar)</vt:lpstr>
      <vt:lpstr>Cerrahi endikasyonlar- Malign nedenler Kemik iliği hastalıkları (Myeloproliferatif hastalıklar) Kronik Myeloid Lösemi (KML)</vt:lpstr>
      <vt:lpstr>Cerrahi endikasyonlar- Malign nedenler Kemik iliği hastalıkları (Myeloproliferatif hastalıklar) Akut Myeloid Lösemi (AML)</vt:lpstr>
      <vt:lpstr>Cerrahi endikasyonlar- Malign nedenler Kemik iliği hastalıkları (Myeloproliferatif hastalıklar) Kronik Myelomonositik Lösemi (KMML)</vt:lpstr>
      <vt:lpstr>Cerrahi endikasyonlar- Malign nedenler Kemik iliği hastalıkları (Myeloproliferatif hastalıklar) Esansiyel Trombositemi</vt:lpstr>
      <vt:lpstr>Cerrahi endikasyonlar- Malign nedenler Kemik iliği hastalıkları (Myeloproliferatif hastalıklar) Polistemia Vera</vt:lpstr>
      <vt:lpstr>Cerrahi endikasyonlar- Malign nedenler Kemik iliği hastalıkları (Myeloproliferatif hastalıklar) Myelofibrozis (Agnojenik Myeloid Metaplazi-AMM)</vt:lpstr>
      <vt:lpstr>Cerrahi endikasyonlar- Diğer nedenler İnfeksiyonlar ve Apseler</vt:lpstr>
      <vt:lpstr>Cerrahi endikasyonlar- Diğer nedenler Kistler</vt:lpstr>
      <vt:lpstr>Cerrahi endikasyonlar- Diğer nedenler Tümörler ve Metastazlar</vt:lpstr>
      <vt:lpstr>Cerrahi endikasyonlar- Diğer nedenler Depo Hastalıkları ve İnfiltratif Bozukluklar Gaucher Hastalığı</vt:lpstr>
      <vt:lpstr>Cerrahi endikasyonlar- Diğer nedenler Depo Hastalıkları ve İnfiltratif Bozukluklar Niemann-Pick Hastalığı</vt:lpstr>
      <vt:lpstr>Cerrahi endikasyonlar- Diğer nedenler Depo Hastalıkları ve İnfiltratif Bozukluklar Amiloidoz-Sarkoidoz</vt:lpstr>
      <vt:lpstr>Cerrahi endikasyonlar- Diğer nedenler Splenik Arter Anevrizması</vt:lpstr>
      <vt:lpstr>Cerrahi endikasyonlar- Diğer nedenler Felty Sendromu</vt:lpstr>
      <vt:lpstr>Cerrahi endikasyonlar- Diğer nedenler Gezici Dalak</vt:lpstr>
      <vt:lpstr>Preoperatif aşılama</vt:lpstr>
      <vt:lpstr>İatrojenik yaralanmalar</vt:lpstr>
      <vt:lpstr>Postsplenektomi dönem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DALAĞIN CERAHİ HASTALIKLARI</dc:title>
  <dc:creator>DR.ANIL</dc:creator>
  <cp:lastModifiedBy>USER</cp:lastModifiedBy>
  <cp:revision>73</cp:revision>
  <dcterms:created xsi:type="dcterms:W3CDTF">2024-10-12T07:17:03Z</dcterms:created>
  <dcterms:modified xsi:type="dcterms:W3CDTF">2024-10-21T11:41:36Z</dcterms:modified>
</cp:coreProperties>
</file>