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6" r:id="rId41"/>
    <p:sldId id="295" r:id="rId4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921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154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719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106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25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768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21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993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705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7707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937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8D08E-1444-4D45-BC53-3D6E1DB51834}" type="datetimeFigureOut">
              <a:rPr lang="tr-TR" smtClean="0"/>
              <a:t>24/02/2021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2514B-D33C-4A7E-8A73-FBB7C4B40A5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153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19200" y="1001486"/>
            <a:ext cx="9039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CİLT MUAYESİ</a:t>
            </a:r>
            <a:endParaRPr lang="tr-T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7672251" y="4807131"/>
            <a:ext cx="3248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Prof</a:t>
            </a:r>
            <a:r>
              <a:rPr lang="tr-TR" dirty="0" smtClean="0"/>
              <a:t> </a:t>
            </a:r>
            <a:r>
              <a:rPr lang="tr-TR" dirty="0" err="1" smtClean="0"/>
              <a:t>Dr</a:t>
            </a:r>
            <a:r>
              <a:rPr lang="tr-TR" dirty="0"/>
              <a:t> </a:t>
            </a:r>
            <a:r>
              <a:rPr lang="tr-TR" dirty="0" smtClean="0"/>
              <a:t>Barış Kuşkonmaz</a:t>
            </a:r>
          </a:p>
          <a:p>
            <a:r>
              <a:rPr lang="tr-TR" dirty="0" smtClean="0"/>
              <a:t>HÜTF</a:t>
            </a:r>
          </a:p>
          <a:p>
            <a:r>
              <a:rPr lang="tr-TR" dirty="0" smtClean="0"/>
              <a:t>Çocuk Hematoloji</a:t>
            </a:r>
          </a:p>
        </p:txBody>
      </p:sp>
    </p:spTree>
    <p:extLst>
      <p:ext uri="{BB962C8B-B14F-4D97-AF65-F5344CB8AC3E}">
        <p14:creationId xmlns:p14="http://schemas.microsoft.com/office/powerpoint/2010/main" val="2085625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024444" y="3234652"/>
            <a:ext cx="414312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Dderinin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elementer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lezyonları-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Sekonder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652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2-elementer lezyonlar-sekonder\1-kabu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06" y="1384663"/>
            <a:ext cx="5123317" cy="36370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2847703" y="5254906"/>
            <a:ext cx="8934994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Serum, kan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veua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pürülan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materyalin deri yüzeyinde kuruması ile oluşan lezyon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5681248" y="1073698"/>
            <a:ext cx="86433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Kabuk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106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424675" y="273738"/>
            <a:ext cx="113364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Pullanma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2-elementer lezyonlar-sekonder\2-pullanm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567" y="783771"/>
            <a:ext cx="5882142" cy="36957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1437679" y="4723682"/>
            <a:ext cx="1075432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Keratinizasyonda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bozukluk sonucu,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kornifiye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olmuş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epitel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hücrelerinin ince plaklar halinde kuruması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4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722016" y="282446"/>
            <a:ext cx="80021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Fissür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2-elementer lezyonlar-sekonder\3-firrü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036" y="896984"/>
            <a:ext cx="3735479" cy="28765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4829589" y="3999330"/>
            <a:ext cx="315983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Dermise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kadar inen düz yarıklar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313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601529" y="169235"/>
            <a:ext cx="95410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Erezyon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2-elementer lezyonlar-sekonder\4-erozy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005" y="721133"/>
            <a:ext cx="4526915" cy="33953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037804" y="4279680"/>
            <a:ext cx="10284823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Bazal tabaka üstü epidermisin kaybolması sonucu oluşan sınırlı, deriden çökük sulu lezyonlar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736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274994" y="273738"/>
            <a:ext cx="165942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Likenifikasyon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2-elementer lezyonlar-sekonder\5-likenifikasy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55" y="882694"/>
            <a:ext cx="4787039" cy="33496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3376435" y="4636732"/>
            <a:ext cx="572047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 çizgilerinin belirginleşmesi ile karakterize kuru plaklar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2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2-elementer lezyonlar-sekonder\6-üls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395" y="844731"/>
            <a:ext cx="4362994" cy="33266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5579666" y="517578"/>
            <a:ext cx="7104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Ülser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1393370" y="4367450"/>
            <a:ext cx="9457509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Derinin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subpapiller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tabakası ve epidermisin kaybı ile oluşan, derinin yüzeyinden çökük lezyonlardır</a:t>
            </a:r>
            <a:endParaRPr lang="tr-T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040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487748" y="221486"/>
            <a:ext cx="65915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2-elementer lezyonlar-sekonder\7-ska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971" y="791300"/>
            <a:ext cx="5102394" cy="34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856411" y="4610471"/>
            <a:ext cx="871727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 dokularının zedelenmesi sonrası bunların yerini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fibröz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dokunun alması 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0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2-elementer lezyonlar-sekonder\8-deri atrofis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95" y="853440"/>
            <a:ext cx="3939359" cy="42161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426719" y="5167683"/>
            <a:ext cx="11382103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Epidermal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hücrelerin hacim ve sayılarının azalması veya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kollen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ve elastik dokunun kaybı ile a)derinin normal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işaretleirnin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kaybolması, b)deri şeffaflığının artması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5260248" y="221339"/>
            <a:ext cx="78322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Atrofi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758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092986" y="2233166"/>
            <a:ext cx="3431260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DÖKÜNTÜLÜ HASTALIKLAR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385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426038" y="3234652"/>
            <a:ext cx="533992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DERİNİN ELEMENTER LEZYONLARI-PRİMER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498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3-viral döküntülü hastalık\1-Kızamı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526" y="1254034"/>
            <a:ext cx="6686006" cy="34758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5127629" y="613372"/>
            <a:ext cx="103105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Kızamık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3267421" y="4915406"/>
            <a:ext cx="506497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Makülopapüler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yüzden başlar,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desküamasyon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olmaz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957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184748" y="291155"/>
            <a:ext cx="178766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Kızamık-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Koplik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3-viral döküntülü hastalık\2-kızamık kopli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093" y="853440"/>
            <a:ext cx="4638312" cy="3309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371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3-viral döküntülü hastalık\3-kızamıkçı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750" y="773884"/>
            <a:ext cx="5655038" cy="39722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4598125" y="4820431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Pembe renkli,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makülopapüler</a:t>
            </a:r>
            <a:endParaRPr lang="tr-T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5540267" y="310929"/>
            <a:ext cx="132600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Kızamıkçık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131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627084" y="230195"/>
            <a:ext cx="65915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Kızıl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3-viral döküntülü hastalık\4-kızı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903" y="1175659"/>
            <a:ext cx="5096193" cy="31861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4283767" y="4593189"/>
            <a:ext cx="334578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Eritematöz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deküamasyon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gösterir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237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020672" y="317281"/>
            <a:ext cx="181972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Kızıl-beyaz çilek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3-viral döküntülü hastalık\5-kızıl beyaz çile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436" y="844732"/>
            <a:ext cx="4035244" cy="24710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4868272" y="3454544"/>
            <a:ext cx="1973617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Kızıl-</a:t>
            </a:r>
            <a:r>
              <a:rPr lang="tr-TR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kırmızı 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çilek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Resim 4" descr="E:\deri muayenesi\3-viral döküntülü hastalık\6-kızıl-kırmızı çile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21" y="3828621"/>
            <a:ext cx="2535629" cy="2842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9406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893865" y="265029"/>
            <a:ext cx="223009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Kızıl-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peroral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solukluk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3-viral döküntülü hastalık\7-kizil-peroral soluklu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043" y="653725"/>
            <a:ext cx="4413250" cy="25495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5013011" y="3234652"/>
            <a:ext cx="216597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Kızıl-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pastia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çizgileri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Resim 4" descr="E:\deri muayenesi\3-viral döküntülü hastalık\8-kızıl-pastia çizgileri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34" y="3623348"/>
            <a:ext cx="3057061" cy="31205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114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3-viral döküntülü hastalık\9-su çiçeğ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046" y="678588"/>
            <a:ext cx="4964067" cy="30486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etin kutusu 2"/>
          <p:cNvSpPr txBox="1"/>
          <p:nvPr/>
        </p:nvSpPr>
        <p:spPr>
          <a:xfrm>
            <a:off x="5355771" y="200297"/>
            <a:ext cx="5251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Su çiçeği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57644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14202" y="186652"/>
            <a:ext cx="235833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Eritema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infeksiyozum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BEŞİNCİ HASTALIK NEDİR? – DOKTORUMNEDİO?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2" y="696186"/>
            <a:ext cx="3455625" cy="227343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14202" y="3373854"/>
            <a:ext cx="4566804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Ağız çevresinde solukluk ile yaygın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eritem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(tokatlanmış yüz görünümü)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5038483" y="186652"/>
            <a:ext cx="4352474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Eritema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infeksiyozum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-dantelimsi döküntü</a:t>
            </a:r>
            <a:endParaRPr lang="tr-TR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Resim 5" descr="E:\deri muayenesi\3-viral döküntülü hastalık\11-eritema infeksiyozum-dantelimsi döküntü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44" y="639688"/>
            <a:ext cx="3590790" cy="313547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Dikdörtgen 6"/>
          <p:cNvSpPr/>
          <p:nvPr/>
        </p:nvSpPr>
        <p:spPr>
          <a:xfrm>
            <a:off x="5796810" y="4058913"/>
            <a:ext cx="345479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Dantelimsi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makülopapüler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döküntü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48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119718" y="221487"/>
            <a:ext cx="193514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Exantem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subitum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3-viral döküntülü hastalık\13-exantem subitu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324" y="801190"/>
            <a:ext cx="5267008" cy="340074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704931" y="4392939"/>
            <a:ext cx="8699863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Gül kırmızısı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şeklkinde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döküntü gövdeden başlayarak yüz ve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ekstremiteye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yayılır</a:t>
            </a:r>
            <a:endParaRPr lang="tr-T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743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548240" y="1135886"/>
            <a:ext cx="4398833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Diğer döküntülere örnekler</a:t>
            </a:r>
            <a:endParaRPr lang="tr-T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44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1-elementer lezyonlar-primer\1-maküle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83" y="853677"/>
            <a:ext cx="7576456" cy="43629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5485066" y="265030"/>
            <a:ext cx="83869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Makül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3396342" y="5351654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Deriden düzlem yüzeyine sınırlı renk değişikliği</a:t>
            </a:r>
            <a:endParaRPr lang="tr-T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Büyüklüğü önemli değil (milimetreden desimetreye kadar)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058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3-siyanoz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74" y="931817"/>
            <a:ext cx="2818765" cy="3078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etin kutusu 2"/>
          <p:cNvSpPr txBox="1"/>
          <p:nvPr/>
        </p:nvSpPr>
        <p:spPr>
          <a:xfrm>
            <a:off x="444137" y="174171"/>
            <a:ext cx="271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Siyanoz</a:t>
            </a:r>
            <a:endParaRPr lang="tr-TR" dirty="0"/>
          </a:p>
        </p:txBody>
      </p:sp>
      <p:pic>
        <p:nvPicPr>
          <p:cNvPr id="4" name="Resim 3" descr="E:\deri muayenesi\4-diğer\4-sarılı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950" y="931817"/>
            <a:ext cx="2938145" cy="29381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Metin kutusu 4"/>
          <p:cNvSpPr txBox="1"/>
          <p:nvPr/>
        </p:nvSpPr>
        <p:spPr>
          <a:xfrm>
            <a:off x="4180114" y="261257"/>
            <a:ext cx="202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Sarılık</a:t>
            </a:r>
            <a:endParaRPr lang="tr-TR" dirty="0"/>
          </a:p>
        </p:txBody>
      </p:sp>
      <p:pic>
        <p:nvPicPr>
          <p:cNvPr id="6" name="Resim 5" descr="E:\deri muayenesi\4-diğer\5-solukluk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86" y="931817"/>
            <a:ext cx="3940357" cy="229035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Metin kutusu 6"/>
          <p:cNvSpPr txBox="1"/>
          <p:nvPr/>
        </p:nvSpPr>
        <p:spPr>
          <a:xfrm>
            <a:off x="7621406" y="174171"/>
            <a:ext cx="3281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Solukluk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3281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52538" y="430492"/>
            <a:ext cx="213391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Hiperpigmentasyon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4-diğer\1-hiperpigmantasyo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8" y="1133384"/>
            <a:ext cx="2489835" cy="33197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4454661" y="430492"/>
            <a:ext cx="2044149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Hipopigmentasyon</a:t>
            </a:r>
            <a:endParaRPr lang="tr-TR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Resim 4" descr="E:\deri muayenesi\4-diğer\2-hipopigmentasyo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873" y="958441"/>
            <a:ext cx="2856230" cy="3669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esim 5" descr="E:\deri muayenesi\4-diğer\12-vitilig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461" y="958441"/>
            <a:ext cx="4417695" cy="20726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Dikdörtgen 8"/>
          <p:cNvSpPr/>
          <p:nvPr/>
        </p:nvSpPr>
        <p:spPr>
          <a:xfrm>
            <a:off x="9134947" y="430492"/>
            <a:ext cx="907043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Vitiligo</a:t>
            </a:r>
            <a:endParaRPr lang="tr-TR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974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6-peteşi-purpura-ekimoz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83" y="1006837"/>
            <a:ext cx="5588725" cy="38351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etin kutusu 2"/>
          <p:cNvSpPr txBox="1"/>
          <p:nvPr/>
        </p:nvSpPr>
        <p:spPr>
          <a:xfrm>
            <a:off x="4232365" y="374468"/>
            <a:ext cx="862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Peteşi</a:t>
            </a:r>
            <a:r>
              <a:rPr lang="tr-TR" dirty="0" smtClean="0"/>
              <a:t>, </a:t>
            </a:r>
            <a:r>
              <a:rPr lang="tr-TR" dirty="0" err="1" smtClean="0"/>
              <a:t>purpura</a:t>
            </a:r>
            <a:r>
              <a:rPr lang="tr-TR" dirty="0" smtClean="0"/>
              <a:t>, </a:t>
            </a:r>
            <a:r>
              <a:rPr lang="tr-TR" dirty="0" err="1" smtClean="0"/>
              <a:t>ekimoz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352764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87683" y="517578"/>
            <a:ext cx="229005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Kapiller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hemanjiyom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4-diğer\7-kapiller hemanjio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83" y="1206137"/>
            <a:ext cx="3696335" cy="2773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sim 3" descr="E:\deri muayenesi\4-diğer\8-kavernöz hemanjio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647" y="1206137"/>
            <a:ext cx="3626622" cy="3078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ikdörtgen 4"/>
          <p:cNvSpPr/>
          <p:nvPr/>
        </p:nvSpPr>
        <p:spPr>
          <a:xfrm>
            <a:off x="5348621" y="517578"/>
            <a:ext cx="24352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Kavernöz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hemanjiyom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293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9-dev nevü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350" y="966653"/>
            <a:ext cx="2674529" cy="29821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etin kutusu 2"/>
          <p:cNvSpPr txBox="1"/>
          <p:nvPr/>
        </p:nvSpPr>
        <p:spPr>
          <a:xfrm>
            <a:off x="4319450" y="156755"/>
            <a:ext cx="39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Dev </a:t>
            </a:r>
            <a:r>
              <a:rPr lang="tr-TR" dirty="0" err="1" smtClean="0"/>
              <a:t>nevüs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170179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10-cafe au lait lekler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1712595"/>
            <a:ext cx="5760720" cy="34328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5303939" y="1109760"/>
            <a:ext cx="184537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cafe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lait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lekleri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225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11-mongol lekes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855" y="2219007"/>
            <a:ext cx="4352290" cy="24199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etin kutusu 2"/>
          <p:cNvSpPr txBox="1"/>
          <p:nvPr/>
        </p:nvSpPr>
        <p:spPr>
          <a:xfrm>
            <a:off x="5042263" y="879566"/>
            <a:ext cx="481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Mongol</a:t>
            </a:r>
            <a:r>
              <a:rPr lang="tr-TR" dirty="0" smtClean="0"/>
              <a:t> lekesi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81040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13-tromboflebi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4" y="754471"/>
            <a:ext cx="4083141" cy="31905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1260845" y="365775"/>
            <a:ext cx="148425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Tromboflebit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Resim 4" descr="E:\deri muayenesi\4-diğer\20-lenfanji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832" y="754471"/>
            <a:ext cx="5236210" cy="34201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Metin kutusu 5"/>
          <p:cNvSpPr txBox="1"/>
          <p:nvPr/>
        </p:nvSpPr>
        <p:spPr>
          <a:xfrm>
            <a:off x="5974080" y="296091"/>
            <a:ext cx="440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	</a:t>
            </a:r>
            <a:r>
              <a:rPr lang="tr-TR" b="1" dirty="0" err="1" smtClean="0"/>
              <a:t>Lenfanjit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0876548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220106" y="604663"/>
            <a:ext cx="196079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Eritema</a:t>
            </a: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nodozum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4-diğer\15-eritema nodozu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437" y="1391692"/>
            <a:ext cx="3834130" cy="4582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62205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17-Janeway lezyonları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" y="384492"/>
            <a:ext cx="4578532" cy="3334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Resim 2" descr="E:\deri muayenesi\4-diğer\24-splinter hemoraj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039" y="655365"/>
            <a:ext cx="4426585" cy="331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sim 3" descr="E:\deri muayenesi\4-diğer\23-osler nodülleri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06" y="3854540"/>
            <a:ext cx="3128554" cy="2520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58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584498" y="256320"/>
            <a:ext cx="76174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Papül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1-elementer lezyonlar-primer\2-papü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897565"/>
            <a:ext cx="7106194" cy="427532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4813356" y="5425441"/>
            <a:ext cx="387157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Çapı 0.5 cm’den küçük, deri kabarıklığı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569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rythema Marginatum [Erythema marginatum rheumaticum, Erythema annulare  rheumaticum] - Dermatology Advis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72" y="1247820"/>
            <a:ext cx="5191125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426720" y="539931"/>
            <a:ext cx="524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/>
              <a:t>Eritema</a:t>
            </a:r>
            <a:r>
              <a:rPr lang="tr-TR" b="1" dirty="0" smtClean="0"/>
              <a:t> </a:t>
            </a:r>
            <a:r>
              <a:rPr lang="tr-TR" b="1" dirty="0" err="1" smtClean="0"/>
              <a:t>marginatum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4652604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4-diğer\18-erizipe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08" y="1056413"/>
            <a:ext cx="4288790" cy="3212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Resim 3" descr="E:\deri muayenesi\4-diğer\19-selüli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271" y="955765"/>
            <a:ext cx="4163877" cy="34137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ikdörtgen 4"/>
          <p:cNvSpPr/>
          <p:nvPr/>
        </p:nvSpPr>
        <p:spPr>
          <a:xfrm>
            <a:off x="1734923" y="567069"/>
            <a:ext cx="95410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Erezipel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7530511" y="567069"/>
            <a:ext cx="78739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Selülit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78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476456" y="256320"/>
            <a:ext cx="9778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Vezikül 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1-elementer lezyonlar-primer\3-vezikü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0" y="766354"/>
            <a:ext cx="6705600" cy="38230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917371" y="4969470"/>
            <a:ext cx="7733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Çapı 0.5 cm’den küçük, sınırları belirgin, içi sıvı dolu deriden kabarık lezyonlar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1259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680770" y="204069"/>
            <a:ext cx="81304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Püstül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1-elementer lezyonlar-primer\4-püstü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94" y="685800"/>
            <a:ext cx="5931037" cy="29979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3612221" y="4236138"/>
            <a:ext cx="576318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Vezikül veya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bül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yapısında içi </a:t>
            </a:r>
            <a:r>
              <a:rPr lang="tr-TR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pürülan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sıvı dolu lezyonlardır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90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362420" y="177944"/>
            <a:ext cx="134524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Ödem Plağı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 descr="E:\deri muayenesi\1-elementer lezyonlar-primer\5-ödem plağı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923" y="661851"/>
            <a:ext cx="5626917" cy="45197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ikdörtgen 3"/>
          <p:cNvSpPr/>
          <p:nvPr/>
        </p:nvSpPr>
        <p:spPr>
          <a:xfrm>
            <a:off x="2090057" y="5376825"/>
            <a:ext cx="865632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Deriden kabarık, genellikle soluk pembe, etrafı kırmızı bir hale ile çevrili lezyonlar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66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1-elementer lezyonlar-primer\6-nodü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60" y="864144"/>
            <a:ext cx="6142899" cy="4082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6120313" y="282446"/>
            <a:ext cx="78739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Nodül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098764" y="5394243"/>
            <a:ext cx="10310949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Derin dermiş veya deri altı tabaklarında yerleşen sert, içi dolu genellikle deriden kabarık lezyonlardır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27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:\deri muayenesi\1-elementer lezyonlar-primer\7-ki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837" y="1105989"/>
            <a:ext cx="5435328" cy="27818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ikdörtgen 2"/>
          <p:cNvSpPr/>
          <p:nvPr/>
        </p:nvSpPr>
        <p:spPr>
          <a:xfrm>
            <a:off x="5907100" y="325989"/>
            <a:ext cx="56938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Kist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3419239" y="4279182"/>
            <a:ext cx="55451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İçinde sıvı veya yarı katı materyal bulunan kapalı boşluk. </a:t>
            </a:r>
            <a:endParaRPr lang="tr-T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776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301</Words>
  <Application>Microsoft Office PowerPoint</Application>
  <PresentationFormat>Geniş ekran</PresentationFormat>
  <Paragraphs>78</Paragraphs>
  <Slides>41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Times New Roman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Administrator</dc:creator>
  <cp:lastModifiedBy>Administrator</cp:lastModifiedBy>
  <cp:revision>4</cp:revision>
  <dcterms:created xsi:type="dcterms:W3CDTF">2021-02-24T10:20:33Z</dcterms:created>
  <dcterms:modified xsi:type="dcterms:W3CDTF">2021-02-24T10:55:41Z</dcterms:modified>
</cp:coreProperties>
</file>