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1" r:id="rId2"/>
    <p:sldId id="297" r:id="rId3"/>
    <p:sldId id="323" r:id="rId4"/>
    <p:sldId id="299" r:id="rId5"/>
    <p:sldId id="260" r:id="rId6"/>
    <p:sldId id="300" r:id="rId7"/>
    <p:sldId id="257" r:id="rId8"/>
    <p:sldId id="283" r:id="rId9"/>
    <p:sldId id="279" r:id="rId10"/>
    <p:sldId id="262" r:id="rId11"/>
    <p:sldId id="339" r:id="rId12"/>
    <p:sldId id="324" r:id="rId13"/>
    <p:sldId id="340" r:id="rId14"/>
    <p:sldId id="322" r:id="rId15"/>
    <p:sldId id="326" r:id="rId16"/>
    <p:sldId id="302" r:id="rId17"/>
    <p:sldId id="327" r:id="rId18"/>
    <p:sldId id="329" r:id="rId19"/>
    <p:sldId id="304" r:id="rId20"/>
    <p:sldId id="306" r:id="rId21"/>
    <p:sldId id="307" r:id="rId22"/>
    <p:sldId id="308" r:id="rId23"/>
    <p:sldId id="309" r:id="rId24"/>
    <p:sldId id="287" r:id="rId25"/>
    <p:sldId id="258" r:id="rId26"/>
    <p:sldId id="338" r:id="rId27"/>
    <p:sldId id="337" r:id="rId28"/>
    <p:sldId id="290" r:id="rId29"/>
    <p:sldId id="314" r:id="rId30"/>
    <p:sldId id="330" r:id="rId31"/>
    <p:sldId id="315" r:id="rId32"/>
    <p:sldId id="316" r:id="rId33"/>
    <p:sldId id="335" r:id="rId34"/>
    <p:sldId id="317" r:id="rId35"/>
    <p:sldId id="334" r:id="rId36"/>
    <p:sldId id="331" r:id="rId37"/>
    <p:sldId id="336" r:id="rId38"/>
    <p:sldId id="272" r:id="rId39"/>
    <p:sldId id="318" r:id="rId40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til Yok, Tablo Kılavuz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53" autoAdjust="0"/>
    <p:restoredTop sz="94660"/>
  </p:normalViewPr>
  <p:slideViewPr>
    <p:cSldViewPr snapToGrid="0">
      <p:cViewPr varScale="1">
        <p:scale>
          <a:sx n="84" d="100"/>
          <a:sy n="84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72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7B85-188E-4C43-B7C2-FA008E052E79}" type="datetimeFigureOut">
              <a:rPr lang="tr-TR" smtClean="0"/>
              <a:t>23.11.2018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92E0D-0CBB-4A05-815B-C23A3C265A5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18234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7B85-188E-4C43-B7C2-FA008E052E79}" type="datetimeFigureOut">
              <a:rPr lang="tr-TR" smtClean="0"/>
              <a:t>23.11.2018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92E0D-0CBB-4A05-815B-C23A3C265A5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83913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7B85-188E-4C43-B7C2-FA008E052E79}" type="datetimeFigureOut">
              <a:rPr lang="tr-TR" smtClean="0"/>
              <a:t>23.11.2018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92E0D-0CBB-4A05-815B-C23A3C265A5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0759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7B85-188E-4C43-B7C2-FA008E052E79}" type="datetimeFigureOut">
              <a:rPr lang="tr-TR" smtClean="0"/>
              <a:t>23.11.2018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92E0D-0CBB-4A05-815B-C23A3C265A5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04990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7B85-188E-4C43-B7C2-FA008E052E79}" type="datetimeFigureOut">
              <a:rPr lang="tr-TR" smtClean="0"/>
              <a:t>23.11.2018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92E0D-0CBB-4A05-815B-C23A3C265A5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480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7B85-188E-4C43-B7C2-FA008E052E79}" type="datetimeFigureOut">
              <a:rPr lang="tr-TR" smtClean="0"/>
              <a:t>23.11.2018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92E0D-0CBB-4A05-815B-C23A3C265A5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11989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7B85-188E-4C43-B7C2-FA008E052E79}" type="datetimeFigureOut">
              <a:rPr lang="tr-TR" smtClean="0"/>
              <a:t>23.11.2018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92E0D-0CBB-4A05-815B-C23A3C265A5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9680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7B85-188E-4C43-B7C2-FA008E052E79}" type="datetimeFigureOut">
              <a:rPr lang="tr-TR" smtClean="0"/>
              <a:t>23.11.2018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92E0D-0CBB-4A05-815B-C23A3C265A5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84998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7B85-188E-4C43-B7C2-FA008E052E79}" type="datetimeFigureOut">
              <a:rPr lang="tr-TR" smtClean="0"/>
              <a:t>23.11.2018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92E0D-0CBB-4A05-815B-C23A3C265A5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71652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7B85-188E-4C43-B7C2-FA008E052E79}" type="datetimeFigureOut">
              <a:rPr lang="tr-TR" smtClean="0"/>
              <a:t>23.11.2018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92E0D-0CBB-4A05-815B-C23A3C265A5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26544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7B85-188E-4C43-B7C2-FA008E052E79}" type="datetimeFigureOut">
              <a:rPr lang="tr-TR" smtClean="0"/>
              <a:t>23.11.2018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92E0D-0CBB-4A05-815B-C23A3C265A5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33577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F7B85-188E-4C43-B7C2-FA008E052E79}" type="datetimeFigureOut">
              <a:rPr lang="tr-TR" smtClean="0"/>
              <a:t>23.11.2018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92E0D-0CBB-4A05-815B-C23A3C265A5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99673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461727" y="1050202"/>
            <a:ext cx="109365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800" dirty="0" err="1" smtClean="0"/>
              <a:t>Dissemine</a:t>
            </a:r>
            <a:r>
              <a:rPr lang="tr-TR" sz="4800" dirty="0" smtClean="0"/>
              <a:t> </a:t>
            </a:r>
            <a:r>
              <a:rPr lang="tr-TR" sz="4800" dirty="0" err="1" smtClean="0"/>
              <a:t>intravasküler</a:t>
            </a:r>
            <a:r>
              <a:rPr lang="tr-TR" sz="4800" dirty="0" smtClean="0"/>
              <a:t> </a:t>
            </a:r>
            <a:r>
              <a:rPr lang="tr-TR" sz="4800" dirty="0" err="1" smtClean="0"/>
              <a:t>koagülasyon</a:t>
            </a:r>
            <a:r>
              <a:rPr lang="tr-TR" sz="4800" dirty="0" smtClean="0"/>
              <a:t> (DİK)</a:t>
            </a:r>
            <a:endParaRPr lang="tr-TR" sz="4800" dirty="0"/>
          </a:p>
        </p:txBody>
      </p:sp>
      <p:sp>
        <p:nvSpPr>
          <p:cNvPr id="3" name="Metin kutusu 2"/>
          <p:cNvSpPr txBox="1"/>
          <p:nvPr/>
        </p:nvSpPr>
        <p:spPr>
          <a:xfrm>
            <a:off x="7188451" y="4608214"/>
            <a:ext cx="43637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Prof. Dr. Barış Kuşkonmaz</a:t>
            </a:r>
          </a:p>
          <a:p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Hacettepe Üniversitesi Tıp Fakültesi</a:t>
            </a:r>
          </a:p>
          <a:p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Çocuk Hematoloji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96049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tin kutusu 2"/>
          <p:cNvSpPr txBox="1"/>
          <p:nvPr/>
        </p:nvSpPr>
        <p:spPr>
          <a:xfrm>
            <a:off x="214264" y="172016"/>
            <a:ext cx="116095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Etyolojisi</a:t>
            </a:r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-travma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Metin kutusu 5"/>
          <p:cNvSpPr txBox="1"/>
          <p:nvPr/>
        </p:nvSpPr>
        <p:spPr>
          <a:xfrm>
            <a:off x="214265" y="760491"/>
            <a:ext cx="1185098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etin kutusu 3"/>
          <p:cNvSpPr txBox="1"/>
          <p:nvPr/>
        </p:nvSpPr>
        <p:spPr>
          <a:xfrm>
            <a:off x="295745" y="703358"/>
            <a:ext cx="1108446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Ağır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travmada sistemik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sitokin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paterni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septik hastalar ile </a:t>
            </a:r>
            <a:r>
              <a:rPr lang="tr-T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neredeyse aynıdır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Buna i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laveten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doku materyali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salınımı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(örneğin doku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tromboplastini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, özellikle kafa travmalarında) ve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endotelyal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zedelenme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sistemik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koagülasyon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aktivasyonuna katkıda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bulunur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Metin kutusu 6"/>
          <p:cNvSpPr txBox="1"/>
          <p:nvPr/>
        </p:nvSpPr>
        <p:spPr>
          <a:xfrm>
            <a:off x="350065" y="2548449"/>
            <a:ext cx="11337958" cy="10156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DİK’in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dilüsyonel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koagülopaiden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ayrımı zordur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masif kan kaybı nedeni ile masif transfüzyon veya yüksek volümde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kristtalloid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infüzyonu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4766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031" y="165710"/>
            <a:ext cx="8124318" cy="428018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8177765" y="2141263"/>
            <a:ext cx="2396683" cy="99588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dirty="0" err="1" smtClean="0">
                <a:solidFill>
                  <a:schemeClr val="tx1"/>
                </a:solidFill>
              </a:rPr>
              <a:t>vWF</a:t>
            </a:r>
            <a:r>
              <a:rPr lang="tr-TR" dirty="0" smtClean="0">
                <a:solidFill>
                  <a:schemeClr val="tx1"/>
                </a:solidFill>
              </a:rPr>
              <a:t> aracılığı ile tip4 </a:t>
            </a:r>
            <a:r>
              <a:rPr lang="tr-TR" dirty="0" err="1" smtClean="0">
                <a:solidFill>
                  <a:schemeClr val="tx1"/>
                </a:solidFill>
              </a:rPr>
              <a:t>kollajen</a:t>
            </a:r>
            <a:r>
              <a:rPr lang="tr-TR" dirty="0" smtClean="0">
                <a:solidFill>
                  <a:schemeClr val="tx1"/>
                </a:solidFill>
              </a:rPr>
              <a:t> ile </a:t>
            </a:r>
            <a:r>
              <a:rPr lang="tr-TR" dirty="0">
                <a:solidFill>
                  <a:schemeClr val="tx1"/>
                </a:solidFill>
              </a:rPr>
              <a:t>t</a:t>
            </a:r>
            <a:r>
              <a:rPr lang="tr-TR" dirty="0" smtClean="0">
                <a:solidFill>
                  <a:schemeClr val="tx1"/>
                </a:solidFill>
              </a:rPr>
              <a:t>emas</a:t>
            </a:r>
            <a:endParaRPr lang="tr-TR" dirty="0">
              <a:solidFill>
                <a:schemeClr val="tx1"/>
              </a:solidFill>
            </a:endParaRPr>
          </a:p>
        </p:txBody>
      </p:sp>
      <p:sp>
        <p:nvSpPr>
          <p:cNvPr id="7" name="Metin kutusu 6"/>
          <p:cNvSpPr txBox="1"/>
          <p:nvPr/>
        </p:nvSpPr>
        <p:spPr>
          <a:xfrm>
            <a:off x="5428873" y="4094308"/>
            <a:ext cx="2924270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r-TR" dirty="0" err="1" smtClean="0"/>
              <a:t>Endotelden</a:t>
            </a:r>
            <a:r>
              <a:rPr lang="tr-TR" dirty="0" smtClean="0"/>
              <a:t> salınan</a:t>
            </a:r>
          </a:p>
          <a:p>
            <a:r>
              <a:rPr lang="tr-TR" dirty="0" smtClean="0"/>
              <a:t>maddeler ile </a:t>
            </a:r>
            <a:r>
              <a:rPr lang="tr-TR" dirty="0" err="1" smtClean="0"/>
              <a:t>trombositlerin</a:t>
            </a:r>
            <a:r>
              <a:rPr lang="tr-TR" dirty="0" smtClean="0"/>
              <a:t> küme oluşturması</a:t>
            </a:r>
            <a:endParaRPr lang="tr-TR" dirty="0"/>
          </a:p>
        </p:txBody>
      </p:sp>
      <p:cxnSp>
        <p:nvCxnSpPr>
          <p:cNvPr id="9" name="Düz Ok Bağlayıcısı 8"/>
          <p:cNvCxnSpPr/>
          <p:nvPr/>
        </p:nvCxnSpPr>
        <p:spPr>
          <a:xfrm>
            <a:off x="6717671" y="3484976"/>
            <a:ext cx="733331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Metin kutusu 9"/>
          <p:cNvSpPr txBox="1"/>
          <p:nvPr/>
        </p:nvSpPr>
        <p:spPr>
          <a:xfrm>
            <a:off x="7451002" y="3271286"/>
            <a:ext cx="30044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>
                <a:solidFill>
                  <a:srgbClr val="FF0000"/>
                </a:solidFill>
              </a:rPr>
              <a:t>Trombosit</a:t>
            </a:r>
            <a:r>
              <a:rPr lang="tr-TR" dirty="0" smtClean="0">
                <a:solidFill>
                  <a:srgbClr val="FF0000"/>
                </a:solidFill>
              </a:rPr>
              <a:t> tıkacı </a:t>
            </a:r>
            <a:r>
              <a:rPr lang="tr-TR" dirty="0" smtClean="0"/>
              <a:t>(zayıf)</a:t>
            </a:r>
            <a:endParaRPr lang="tr-TR" dirty="0"/>
          </a:p>
        </p:txBody>
      </p:sp>
      <p:sp>
        <p:nvSpPr>
          <p:cNvPr id="12" name="Metin kutusu 11"/>
          <p:cNvSpPr txBox="1"/>
          <p:nvPr/>
        </p:nvSpPr>
        <p:spPr>
          <a:xfrm>
            <a:off x="168808" y="4189267"/>
            <a:ext cx="3114392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r-TR" dirty="0" err="1" smtClean="0"/>
              <a:t>Monosit</a:t>
            </a:r>
            <a:r>
              <a:rPr lang="tr-TR" dirty="0" smtClean="0"/>
              <a:t> ve </a:t>
            </a:r>
            <a:r>
              <a:rPr lang="tr-TR" dirty="0" err="1" smtClean="0"/>
              <a:t>endotelden</a:t>
            </a:r>
            <a:r>
              <a:rPr lang="tr-TR" dirty="0" smtClean="0"/>
              <a:t> doku faktörü salınımı ve FVII aktivasyonu-</a:t>
            </a:r>
            <a:r>
              <a:rPr lang="tr-TR" dirty="0" err="1" smtClean="0"/>
              <a:t>koagülasyon</a:t>
            </a:r>
            <a:r>
              <a:rPr lang="tr-TR" dirty="0"/>
              <a:t> </a:t>
            </a:r>
            <a:r>
              <a:rPr lang="tr-TR" dirty="0" smtClean="0"/>
              <a:t>yolağı</a:t>
            </a:r>
            <a:endParaRPr lang="tr-TR" dirty="0"/>
          </a:p>
        </p:txBody>
      </p:sp>
      <p:sp>
        <p:nvSpPr>
          <p:cNvPr id="14" name="Dikdörtgen 13"/>
          <p:cNvSpPr/>
          <p:nvPr/>
        </p:nvSpPr>
        <p:spPr>
          <a:xfrm>
            <a:off x="5188655" y="1541830"/>
            <a:ext cx="4032299" cy="39826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dirty="0" err="1" smtClean="0"/>
              <a:t>Vazokonstrüksiyon+trombosit</a:t>
            </a:r>
            <a:r>
              <a:rPr lang="tr-TR" dirty="0" smtClean="0"/>
              <a:t> adezyonu</a:t>
            </a:r>
            <a:endParaRPr lang="tr-TR" dirty="0"/>
          </a:p>
        </p:txBody>
      </p:sp>
      <p:sp>
        <p:nvSpPr>
          <p:cNvPr id="15" name="Metin kutusu 14"/>
          <p:cNvSpPr txBox="1"/>
          <p:nvPr/>
        </p:nvSpPr>
        <p:spPr>
          <a:xfrm>
            <a:off x="2969100" y="2943102"/>
            <a:ext cx="2399167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r-TR" dirty="0" err="1" smtClean="0"/>
              <a:t>Trombosit</a:t>
            </a:r>
            <a:r>
              <a:rPr lang="tr-TR" dirty="0" smtClean="0"/>
              <a:t> </a:t>
            </a:r>
            <a:r>
              <a:rPr lang="tr-TR" dirty="0" err="1" smtClean="0"/>
              <a:t>agregasyonu</a:t>
            </a:r>
            <a:endParaRPr lang="tr-TR" dirty="0"/>
          </a:p>
        </p:txBody>
      </p:sp>
      <p:sp>
        <p:nvSpPr>
          <p:cNvPr id="16" name="Dikdörtgen 15"/>
          <p:cNvSpPr/>
          <p:nvPr/>
        </p:nvSpPr>
        <p:spPr>
          <a:xfrm>
            <a:off x="451012" y="1599204"/>
            <a:ext cx="2078261" cy="3088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Fibrin oluşumu</a:t>
            </a:r>
            <a:endParaRPr lang="tr-TR" dirty="0"/>
          </a:p>
        </p:txBody>
      </p:sp>
      <p:sp>
        <p:nvSpPr>
          <p:cNvPr id="17" name="Metin kutusu 16"/>
          <p:cNvSpPr txBox="1"/>
          <p:nvPr/>
        </p:nvSpPr>
        <p:spPr>
          <a:xfrm>
            <a:off x="2972309" y="53001"/>
            <a:ext cx="2095877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r-TR" dirty="0" smtClean="0"/>
              <a:t>Sağlam kan damarı</a:t>
            </a:r>
            <a:endParaRPr lang="tr-TR" dirty="0"/>
          </a:p>
        </p:txBody>
      </p:sp>
      <p:sp>
        <p:nvSpPr>
          <p:cNvPr id="24" name="Metin kutusu 23"/>
          <p:cNvSpPr txBox="1"/>
          <p:nvPr/>
        </p:nvSpPr>
        <p:spPr>
          <a:xfrm>
            <a:off x="168808" y="5296277"/>
            <a:ext cx="12023192" cy="1754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r-TR" b="1" dirty="0" err="1" smtClean="0"/>
              <a:t>Fibrinoliz</a:t>
            </a:r>
            <a:r>
              <a:rPr lang="tr-TR" b="1" dirty="0" smtClean="0"/>
              <a:t>:</a:t>
            </a:r>
            <a:r>
              <a:rPr lang="tr-TR" dirty="0" smtClean="0"/>
              <a:t> daha fazla pıhtı oluşumunu ve </a:t>
            </a:r>
            <a:r>
              <a:rPr lang="tr-TR" dirty="0" err="1" smtClean="0"/>
              <a:t>hemostaz</a:t>
            </a:r>
            <a:r>
              <a:rPr lang="tr-TR" dirty="0" smtClean="0"/>
              <a:t> için gerekli olmayan pıhtıları da ortadan kaldırılması</a:t>
            </a:r>
          </a:p>
          <a:p>
            <a:endParaRPr lang="tr-TR" dirty="0" smtClean="0"/>
          </a:p>
          <a:p>
            <a:r>
              <a:rPr lang="tr-TR" dirty="0" err="1" smtClean="0"/>
              <a:t>Endotel</a:t>
            </a:r>
            <a:r>
              <a:rPr lang="tr-TR" dirty="0" smtClean="0"/>
              <a:t> hücrelerine bağlanan fibrin       </a:t>
            </a:r>
            <a:r>
              <a:rPr lang="tr-TR" dirty="0" err="1" smtClean="0"/>
              <a:t>endotoleden</a:t>
            </a:r>
            <a:r>
              <a:rPr lang="tr-TR" dirty="0" smtClean="0"/>
              <a:t> </a:t>
            </a:r>
            <a:r>
              <a:rPr lang="tr-TR" dirty="0" err="1" smtClean="0"/>
              <a:t>tPA</a:t>
            </a:r>
            <a:r>
              <a:rPr lang="tr-TR" dirty="0" smtClean="0"/>
              <a:t> </a:t>
            </a:r>
            <a:r>
              <a:rPr lang="tr-TR" dirty="0" err="1" smtClean="0"/>
              <a:t>salıması</a:t>
            </a:r>
            <a:r>
              <a:rPr lang="tr-TR" dirty="0" smtClean="0"/>
              <a:t>        </a:t>
            </a:r>
            <a:r>
              <a:rPr lang="tr-TR" dirty="0" err="1" smtClean="0"/>
              <a:t>tPA</a:t>
            </a:r>
            <a:r>
              <a:rPr lang="tr-TR" dirty="0" smtClean="0"/>
              <a:t> fibrinojene bağlanmış </a:t>
            </a:r>
            <a:r>
              <a:rPr lang="tr-TR" dirty="0" err="1" smtClean="0"/>
              <a:t>plazminojeni</a:t>
            </a:r>
            <a:r>
              <a:rPr lang="tr-TR" dirty="0" smtClean="0"/>
              <a:t> </a:t>
            </a:r>
            <a:r>
              <a:rPr lang="tr-TR" dirty="0" err="1" smtClean="0"/>
              <a:t>plazmine</a:t>
            </a:r>
            <a:r>
              <a:rPr lang="tr-TR" dirty="0" smtClean="0"/>
              <a:t> çevirir       D-</a:t>
            </a:r>
            <a:r>
              <a:rPr lang="tr-TR" dirty="0" err="1" smtClean="0"/>
              <a:t>dimer</a:t>
            </a:r>
            <a:r>
              <a:rPr lang="tr-TR" dirty="0" smtClean="0"/>
              <a:t> ortaya çıkana kadar fibrini parçalar</a:t>
            </a:r>
          </a:p>
          <a:p>
            <a:r>
              <a:rPr lang="tr-TR" dirty="0" smtClean="0"/>
              <a:t>D-</a:t>
            </a:r>
            <a:r>
              <a:rPr lang="tr-TR" dirty="0" err="1" smtClean="0"/>
              <a:t>dimer</a:t>
            </a:r>
            <a:r>
              <a:rPr lang="tr-TR" dirty="0" smtClean="0"/>
              <a:t>: </a:t>
            </a:r>
            <a:r>
              <a:rPr lang="tr-TR" dirty="0" err="1" smtClean="0"/>
              <a:t>fibrinolizisin</a:t>
            </a:r>
            <a:r>
              <a:rPr lang="tr-TR" dirty="0" smtClean="0"/>
              <a:t> en iyi göstergesi</a:t>
            </a:r>
          </a:p>
          <a:p>
            <a:endParaRPr lang="tr-TR" dirty="0" smtClean="0"/>
          </a:p>
        </p:txBody>
      </p:sp>
      <p:cxnSp>
        <p:nvCxnSpPr>
          <p:cNvPr id="26" name="Düz Ok Bağlayıcısı 25"/>
          <p:cNvCxnSpPr/>
          <p:nvPr/>
        </p:nvCxnSpPr>
        <p:spPr>
          <a:xfrm>
            <a:off x="3598752" y="6029546"/>
            <a:ext cx="30781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Düz Ok Bağlayıcısı 26"/>
          <p:cNvCxnSpPr/>
          <p:nvPr/>
        </p:nvCxnSpPr>
        <p:spPr>
          <a:xfrm>
            <a:off x="6301211" y="6047591"/>
            <a:ext cx="30781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Düz Ok Bağlayıcısı 27"/>
          <p:cNvCxnSpPr/>
          <p:nvPr/>
        </p:nvCxnSpPr>
        <p:spPr>
          <a:xfrm>
            <a:off x="11804209" y="6047591"/>
            <a:ext cx="30781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Metin kutusu 28"/>
          <p:cNvSpPr txBox="1"/>
          <p:nvPr/>
        </p:nvSpPr>
        <p:spPr>
          <a:xfrm>
            <a:off x="319889" y="868318"/>
            <a:ext cx="1312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/>
              <a:t>Fibrinoliz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401641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28522" y="-58874"/>
            <a:ext cx="11688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Koagülasyon</a:t>
            </a: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yolağı</a:t>
            </a:r>
            <a:endParaRPr lang="tr-TR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Yuvarlatılmış Dikdörtgen 3"/>
          <p:cNvSpPr/>
          <p:nvPr/>
        </p:nvSpPr>
        <p:spPr>
          <a:xfrm>
            <a:off x="197838" y="1403506"/>
            <a:ext cx="869133" cy="219813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Metin kutusu 4"/>
          <p:cNvSpPr txBox="1"/>
          <p:nvPr/>
        </p:nvSpPr>
        <p:spPr>
          <a:xfrm>
            <a:off x="0" y="3601638"/>
            <a:ext cx="17201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/>
              <a:t>Vasküler</a:t>
            </a:r>
            <a:r>
              <a:rPr lang="tr-TR" dirty="0" smtClean="0"/>
              <a:t> hasar TNF</a:t>
            </a:r>
            <a:r>
              <a:rPr lang="el-GR" dirty="0"/>
              <a:t>α</a:t>
            </a:r>
            <a:r>
              <a:rPr lang="tr-TR" dirty="0"/>
              <a:t>, IL-1, IL6</a:t>
            </a:r>
          </a:p>
          <a:p>
            <a:endParaRPr lang="tr-TR" dirty="0"/>
          </a:p>
        </p:txBody>
      </p:sp>
      <p:sp>
        <p:nvSpPr>
          <p:cNvPr id="7" name="Metin kutusu 6"/>
          <p:cNvSpPr txBox="1"/>
          <p:nvPr/>
        </p:nvSpPr>
        <p:spPr>
          <a:xfrm rot="16200000">
            <a:off x="-2653" y="2248019"/>
            <a:ext cx="15939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/>
              <a:t>Subendotelyal</a:t>
            </a:r>
            <a:r>
              <a:rPr lang="tr-TR" dirty="0" smtClean="0"/>
              <a:t> </a:t>
            </a:r>
          </a:p>
          <a:p>
            <a:r>
              <a:rPr lang="tr-TR" dirty="0" smtClean="0"/>
              <a:t>tip IV </a:t>
            </a:r>
            <a:r>
              <a:rPr lang="tr-TR" dirty="0" err="1" smtClean="0"/>
              <a:t>kollajen</a:t>
            </a:r>
            <a:endParaRPr lang="tr-TR" dirty="0"/>
          </a:p>
        </p:txBody>
      </p:sp>
      <p:sp>
        <p:nvSpPr>
          <p:cNvPr id="10" name="Yuvarlatılmış Dikdörtgen 9"/>
          <p:cNvSpPr/>
          <p:nvPr/>
        </p:nvSpPr>
        <p:spPr>
          <a:xfrm>
            <a:off x="6420717" y="1403754"/>
            <a:ext cx="869133" cy="219813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11" name="Resim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214" y="1773859"/>
            <a:ext cx="233189" cy="1417363"/>
          </a:xfrm>
          <a:prstGeom prst="rect">
            <a:avLst/>
          </a:prstGeom>
        </p:spPr>
      </p:pic>
      <p:pic>
        <p:nvPicPr>
          <p:cNvPr id="12" name="Resim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9600" y="1892349"/>
            <a:ext cx="233189" cy="1417363"/>
          </a:xfrm>
          <a:prstGeom prst="rect">
            <a:avLst/>
          </a:prstGeom>
        </p:spPr>
      </p:pic>
      <p:sp>
        <p:nvSpPr>
          <p:cNvPr id="13" name="Metin kutusu 12"/>
          <p:cNvSpPr txBox="1"/>
          <p:nvPr/>
        </p:nvSpPr>
        <p:spPr>
          <a:xfrm rot="5400000">
            <a:off x="6583906" y="2510875"/>
            <a:ext cx="1068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/>
              <a:t>endotel</a:t>
            </a:r>
            <a:endParaRPr lang="tr-TR" dirty="0"/>
          </a:p>
        </p:txBody>
      </p:sp>
      <p:sp>
        <p:nvSpPr>
          <p:cNvPr id="14" name="Metin kutusu 13"/>
          <p:cNvSpPr txBox="1"/>
          <p:nvPr/>
        </p:nvSpPr>
        <p:spPr>
          <a:xfrm>
            <a:off x="6273221" y="833586"/>
            <a:ext cx="18197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/>
              <a:t>Vasküler</a:t>
            </a:r>
            <a:r>
              <a:rPr lang="tr-TR" dirty="0" smtClean="0"/>
              <a:t> hasar TNF</a:t>
            </a:r>
            <a:r>
              <a:rPr lang="el-GR" dirty="0"/>
              <a:t>α</a:t>
            </a:r>
            <a:r>
              <a:rPr lang="tr-TR" dirty="0"/>
              <a:t>, IL-1, IL6</a:t>
            </a:r>
          </a:p>
          <a:p>
            <a:endParaRPr lang="tr-TR" dirty="0"/>
          </a:p>
        </p:txBody>
      </p:sp>
      <p:sp>
        <p:nvSpPr>
          <p:cNvPr id="16" name="Metin kutusu 15"/>
          <p:cNvSpPr txBox="1"/>
          <p:nvPr/>
        </p:nvSpPr>
        <p:spPr>
          <a:xfrm rot="19771064">
            <a:off x="1770689" y="491516"/>
            <a:ext cx="1883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/>
              <a:t>İntrensek</a:t>
            </a:r>
            <a:r>
              <a:rPr lang="tr-TR" dirty="0" smtClean="0"/>
              <a:t> yol</a:t>
            </a:r>
            <a:endParaRPr lang="tr-TR" dirty="0"/>
          </a:p>
        </p:txBody>
      </p:sp>
      <p:sp>
        <p:nvSpPr>
          <p:cNvPr id="17" name="Metin kutusu 16"/>
          <p:cNvSpPr txBox="1"/>
          <p:nvPr/>
        </p:nvSpPr>
        <p:spPr>
          <a:xfrm rot="843053">
            <a:off x="4875385" y="581328"/>
            <a:ext cx="1872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Ekstrensek yol</a:t>
            </a:r>
            <a:endParaRPr lang="tr-TR" dirty="0"/>
          </a:p>
        </p:txBody>
      </p:sp>
      <p:sp>
        <p:nvSpPr>
          <p:cNvPr id="18" name="Metin kutusu 17"/>
          <p:cNvSpPr txBox="1"/>
          <p:nvPr/>
        </p:nvSpPr>
        <p:spPr>
          <a:xfrm>
            <a:off x="3619954" y="4754679"/>
            <a:ext cx="16024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Fibrin</a:t>
            </a:r>
            <a:endParaRPr lang="tr-TR" dirty="0"/>
          </a:p>
        </p:txBody>
      </p:sp>
      <p:sp>
        <p:nvSpPr>
          <p:cNvPr id="20" name="Akış Çizelgesi: Veri 19"/>
          <p:cNvSpPr/>
          <p:nvPr/>
        </p:nvSpPr>
        <p:spPr>
          <a:xfrm rot="19711506">
            <a:off x="2499118" y="858749"/>
            <a:ext cx="1068309" cy="2093211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>
                <a:solidFill>
                  <a:schemeClr val="tx1"/>
                </a:solidFill>
              </a:rPr>
              <a:t>XII</a:t>
            </a:r>
          </a:p>
          <a:p>
            <a:pPr algn="ctr"/>
            <a:r>
              <a:rPr lang="tr-TR" dirty="0" smtClean="0">
                <a:solidFill>
                  <a:schemeClr val="tx1"/>
                </a:solidFill>
              </a:rPr>
              <a:t>XI</a:t>
            </a:r>
          </a:p>
          <a:p>
            <a:pPr algn="ctr"/>
            <a:r>
              <a:rPr lang="tr-TR" dirty="0" smtClean="0">
                <a:solidFill>
                  <a:schemeClr val="tx1"/>
                </a:solidFill>
              </a:rPr>
              <a:t>IX</a:t>
            </a:r>
          </a:p>
          <a:p>
            <a:pPr algn="ctr"/>
            <a:r>
              <a:rPr lang="tr-TR" sz="1000" dirty="0" err="1" smtClean="0">
                <a:solidFill>
                  <a:schemeClr val="tx1"/>
                </a:solidFill>
              </a:rPr>
              <a:t>Ca</a:t>
            </a:r>
            <a:r>
              <a:rPr lang="tr-TR" sz="1000" dirty="0" smtClean="0">
                <a:solidFill>
                  <a:schemeClr val="tx1"/>
                </a:solidFill>
              </a:rPr>
              <a:t>, PF3</a:t>
            </a:r>
          </a:p>
          <a:p>
            <a:pPr algn="ctr"/>
            <a:r>
              <a:rPr lang="tr-TR" dirty="0" smtClean="0">
                <a:solidFill>
                  <a:schemeClr val="tx1"/>
                </a:solidFill>
              </a:rPr>
              <a:t>VIII</a:t>
            </a:r>
            <a:endParaRPr lang="tr-TR" dirty="0">
              <a:solidFill>
                <a:schemeClr val="tx1"/>
              </a:solidFill>
            </a:endParaRPr>
          </a:p>
        </p:txBody>
      </p:sp>
      <p:sp>
        <p:nvSpPr>
          <p:cNvPr id="21" name="Akış Çizelgesi: Veri 20"/>
          <p:cNvSpPr/>
          <p:nvPr/>
        </p:nvSpPr>
        <p:spPr>
          <a:xfrm rot="11688021">
            <a:off x="4654590" y="804968"/>
            <a:ext cx="1068309" cy="2093211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/>
          </a:p>
        </p:txBody>
      </p:sp>
      <p:sp>
        <p:nvSpPr>
          <p:cNvPr id="22" name="Metin kutusu 21"/>
          <p:cNvSpPr txBox="1"/>
          <p:nvPr/>
        </p:nvSpPr>
        <p:spPr>
          <a:xfrm>
            <a:off x="4815630" y="1542521"/>
            <a:ext cx="525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VII</a:t>
            </a:r>
            <a:endParaRPr lang="tr-TR" dirty="0"/>
          </a:p>
        </p:txBody>
      </p:sp>
      <p:sp>
        <p:nvSpPr>
          <p:cNvPr id="23" name="Akış Çizelgesi: El İle İşlem 22"/>
          <p:cNvSpPr/>
          <p:nvPr/>
        </p:nvSpPr>
        <p:spPr>
          <a:xfrm>
            <a:off x="3377582" y="3134527"/>
            <a:ext cx="1240325" cy="1629624"/>
          </a:xfrm>
          <a:prstGeom prst="flowChartManualOperation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>
                <a:solidFill>
                  <a:schemeClr val="tx1"/>
                </a:solidFill>
              </a:rPr>
              <a:t>X</a:t>
            </a:r>
          </a:p>
          <a:p>
            <a:pPr algn="ctr"/>
            <a:r>
              <a:rPr lang="tr-TR" dirty="0" smtClean="0">
                <a:solidFill>
                  <a:schemeClr val="tx1"/>
                </a:solidFill>
              </a:rPr>
              <a:t>V</a:t>
            </a:r>
          </a:p>
          <a:p>
            <a:pPr algn="ctr"/>
            <a:r>
              <a:rPr lang="tr-TR" sz="1200" dirty="0" err="1" smtClean="0">
                <a:solidFill>
                  <a:schemeClr val="tx1"/>
                </a:solidFill>
              </a:rPr>
              <a:t>Ca</a:t>
            </a:r>
            <a:r>
              <a:rPr lang="tr-TR" sz="1200" dirty="0" smtClean="0">
                <a:solidFill>
                  <a:schemeClr val="tx1"/>
                </a:solidFill>
              </a:rPr>
              <a:t>, PF3</a:t>
            </a:r>
          </a:p>
          <a:p>
            <a:pPr algn="ctr"/>
            <a:r>
              <a:rPr lang="tr-TR" dirty="0" smtClean="0">
                <a:solidFill>
                  <a:schemeClr val="tx1"/>
                </a:solidFill>
              </a:rPr>
              <a:t>II</a:t>
            </a:r>
          </a:p>
          <a:p>
            <a:pPr algn="ctr"/>
            <a:r>
              <a:rPr lang="tr-TR" dirty="0">
                <a:solidFill>
                  <a:schemeClr val="tx1"/>
                </a:solidFill>
              </a:rPr>
              <a:t>I</a:t>
            </a:r>
          </a:p>
        </p:txBody>
      </p:sp>
      <p:sp>
        <p:nvSpPr>
          <p:cNvPr id="24" name="Metin kutusu 23"/>
          <p:cNvSpPr txBox="1"/>
          <p:nvPr/>
        </p:nvSpPr>
        <p:spPr>
          <a:xfrm>
            <a:off x="5782313" y="4014741"/>
            <a:ext cx="766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TFPI</a:t>
            </a:r>
            <a:endParaRPr lang="tr-TR" dirty="0"/>
          </a:p>
        </p:txBody>
      </p:sp>
      <p:sp>
        <p:nvSpPr>
          <p:cNvPr id="25" name="Metin kutusu 24"/>
          <p:cNvSpPr txBox="1"/>
          <p:nvPr/>
        </p:nvSpPr>
        <p:spPr>
          <a:xfrm rot="19444638">
            <a:off x="1208098" y="1234523"/>
            <a:ext cx="12765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PK</a:t>
            </a:r>
          </a:p>
          <a:p>
            <a:r>
              <a:rPr lang="tr-TR" dirty="0" smtClean="0"/>
              <a:t>HMWK</a:t>
            </a:r>
            <a:endParaRPr lang="tr-TR" dirty="0"/>
          </a:p>
        </p:txBody>
      </p:sp>
      <p:cxnSp>
        <p:nvCxnSpPr>
          <p:cNvPr id="27" name="Düz Bağlayıcı 26"/>
          <p:cNvCxnSpPr>
            <a:stCxn id="10" idx="2"/>
          </p:cNvCxnSpPr>
          <p:nvPr/>
        </p:nvCxnSpPr>
        <p:spPr>
          <a:xfrm flipH="1">
            <a:off x="6855283" y="3601886"/>
            <a:ext cx="1" cy="56559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Düz Ok Bağlayıcısı 28"/>
          <p:cNvCxnSpPr/>
          <p:nvPr/>
        </p:nvCxnSpPr>
        <p:spPr>
          <a:xfrm flipH="1">
            <a:off x="6379057" y="4186233"/>
            <a:ext cx="476226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0" name="Metin kutusu 29"/>
          <p:cNvSpPr txBox="1"/>
          <p:nvPr/>
        </p:nvSpPr>
        <p:spPr>
          <a:xfrm>
            <a:off x="5804958" y="2434108"/>
            <a:ext cx="512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TF</a:t>
            </a:r>
            <a:endParaRPr lang="tr-TR" dirty="0"/>
          </a:p>
        </p:txBody>
      </p:sp>
      <p:cxnSp>
        <p:nvCxnSpPr>
          <p:cNvPr id="32" name="Düz Bağlayıcı 31"/>
          <p:cNvCxnSpPr/>
          <p:nvPr/>
        </p:nvCxnSpPr>
        <p:spPr>
          <a:xfrm flipV="1">
            <a:off x="6061294" y="3700244"/>
            <a:ext cx="0" cy="37537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Düz Bağlayıcı 33"/>
          <p:cNvCxnSpPr/>
          <p:nvPr/>
        </p:nvCxnSpPr>
        <p:spPr>
          <a:xfrm>
            <a:off x="5909544" y="3704646"/>
            <a:ext cx="25604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Düz Bağlayıcı 34"/>
          <p:cNvCxnSpPr/>
          <p:nvPr/>
        </p:nvCxnSpPr>
        <p:spPr>
          <a:xfrm>
            <a:off x="5909544" y="3526696"/>
            <a:ext cx="25604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7" name="Düz Ok Bağlayıcısı 36"/>
          <p:cNvCxnSpPr/>
          <p:nvPr/>
        </p:nvCxnSpPr>
        <p:spPr>
          <a:xfrm flipV="1">
            <a:off x="6061294" y="3209638"/>
            <a:ext cx="0" cy="31705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2" name="Düz Ok Bağlayıcısı 41"/>
          <p:cNvCxnSpPr/>
          <p:nvPr/>
        </p:nvCxnSpPr>
        <p:spPr>
          <a:xfrm flipH="1">
            <a:off x="6100096" y="2618774"/>
            <a:ext cx="407406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Düz Ok Bağlayıcısı 45"/>
          <p:cNvCxnSpPr/>
          <p:nvPr/>
        </p:nvCxnSpPr>
        <p:spPr>
          <a:xfrm flipV="1">
            <a:off x="1951339" y="1666287"/>
            <a:ext cx="706211" cy="59004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Düz Ok Bağlayıcısı 53"/>
          <p:cNvCxnSpPr/>
          <p:nvPr/>
        </p:nvCxnSpPr>
        <p:spPr>
          <a:xfrm>
            <a:off x="1117495" y="2161386"/>
            <a:ext cx="34402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5" name="Metin kutusu 54"/>
          <p:cNvSpPr txBox="1"/>
          <p:nvPr/>
        </p:nvSpPr>
        <p:spPr>
          <a:xfrm>
            <a:off x="1462473" y="1998921"/>
            <a:ext cx="841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/>
              <a:t>XIIa</a:t>
            </a:r>
            <a:endParaRPr lang="tr-TR" dirty="0"/>
          </a:p>
        </p:txBody>
      </p:sp>
      <p:sp>
        <p:nvSpPr>
          <p:cNvPr id="57" name="Yay 56"/>
          <p:cNvSpPr/>
          <p:nvPr/>
        </p:nvSpPr>
        <p:spPr>
          <a:xfrm rot="18562680">
            <a:off x="360309" y="1843798"/>
            <a:ext cx="2844011" cy="1748699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60" name="Düz Ok Bağlayıcısı 59"/>
          <p:cNvCxnSpPr/>
          <p:nvPr/>
        </p:nvCxnSpPr>
        <p:spPr>
          <a:xfrm flipH="1" flipV="1">
            <a:off x="5126195" y="1836984"/>
            <a:ext cx="720183" cy="64880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2" name="Düz Bağlayıcı 61"/>
          <p:cNvCxnSpPr/>
          <p:nvPr/>
        </p:nvCxnSpPr>
        <p:spPr>
          <a:xfrm>
            <a:off x="5078180" y="1861038"/>
            <a:ext cx="0" cy="150712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5" name="Metin kutusu 64"/>
          <p:cNvSpPr txBox="1"/>
          <p:nvPr/>
        </p:nvSpPr>
        <p:spPr>
          <a:xfrm>
            <a:off x="4587503" y="3024972"/>
            <a:ext cx="1176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/>
              <a:t>VIIa</a:t>
            </a:r>
            <a:endParaRPr lang="tr-TR" dirty="0"/>
          </a:p>
        </p:txBody>
      </p:sp>
      <p:cxnSp>
        <p:nvCxnSpPr>
          <p:cNvPr id="67" name="Düz Ok Bağlayıcısı 66"/>
          <p:cNvCxnSpPr/>
          <p:nvPr/>
        </p:nvCxnSpPr>
        <p:spPr>
          <a:xfrm flipH="1">
            <a:off x="4139223" y="3368167"/>
            <a:ext cx="938957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8" name="Metin kutusu 67"/>
          <p:cNvSpPr txBox="1"/>
          <p:nvPr/>
        </p:nvSpPr>
        <p:spPr>
          <a:xfrm>
            <a:off x="3509963" y="2782589"/>
            <a:ext cx="1592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Ortak yol</a:t>
            </a:r>
            <a:endParaRPr lang="tr-TR" dirty="0"/>
          </a:p>
        </p:txBody>
      </p:sp>
      <p:cxnSp>
        <p:nvCxnSpPr>
          <p:cNvPr id="70" name="Düz Ok Bağlayıcısı 69"/>
          <p:cNvCxnSpPr>
            <a:stCxn id="22" idx="1"/>
          </p:cNvCxnSpPr>
          <p:nvPr/>
        </p:nvCxnSpPr>
        <p:spPr>
          <a:xfrm flipH="1">
            <a:off x="3196369" y="1727187"/>
            <a:ext cx="1619261" cy="16445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1" name="Metin kutusu 70"/>
          <p:cNvSpPr txBox="1"/>
          <p:nvPr/>
        </p:nvSpPr>
        <p:spPr>
          <a:xfrm rot="20736661">
            <a:off x="3685614" y="1383349"/>
            <a:ext cx="1176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/>
              <a:t>VIIa</a:t>
            </a:r>
            <a:endParaRPr lang="tr-TR" dirty="0"/>
          </a:p>
        </p:txBody>
      </p:sp>
      <p:sp>
        <p:nvSpPr>
          <p:cNvPr id="3" name="Metin kutusu 2"/>
          <p:cNvSpPr txBox="1"/>
          <p:nvPr/>
        </p:nvSpPr>
        <p:spPr>
          <a:xfrm>
            <a:off x="8229599" y="235390"/>
            <a:ext cx="38024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/>
              <a:t>Endotel</a:t>
            </a:r>
            <a:r>
              <a:rPr lang="tr-TR" dirty="0" smtClean="0"/>
              <a:t> </a:t>
            </a:r>
            <a:r>
              <a:rPr lang="tr-TR" dirty="0" err="1" smtClean="0"/>
              <a:t>sitokin</a:t>
            </a:r>
            <a:r>
              <a:rPr lang="tr-TR" dirty="0" smtClean="0"/>
              <a:t> uyarısı sonrası TF salgılar</a:t>
            </a:r>
            <a:endParaRPr lang="tr-TR" dirty="0"/>
          </a:p>
        </p:txBody>
      </p:sp>
      <p:sp>
        <p:nvSpPr>
          <p:cNvPr id="6" name="Metin kutusu 5"/>
          <p:cNvSpPr txBox="1"/>
          <p:nvPr/>
        </p:nvSpPr>
        <p:spPr>
          <a:xfrm>
            <a:off x="8229599" y="873571"/>
            <a:ext cx="3340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TF Faktör        </a:t>
            </a:r>
            <a:r>
              <a:rPr lang="tr-TR" dirty="0" err="1" smtClean="0"/>
              <a:t>VIIa</a:t>
            </a:r>
            <a:endParaRPr lang="tr-TR" dirty="0"/>
          </a:p>
        </p:txBody>
      </p:sp>
      <p:cxnSp>
        <p:nvCxnSpPr>
          <p:cNvPr id="15" name="Düz Ok Bağlayıcısı 14"/>
          <p:cNvCxnSpPr/>
          <p:nvPr/>
        </p:nvCxnSpPr>
        <p:spPr>
          <a:xfrm>
            <a:off x="9225481" y="1064252"/>
            <a:ext cx="367291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Metin kutusu 18"/>
          <p:cNvSpPr txBox="1"/>
          <p:nvPr/>
        </p:nvSpPr>
        <p:spPr>
          <a:xfrm>
            <a:off x="8240463" y="1295251"/>
            <a:ext cx="30691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/>
              <a:t>VIIa</a:t>
            </a:r>
            <a:endParaRPr lang="tr-TR" dirty="0"/>
          </a:p>
        </p:txBody>
      </p:sp>
      <p:cxnSp>
        <p:nvCxnSpPr>
          <p:cNvPr id="45" name="Düz Ok Bağlayıcısı 44"/>
          <p:cNvCxnSpPr/>
          <p:nvPr/>
        </p:nvCxnSpPr>
        <p:spPr>
          <a:xfrm>
            <a:off x="8726031" y="1479917"/>
            <a:ext cx="367291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Metin kutusu 27"/>
          <p:cNvSpPr txBox="1"/>
          <p:nvPr/>
        </p:nvSpPr>
        <p:spPr>
          <a:xfrm>
            <a:off x="9092659" y="1272608"/>
            <a:ext cx="3424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/>
              <a:t>IXa</a:t>
            </a:r>
            <a:r>
              <a:rPr lang="tr-TR" dirty="0" smtClean="0"/>
              <a:t> (</a:t>
            </a:r>
            <a:r>
              <a:rPr lang="tr-TR" dirty="0" err="1" smtClean="0"/>
              <a:t>intrensek</a:t>
            </a:r>
            <a:r>
              <a:rPr lang="tr-TR" dirty="0" smtClean="0"/>
              <a:t> yol), </a:t>
            </a:r>
            <a:r>
              <a:rPr lang="tr-TR" dirty="0" err="1" smtClean="0"/>
              <a:t>Xa</a:t>
            </a:r>
            <a:r>
              <a:rPr lang="tr-TR" dirty="0" smtClean="0"/>
              <a:t> (ana yol)</a:t>
            </a:r>
            <a:endParaRPr lang="tr-TR" dirty="0"/>
          </a:p>
        </p:txBody>
      </p:sp>
      <p:sp>
        <p:nvSpPr>
          <p:cNvPr id="31" name="Sağa Bükülü Ok 30"/>
          <p:cNvSpPr/>
          <p:nvPr/>
        </p:nvSpPr>
        <p:spPr>
          <a:xfrm>
            <a:off x="7976103" y="558555"/>
            <a:ext cx="264360" cy="1250861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33" name="Metin kutusu 32"/>
          <p:cNvSpPr txBox="1"/>
          <p:nvPr/>
        </p:nvSpPr>
        <p:spPr>
          <a:xfrm>
            <a:off x="8329187" y="1727187"/>
            <a:ext cx="37028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/>
              <a:t>Endotelden</a:t>
            </a:r>
            <a:r>
              <a:rPr lang="tr-TR" dirty="0" smtClean="0"/>
              <a:t> TF ile beraber TFPI salınır</a:t>
            </a:r>
            <a:endParaRPr lang="tr-TR" dirty="0"/>
          </a:p>
        </p:txBody>
      </p:sp>
      <p:sp>
        <p:nvSpPr>
          <p:cNvPr id="36" name="Metin kutusu 35"/>
          <p:cNvSpPr txBox="1"/>
          <p:nvPr/>
        </p:nvSpPr>
        <p:spPr>
          <a:xfrm>
            <a:off x="138607" y="4291931"/>
            <a:ext cx="2932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/>
              <a:t>Kollajen</a:t>
            </a:r>
            <a:r>
              <a:rPr lang="tr-TR" dirty="0" smtClean="0"/>
              <a:t>, PK, HMWK        </a:t>
            </a:r>
            <a:r>
              <a:rPr lang="tr-TR" dirty="0" err="1" smtClean="0"/>
              <a:t>XIIa</a:t>
            </a:r>
            <a:endParaRPr lang="tr-TR" dirty="0"/>
          </a:p>
        </p:txBody>
      </p:sp>
      <p:cxnSp>
        <p:nvCxnSpPr>
          <p:cNvPr id="51" name="Düz Ok Bağlayıcısı 50"/>
          <p:cNvCxnSpPr/>
          <p:nvPr/>
        </p:nvCxnSpPr>
        <p:spPr>
          <a:xfrm>
            <a:off x="2085945" y="4479510"/>
            <a:ext cx="404133" cy="1100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9" name="Metin kutusu 38"/>
          <p:cNvSpPr txBox="1"/>
          <p:nvPr/>
        </p:nvSpPr>
        <p:spPr>
          <a:xfrm>
            <a:off x="161623" y="4731014"/>
            <a:ext cx="29920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/>
              <a:t>XIIa</a:t>
            </a:r>
            <a:r>
              <a:rPr lang="tr-TR" dirty="0" smtClean="0"/>
              <a:t>         </a:t>
            </a:r>
            <a:r>
              <a:rPr lang="tr-TR" dirty="0" err="1" smtClean="0"/>
              <a:t>XIIa</a:t>
            </a:r>
            <a:r>
              <a:rPr lang="tr-TR" dirty="0" smtClean="0"/>
              <a:t> (kısır döngü), </a:t>
            </a:r>
            <a:r>
              <a:rPr lang="tr-TR" dirty="0" err="1" smtClean="0"/>
              <a:t>XIa</a:t>
            </a:r>
            <a:r>
              <a:rPr lang="tr-TR" dirty="0" smtClean="0"/>
              <a:t> </a:t>
            </a:r>
          </a:p>
          <a:p>
            <a:r>
              <a:rPr lang="tr-TR" dirty="0"/>
              <a:t> </a:t>
            </a:r>
            <a:r>
              <a:rPr lang="tr-TR" dirty="0" smtClean="0"/>
              <a:t>               (</a:t>
            </a:r>
            <a:r>
              <a:rPr lang="tr-TR" dirty="0" err="1" smtClean="0"/>
              <a:t>intrensek</a:t>
            </a:r>
            <a:r>
              <a:rPr lang="tr-TR" dirty="0" smtClean="0"/>
              <a:t> yol)</a:t>
            </a:r>
            <a:endParaRPr lang="tr-TR" dirty="0"/>
          </a:p>
        </p:txBody>
      </p:sp>
      <p:cxnSp>
        <p:nvCxnSpPr>
          <p:cNvPr id="56" name="Düz Ok Bağlayıcısı 55"/>
          <p:cNvCxnSpPr/>
          <p:nvPr/>
        </p:nvCxnSpPr>
        <p:spPr>
          <a:xfrm>
            <a:off x="632404" y="4924375"/>
            <a:ext cx="404133" cy="1100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Metin kutusu 7"/>
          <p:cNvSpPr txBox="1"/>
          <p:nvPr/>
        </p:nvSpPr>
        <p:spPr>
          <a:xfrm>
            <a:off x="3312436" y="5912003"/>
            <a:ext cx="2185037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r-TR" dirty="0"/>
              <a:t>Ekstrensek yol: INR</a:t>
            </a:r>
          </a:p>
          <a:p>
            <a:r>
              <a:rPr lang="tr-TR" dirty="0" err="1" smtClean="0"/>
              <a:t>Intrensek</a:t>
            </a:r>
            <a:r>
              <a:rPr lang="tr-TR" dirty="0" smtClean="0"/>
              <a:t> yol: </a:t>
            </a:r>
            <a:r>
              <a:rPr lang="tr-TR" dirty="0" err="1" smtClean="0"/>
              <a:t>aPTT</a:t>
            </a:r>
            <a:endParaRPr lang="tr-TR" dirty="0" smtClean="0"/>
          </a:p>
          <a:p>
            <a:r>
              <a:rPr lang="tr-TR" dirty="0" smtClean="0"/>
              <a:t>Ortak </a:t>
            </a:r>
            <a:r>
              <a:rPr lang="tr-TR" dirty="0" err="1" smtClean="0"/>
              <a:t>yol:INR</a:t>
            </a:r>
            <a:r>
              <a:rPr lang="tr-TR" dirty="0" smtClean="0"/>
              <a:t>, </a:t>
            </a:r>
            <a:r>
              <a:rPr lang="tr-TR" dirty="0" err="1" smtClean="0"/>
              <a:t>aPTT</a:t>
            </a:r>
            <a:endParaRPr lang="tr-TR" dirty="0"/>
          </a:p>
        </p:txBody>
      </p:sp>
      <p:sp>
        <p:nvSpPr>
          <p:cNvPr id="9" name="Sağa Bükülü Ok 8"/>
          <p:cNvSpPr/>
          <p:nvPr/>
        </p:nvSpPr>
        <p:spPr>
          <a:xfrm>
            <a:off x="3811509" y="5214796"/>
            <a:ext cx="327714" cy="561315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26" name="Metin kutusu 25"/>
          <p:cNvSpPr txBox="1"/>
          <p:nvPr/>
        </p:nvSpPr>
        <p:spPr>
          <a:xfrm>
            <a:off x="4054908" y="5487407"/>
            <a:ext cx="4090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Faktör XIII: fibrini stabilize eder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418950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251" y="548679"/>
            <a:ext cx="6299834" cy="4923499"/>
          </a:xfrm>
          <a:prstGeom prst="rect">
            <a:avLst/>
          </a:prstGeom>
        </p:spPr>
      </p:pic>
      <p:sp>
        <p:nvSpPr>
          <p:cNvPr id="3" name="Dikdörtgen 2"/>
          <p:cNvSpPr/>
          <p:nvPr/>
        </p:nvSpPr>
        <p:spPr>
          <a:xfrm>
            <a:off x="313855" y="5580896"/>
            <a:ext cx="747212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AdvP1491"/>
              </a:rPr>
              <a:t>TFPI: tissue factor pathway inhibitor, AT: </a:t>
            </a:r>
            <a:r>
              <a:rPr lang="en-US" sz="1200" dirty="0" err="1">
                <a:latin typeface="AdvP1491"/>
              </a:rPr>
              <a:t>antithrombin</a:t>
            </a:r>
            <a:r>
              <a:rPr lang="en-US" sz="1200" dirty="0">
                <a:latin typeface="AdvP1491"/>
              </a:rPr>
              <a:t>. T: inhibition.</a:t>
            </a:r>
            <a:endParaRPr lang="tr-TR" sz="1200" dirty="0"/>
          </a:p>
        </p:txBody>
      </p:sp>
      <p:sp>
        <p:nvSpPr>
          <p:cNvPr id="4" name="Metin kutusu 3"/>
          <p:cNvSpPr txBox="1"/>
          <p:nvPr/>
        </p:nvSpPr>
        <p:spPr>
          <a:xfrm>
            <a:off x="191501" y="162962"/>
            <a:ext cx="82644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Koagülasyon</a:t>
            </a: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inhibitörleri</a:t>
            </a:r>
            <a:endParaRPr lang="tr-TR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7014231" y="4171931"/>
            <a:ext cx="5017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1200" dirty="0">
                <a:latin typeface="AdvP1491"/>
              </a:rPr>
              <a:t>t-PA: </a:t>
            </a:r>
            <a:r>
              <a:rPr lang="tr-TR" sz="1200" dirty="0" err="1">
                <a:latin typeface="AdvP1491"/>
              </a:rPr>
              <a:t>Tissue</a:t>
            </a:r>
            <a:r>
              <a:rPr lang="tr-TR" sz="1200" dirty="0">
                <a:latin typeface="AdvP1491"/>
              </a:rPr>
              <a:t> </a:t>
            </a:r>
            <a:r>
              <a:rPr lang="tr-TR" sz="1200" dirty="0" err="1">
                <a:latin typeface="AdvP1491"/>
              </a:rPr>
              <a:t>Plasminogen</a:t>
            </a:r>
            <a:r>
              <a:rPr lang="tr-TR" sz="1200" dirty="0">
                <a:latin typeface="AdvP1491"/>
              </a:rPr>
              <a:t> </a:t>
            </a:r>
            <a:r>
              <a:rPr lang="tr-TR" sz="1200" dirty="0" err="1">
                <a:latin typeface="AdvP1491"/>
              </a:rPr>
              <a:t>activator</a:t>
            </a:r>
            <a:r>
              <a:rPr lang="tr-TR" sz="1200" dirty="0">
                <a:latin typeface="AdvP1491"/>
              </a:rPr>
              <a:t>, u-PA: </a:t>
            </a:r>
            <a:r>
              <a:rPr lang="tr-TR" sz="1200" dirty="0" err="1">
                <a:latin typeface="AdvP1491"/>
              </a:rPr>
              <a:t>urokinase</a:t>
            </a:r>
            <a:r>
              <a:rPr lang="tr-TR" sz="1200" dirty="0">
                <a:latin typeface="AdvP1491"/>
              </a:rPr>
              <a:t>, PAI-1: </a:t>
            </a:r>
            <a:r>
              <a:rPr lang="tr-TR" sz="1200" dirty="0" err="1">
                <a:latin typeface="AdvP1491"/>
              </a:rPr>
              <a:t>plasminogen</a:t>
            </a:r>
            <a:r>
              <a:rPr lang="tr-TR" sz="1200" dirty="0">
                <a:latin typeface="AdvP1491"/>
              </a:rPr>
              <a:t> </a:t>
            </a:r>
            <a:r>
              <a:rPr lang="tr-TR" sz="1200" dirty="0" err="1">
                <a:latin typeface="AdvP1491"/>
              </a:rPr>
              <a:t>activator</a:t>
            </a:r>
            <a:r>
              <a:rPr lang="tr-TR" sz="1200" dirty="0">
                <a:latin typeface="AdvP1491"/>
              </a:rPr>
              <a:t> </a:t>
            </a:r>
            <a:r>
              <a:rPr lang="tr-TR" sz="1200" dirty="0" err="1">
                <a:latin typeface="AdvP1491"/>
              </a:rPr>
              <a:t>inhibitor</a:t>
            </a:r>
            <a:r>
              <a:rPr lang="tr-TR" sz="1200" dirty="0">
                <a:latin typeface="AdvP1491"/>
              </a:rPr>
              <a:t> 1, PAI-2</a:t>
            </a:r>
            <a:r>
              <a:rPr lang="tr-TR" sz="1200" dirty="0" smtClean="0">
                <a:latin typeface="AdvP1491"/>
              </a:rPr>
              <a:t>: </a:t>
            </a:r>
            <a:r>
              <a:rPr lang="tr-TR" sz="1200" dirty="0" err="1" smtClean="0">
                <a:latin typeface="AdvP1491"/>
              </a:rPr>
              <a:t>plasminogen</a:t>
            </a:r>
            <a:r>
              <a:rPr lang="tr-TR" sz="1200" dirty="0" smtClean="0">
                <a:latin typeface="AdvP1491"/>
              </a:rPr>
              <a:t> </a:t>
            </a:r>
            <a:r>
              <a:rPr lang="tr-TR" sz="1200" dirty="0" err="1">
                <a:latin typeface="AdvP1491"/>
              </a:rPr>
              <a:t>activator</a:t>
            </a:r>
            <a:r>
              <a:rPr lang="tr-TR" sz="1200" dirty="0">
                <a:latin typeface="AdvP1491"/>
              </a:rPr>
              <a:t> </a:t>
            </a:r>
            <a:r>
              <a:rPr lang="tr-TR" sz="1200" dirty="0" err="1">
                <a:latin typeface="AdvP1491"/>
              </a:rPr>
              <a:t>inhibitor</a:t>
            </a:r>
            <a:r>
              <a:rPr lang="tr-TR" sz="1200" dirty="0">
                <a:latin typeface="AdvP1491"/>
              </a:rPr>
              <a:t> 2, </a:t>
            </a:r>
            <a:r>
              <a:rPr lang="el-GR" sz="1200" dirty="0">
                <a:latin typeface="AdvEucSymb"/>
              </a:rPr>
              <a:t>α</a:t>
            </a:r>
            <a:r>
              <a:rPr lang="el-GR" sz="1200" dirty="0">
                <a:latin typeface="AdvP1491"/>
              </a:rPr>
              <a:t>2-</a:t>
            </a:r>
            <a:r>
              <a:rPr lang="tr-TR" sz="1200" dirty="0">
                <a:latin typeface="AdvP1491"/>
              </a:rPr>
              <a:t>AP: </a:t>
            </a:r>
            <a:r>
              <a:rPr lang="tr-TR" sz="1200" dirty="0" err="1">
                <a:latin typeface="AdvP1491"/>
              </a:rPr>
              <a:t>alpha</a:t>
            </a:r>
            <a:r>
              <a:rPr lang="tr-TR" sz="1200" dirty="0">
                <a:latin typeface="AdvP1491"/>
              </a:rPr>
              <a:t> 2 anti-</a:t>
            </a:r>
            <a:r>
              <a:rPr lang="tr-TR" sz="1200" dirty="0" err="1">
                <a:latin typeface="AdvP1491"/>
              </a:rPr>
              <a:t>plasmin</a:t>
            </a:r>
            <a:r>
              <a:rPr lang="tr-TR" sz="1200" dirty="0">
                <a:latin typeface="AdvP1491"/>
              </a:rPr>
              <a:t>. T : </a:t>
            </a:r>
            <a:r>
              <a:rPr lang="tr-TR" sz="1200" dirty="0" err="1">
                <a:latin typeface="AdvP1491"/>
              </a:rPr>
              <a:t>inhibition</a:t>
            </a:r>
            <a:endParaRPr lang="tr-TR" sz="1200" dirty="0"/>
          </a:p>
        </p:txBody>
      </p:sp>
      <p:pic>
        <p:nvPicPr>
          <p:cNvPr id="6" name="Resi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6643" y="778597"/>
            <a:ext cx="4571670" cy="3228513"/>
          </a:xfrm>
          <a:prstGeom prst="rect">
            <a:avLst/>
          </a:prstGeom>
        </p:spPr>
      </p:pic>
      <p:sp>
        <p:nvSpPr>
          <p:cNvPr id="7" name="Metin kutusu 6"/>
          <p:cNvSpPr txBox="1"/>
          <p:nvPr/>
        </p:nvSpPr>
        <p:spPr>
          <a:xfrm>
            <a:off x="7215611" y="162962"/>
            <a:ext cx="49069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Fibrinolitik</a:t>
            </a: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yolak inhibitörler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</p:txBody>
      </p:sp>
    </p:spTree>
    <p:extLst>
      <p:ext uri="{BB962C8B-B14F-4D97-AF65-F5344CB8AC3E}">
        <p14:creationId xmlns:p14="http://schemas.microsoft.com/office/powerpoint/2010/main" val="31026256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2951432" y="362138"/>
            <a:ext cx="6092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Tetikleyici faktör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Düz Ok Bağlayıcısı 5"/>
          <p:cNvCxnSpPr/>
          <p:nvPr/>
        </p:nvCxnSpPr>
        <p:spPr>
          <a:xfrm>
            <a:off x="4669326" y="611853"/>
            <a:ext cx="606584" cy="905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Metin kutusu 6"/>
          <p:cNvSpPr txBox="1"/>
          <p:nvPr/>
        </p:nvSpPr>
        <p:spPr>
          <a:xfrm>
            <a:off x="5348337" y="415466"/>
            <a:ext cx="4427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Doku hasarı,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endotelyal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distruption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Aşağı Ok 8"/>
          <p:cNvSpPr/>
          <p:nvPr/>
        </p:nvSpPr>
        <p:spPr>
          <a:xfrm>
            <a:off x="4884347" y="702852"/>
            <a:ext cx="176541" cy="32778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0" name="Metin kutusu 9"/>
          <p:cNvSpPr txBox="1"/>
          <p:nvPr/>
        </p:nvSpPr>
        <p:spPr>
          <a:xfrm>
            <a:off x="2951432" y="981185"/>
            <a:ext cx="8055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Doku faktörü (TF) salınımı (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endotel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hücreleri ve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mononükleer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hücrelerden) 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Aşağı Ok 10"/>
          <p:cNvSpPr/>
          <p:nvPr/>
        </p:nvSpPr>
        <p:spPr>
          <a:xfrm>
            <a:off x="4884347" y="1350517"/>
            <a:ext cx="176541" cy="32778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2" name="Metin kutusu 11"/>
          <p:cNvSpPr txBox="1"/>
          <p:nvPr/>
        </p:nvSpPr>
        <p:spPr>
          <a:xfrm>
            <a:off x="3745873" y="1711270"/>
            <a:ext cx="16703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TF-VIIA </a:t>
            </a:r>
            <a:endParaRPr lang="tr-TR" dirty="0"/>
          </a:p>
        </p:txBody>
      </p:sp>
      <p:cxnSp>
        <p:nvCxnSpPr>
          <p:cNvPr id="13" name="Düz Ok Bağlayıcısı 12"/>
          <p:cNvCxnSpPr/>
          <p:nvPr/>
        </p:nvCxnSpPr>
        <p:spPr>
          <a:xfrm>
            <a:off x="4581055" y="1886883"/>
            <a:ext cx="606584" cy="905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Dikdörtgen 13"/>
          <p:cNvSpPr/>
          <p:nvPr/>
        </p:nvSpPr>
        <p:spPr>
          <a:xfrm>
            <a:off x="5187639" y="1702217"/>
            <a:ext cx="43030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dirty="0" err="1" smtClean="0"/>
              <a:t>Ekstrinsik</a:t>
            </a:r>
            <a:r>
              <a:rPr lang="tr-TR" dirty="0" smtClean="0"/>
              <a:t> </a:t>
            </a:r>
            <a:r>
              <a:rPr lang="tr-TR" dirty="0"/>
              <a:t>yolak ile </a:t>
            </a:r>
            <a:r>
              <a:rPr lang="tr-TR" dirty="0" err="1"/>
              <a:t>k</a:t>
            </a:r>
            <a:r>
              <a:rPr lang="tr-TR" dirty="0" err="1" smtClean="0"/>
              <a:t>oagülasyon</a:t>
            </a:r>
            <a:r>
              <a:rPr lang="tr-TR" dirty="0" smtClean="0"/>
              <a:t> aktivasyonu </a:t>
            </a:r>
            <a:endParaRPr lang="tr-TR" dirty="0"/>
          </a:p>
        </p:txBody>
      </p:sp>
      <p:sp>
        <p:nvSpPr>
          <p:cNvPr id="15" name="Metin kutusu 14"/>
          <p:cNvSpPr txBox="1"/>
          <p:nvPr/>
        </p:nvSpPr>
        <p:spPr>
          <a:xfrm>
            <a:off x="0" y="2318075"/>
            <a:ext cx="1421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/>
              <a:t>Trombin</a:t>
            </a:r>
            <a:r>
              <a:rPr lang="tr-TR" dirty="0" smtClean="0"/>
              <a:t> aktivasyonu</a:t>
            </a:r>
            <a:endParaRPr lang="tr-TR" dirty="0"/>
          </a:p>
        </p:txBody>
      </p:sp>
      <p:sp>
        <p:nvSpPr>
          <p:cNvPr id="16" name="Metin kutusu 15"/>
          <p:cNvSpPr txBox="1"/>
          <p:nvPr/>
        </p:nvSpPr>
        <p:spPr>
          <a:xfrm>
            <a:off x="1359474" y="2318073"/>
            <a:ext cx="24806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/>
              <a:t>Trombosit</a:t>
            </a:r>
            <a:r>
              <a:rPr lang="tr-TR" dirty="0" smtClean="0"/>
              <a:t> </a:t>
            </a:r>
            <a:r>
              <a:rPr lang="tr-TR" dirty="0" err="1" smtClean="0"/>
              <a:t>agregasyonu</a:t>
            </a:r>
            <a:r>
              <a:rPr lang="tr-TR" dirty="0" smtClean="0"/>
              <a:t> ve artışı </a:t>
            </a:r>
            <a:endParaRPr lang="tr-TR" dirty="0"/>
          </a:p>
        </p:txBody>
      </p:sp>
      <p:sp>
        <p:nvSpPr>
          <p:cNvPr id="17" name="Dikdörtgen 16"/>
          <p:cNvSpPr/>
          <p:nvPr/>
        </p:nvSpPr>
        <p:spPr>
          <a:xfrm>
            <a:off x="3755602" y="2353100"/>
            <a:ext cx="18292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dirty="0" smtClean="0">
                <a:solidFill>
                  <a:srgbClr val="000000"/>
                </a:solidFill>
              </a:rPr>
              <a:t>F</a:t>
            </a:r>
            <a:r>
              <a:rPr lang="en-US" dirty="0" smtClean="0">
                <a:solidFill>
                  <a:srgbClr val="000000"/>
                </a:solidFill>
              </a:rPr>
              <a:t>VIII</a:t>
            </a:r>
            <a:r>
              <a:rPr lang="en-US" dirty="0">
                <a:solidFill>
                  <a:srgbClr val="000000"/>
                </a:solidFill>
              </a:rPr>
              <a:t>, V, XI</a:t>
            </a:r>
            <a:r>
              <a:rPr lang="tr-TR" dirty="0">
                <a:solidFill>
                  <a:srgbClr val="000000"/>
                </a:solidFill>
              </a:rPr>
              <a:t> </a:t>
            </a:r>
            <a:r>
              <a:rPr lang="tr-TR" dirty="0" smtClean="0">
                <a:solidFill>
                  <a:srgbClr val="000000"/>
                </a:solidFill>
              </a:rPr>
              <a:t>ve </a:t>
            </a:r>
            <a:r>
              <a:rPr lang="en-US" dirty="0" smtClean="0">
                <a:solidFill>
                  <a:srgbClr val="000000"/>
                </a:solidFill>
              </a:rPr>
              <a:t> XIII</a:t>
            </a:r>
            <a:r>
              <a:rPr lang="tr-TR" dirty="0" smtClean="0">
                <a:solidFill>
                  <a:srgbClr val="000000"/>
                </a:solidFill>
              </a:rPr>
              <a:t> </a:t>
            </a:r>
          </a:p>
          <a:p>
            <a:r>
              <a:rPr lang="tr-TR" dirty="0" err="1" smtClean="0">
                <a:solidFill>
                  <a:srgbClr val="000000"/>
                </a:solidFill>
              </a:rPr>
              <a:t>aktivasyosnu</a:t>
            </a:r>
            <a:endParaRPr lang="tr-TR" dirty="0"/>
          </a:p>
        </p:txBody>
      </p:sp>
      <p:sp>
        <p:nvSpPr>
          <p:cNvPr id="19" name="Metin kutusu 18"/>
          <p:cNvSpPr txBox="1"/>
          <p:nvPr/>
        </p:nvSpPr>
        <p:spPr>
          <a:xfrm>
            <a:off x="5974570" y="2368945"/>
            <a:ext cx="1484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TAFI aktivasyonu</a:t>
            </a:r>
            <a:endParaRPr lang="tr-TR" dirty="0"/>
          </a:p>
        </p:txBody>
      </p:sp>
      <p:sp>
        <p:nvSpPr>
          <p:cNvPr id="20" name="Metin kutusu 19"/>
          <p:cNvSpPr txBox="1"/>
          <p:nvPr/>
        </p:nvSpPr>
        <p:spPr>
          <a:xfrm>
            <a:off x="7431310" y="2284731"/>
            <a:ext cx="1575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AT, PC, PS ve </a:t>
            </a:r>
            <a:r>
              <a:rPr lang="tr-TR" dirty="0" err="1" smtClean="0"/>
              <a:t>TFPI’de</a:t>
            </a:r>
            <a:r>
              <a:rPr lang="tr-TR" dirty="0" smtClean="0"/>
              <a:t> azalma</a:t>
            </a:r>
            <a:endParaRPr lang="tr-TR" dirty="0"/>
          </a:p>
        </p:txBody>
      </p:sp>
      <p:sp>
        <p:nvSpPr>
          <p:cNvPr id="21" name="Metin kutusu 20"/>
          <p:cNvSpPr txBox="1"/>
          <p:nvPr/>
        </p:nvSpPr>
        <p:spPr>
          <a:xfrm>
            <a:off x="8976785" y="2346800"/>
            <a:ext cx="14865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PAI artar (</a:t>
            </a:r>
            <a:r>
              <a:rPr lang="tr-TR" dirty="0" err="1" smtClean="0"/>
              <a:t>sitokin</a:t>
            </a:r>
            <a:r>
              <a:rPr lang="tr-TR" dirty="0" smtClean="0"/>
              <a:t> artışı sonucu)</a:t>
            </a:r>
            <a:endParaRPr lang="tr-TR" dirty="0"/>
          </a:p>
        </p:txBody>
      </p:sp>
      <p:sp>
        <p:nvSpPr>
          <p:cNvPr id="23" name="Metin kutusu 22"/>
          <p:cNvSpPr txBox="1"/>
          <p:nvPr/>
        </p:nvSpPr>
        <p:spPr>
          <a:xfrm>
            <a:off x="10209165" y="2318073"/>
            <a:ext cx="24011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/>
              <a:t>PARs</a:t>
            </a:r>
            <a:r>
              <a:rPr lang="tr-TR" dirty="0" smtClean="0"/>
              <a:t> ile lökositlerde </a:t>
            </a:r>
            <a:r>
              <a:rPr lang="tr-TR" dirty="0" err="1" smtClean="0"/>
              <a:t>proinflamatuar</a:t>
            </a:r>
            <a:r>
              <a:rPr lang="tr-TR" dirty="0" smtClean="0"/>
              <a:t> etki artışı </a:t>
            </a:r>
            <a:endParaRPr lang="tr-TR" dirty="0"/>
          </a:p>
        </p:txBody>
      </p:sp>
      <p:cxnSp>
        <p:nvCxnSpPr>
          <p:cNvPr id="25" name="Düz Bağlayıcı 24"/>
          <p:cNvCxnSpPr/>
          <p:nvPr/>
        </p:nvCxnSpPr>
        <p:spPr>
          <a:xfrm flipV="1">
            <a:off x="289711" y="2079405"/>
            <a:ext cx="10553780" cy="1025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Düz Ok Bağlayıcısı 26"/>
          <p:cNvCxnSpPr/>
          <p:nvPr/>
        </p:nvCxnSpPr>
        <p:spPr>
          <a:xfrm>
            <a:off x="289711" y="2080602"/>
            <a:ext cx="9053" cy="29613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Düz Ok Bağlayıcısı 28"/>
          <p:cNvCxnSpPr/>
          <p:nvPr/>
        </p:nvCxnSpPr>
        <p:spPr>
          <a:xfrm>
            <a:off x="2588857" y="2079405"/>
            <a:ext cx="9053" cy="29613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Düz Ok Bağlayıcısı 29"/>
          <p:cNvCxnSpPr/>
          <p:nvPr/>
        </p:nvCxnSpPr>
        <p:spPr>
          <a:xfrm>
            <a:off x="4598086" y="2089655"/>
            <a:ext cx="9053" cy="29613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Düz Ok Bağlayıcısı 30"/>
          <p:cNvCxnSpPr/>
          <p:nvPr/>
        </p:nvCxnSpPr>
        <p:spPr>
          <a:xfrm>
            <a:off x="6420166" y="2067219"/>
            <a:ext cx="9053" cy="29613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Düz Ok Bağlayıcısı 31"/>
          <p:cNvCxnSpPr/>
          <p:nvPr/>
        </p:nvCxnSpPr>
        <p:spPr>
          <a:xfrm>
            <a:off x="8035584" y="2056969"/>
            <a:ext cx="9053" cy="29613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Düz Ok Bağlayıcısı 32"/>
          <p:cNvCxnSpPr/>
          <p:nvPr/>
        </p:nvCxnSpPr>
        <p:spPr>
          <a:xfrm>
            <a:off x="9504416" y="2061694"/>
            <a:ext cx="9053" cy="29613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Düz Ok Bağlayıcısı 33"/>
          <p:cNvCxnSpPr/>
          <p:nvPr/>
        </p:nvCxnSpPr>
        <p:spPr>
          <a:xfrm>
            <a:off x="10834438" y="2060524"/>
            <a:ext cx="9053" cy="29613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Dikdörtgen 35"/>
          <p:cNvSpPr/>
          <p:nvPr/>
        </p:nvSpPr>
        <p:spPr>
          <a:xfrm>
            <a:off x="6254481" y="5269070"/>
            <a:ext cx="593751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AT,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antithrombin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; F, factor;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FVIIa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activated factor VII; PAI-1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tr-T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plasminogen</a:t>
            </a:r>
            <a:r>
              <a:rPr lang="tr-T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1400" dirty="0" err="1">
                <a:latin typeface="Arial" panose="020B0604020202020204" pitchFamily="34" charset="0"/>
                <a:cs typeface="Arial" panose="020B0604020202020204" pitchFamily="34" charset="0"/>
              </a:rPr>
              <a:t>activator</a:t>
            </a:r>
            <a:r>
              <a:rPr lang="tr-TR" sz="1400" dirty="0">
                <a:latin typeface="Arial" panose="020B0604020202020204" pitchFamily="34" charset="0"/>
                <a:cs typeface="Arial" panose="020B0604020202020204" pitchFamily="34" charset="0"/>
              </a:rPr>
              <a:t> inhibitor-1; </a:t>
            </a:r>
            <a:r>
              <a:rPr lang="tr-TR" sz="1400" dirty="0" err="1">
                <a:latin typeface="Arial" panose="020B0604020202020204" pitchFamily="34" charset="0"/>
                <a:cs typeface="Arial" panose="020B0604020202020204" pitchFamily="34" charset="0"/>
              </a:rPr>
              <a:t>PARs</a:t>
            </a:r>
            <a:r>
              <a:rPr lang="tr-TR" sz="1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sz="1400" dirty="0" err="1">
                <a:latin typeface="Arial" panose="020B0604020202020204" pitchFamily="34" charset="0"/>
                <a:cs typeface="Arial" panose="020B0604020202020204" pitchFamily="34" charset="0"/>
              </a:rPr>
              <a:t>protease-activated</a:t>
            </a:r>
            <a:r>
              <a:rPr lang="tr-TR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1400" dirty="0" err="1">
                <a:latin typeface="Arial" panose="020B0604020202020204" pitchFamily="34" charset="0"/>
                <a:cs typeface="Arial" panose="020B0604020202020204" pitchFamily="34" charset="0"/>
              </a:rPr>
              <a:t>receptors</a:t>
            </a:r>
            <a:r>
              <a:rPr lang="tr-TR" sz="1400" dirty="0">
                <a:latin typeface="Arial" panose="020B0604020202020204" pitchFamily="34" charset="0"/>
                <a:cs typeface="Arial" panose="020B0604020202020204" pitchFamily="34" charset="0"/>
              </a:rPr>
              <a:t>; PC, protein C; PS, protein S; TAFI, </a:t>
            </a:r>
            <a:r>
              <a:rPr lang="tr-T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thrombin-activatable </a:t>
            </a:r>
            <a:r>
              <a:rPr lang="tr-TR" sz="1400" dirty="0" err="1">
                <a:latin typeface="Arial" panose="020B0604020202020204" pitchFamily="34" charset="0"/>
                <a:cs typeface="Arial" panose="020B0604020202020204" pitchFamily="34" charset="0"/>
              </a:rPr>
              <a:t>fibrinolysis</a:t>
            </a:r>
            <a:r>
              <a:rPr lang="tr-TR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1400" dirty="0" err="1">
                <a:latin typeface="Arial" panose="020B0604020202020204" pitchFamily="34" charset="0"/>
                <a:cs typeface="Arial" panose="020B0604020202020204" pitchFamily="34" charset="0"/>
              </a:rPr>
              <a:t>inhibitor</a:t>
            </a:r>
            <a:r>
              <a:rPr lang="tr-T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TF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tissue factor; TFPI, tissue factor pathway inhibitor.</a:t>
            </a:r>
            <a:endParaRPr lang="tr-T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Sağ Ayraç 37"/>
          <p:cNvSpPr/>
          <p:nvPr/>
        </p:nvSpPr>
        <p:spPr>
          <a:xfrm rot="5400000">
            <a:off x="5421031" y="-1033798"/>
            <a:ext cx="706171" cy="9163947"/>
          </a:xfrm>
          <a:prstGeom prst="righ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9" name="Metin kutusu 38"/>
          <p:cNvSpPr txBox="1"/>
          <p:nvPr/>
        </p:nvSpPr>
        <p:spPr>
          <a:xfrm>
            <a:off x="3954918" y="3605366"/>
            <a:ext cx="1726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Aşırı </a:t>
            </a:r>
            <a:r>
              <a:rPr lang="tr-TR" dirty="0" err="1" smtClean="0"/>
              <a:t>trombin</a:t>
            </a:r>
            <a:endParaRPr lang="tr-TR" dirty="0"/>
          </a:p>
        </p:txBody>
      </p:sp>
      <p:sp>
        <p:nvSpPr>
          <p:cNvPr id="40" name="Metin kutusu 39"/>
          <p:cNvSpPr txBox="1"/>
          <p:nvPr/>
        </p:nvSpPr>
        <p:spPr>
          <a:xfrm>
            <a:off x="5721168" y="3639863"/>
            <a:ext cx="51139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/>
              <a:t>Trombosit</a:t>
            </a:r>
            <a:r>
              <a:rPr lang="tr-TR" dirty="0" smtClean="0"/>
              <a:t> ve pıhtılaşma faktörlerinin tüketimi</a:t>
            </a:r>
          </a:p>
        </p:txBody>
      </p:sp>
      <p:sp>
        <p:nvSpPr>
          <p:cNvPr id="41" name="Metin kutusu 40"/>
          <p:cNvSpPr txBox="1"/>
          <p:nvPr/>
        </p:nvSpPr>
        <p:spPr>
          <a:xfrm>
            <a:off x="4136900" y="4295518"/>
            <a:ext cx="2422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/>
              <a:t>Tromboz</a:t>
            </a:r>
            <a:endParaRPr lang="tr-TR" dirty="0"/>
          </a:p>
        </p:txBody>
      </p:sp>
      <p:sp>
        <p:nvSpPr>
          <p:cNvPr id="43" name="Metin kutusu 42"/>
          <p:cNvSpPr txBox="1"/>
          <p:nvPr/>
        </p:nvSpPr>
        <p:spPr>
          <a:xfrm>
            <a:off x="5721168" y="4295518"/>
            <a:ext cx="19658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Kanama</a:t>
            </a:r>
            <a:endParaRPr lang="tr-TR" dirty="0"/>
          </a:p>
        </p:txBody>
      </p:sp>
      <p:sp>
        <p:nvSpPr>
          <p:cNvPr id="44" name="Aşağı Ok 43"/>
          <p:cNvSpPr/>
          <p:nvPr/>
        </p:nvSpPr>
        <p:spPr>
          <a:xfrm>
            <a:off x="4581054" y="3932332"/>
            <a:ext cx="176541" cy="32778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5" name="Aşağı Ok 44"/>
          <p:cNvSpPr/>
          <p:nvPr/>
        </p:nvSpPr>
        <p:spPr>
          <a:xfrm>
            <a:off x="5821381" y="3988464"/>
            <a:ext cx="176541" cy="32778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6" name="Sağ Ayraç 45"/>
          <p:cNvSpPr/>
          <p:nvPr/>
        </p:nvSpPr>
        <p:spPr>
          <a:xfrm rot="5400000">
            <a:off x="5083943" y="3992303"/>
            <a:ext cx="383934" cy="1673466"/>
          </a:xfrm>
          <a:prstGeom prst="righ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7" name="Metin kutusu 46"/>
          <p:cNvSpPr txBox="1"/>
          <p:nvPr/>
        </p:nvSpPr>
        <p:spPr>
          <a:xfrm>
            <a:off x="4639902" y="5084404"/>
            <a:ext cx="2268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Organ hasarı</a:t>
            </a:r>
            <a:endParaRPr lang="tr-TR" dirty="0"/>
          </a:p>
        </p:txBody>
      </p:sp>
      <p:sp>
        <p:nvSpPr>
          <p:cNvPr id="49" name="Oval 48"/>
          <p:cNvSpPr/>
          <p:nvPr/>
        </p:nvSpPr>
        <p:spPr>
          <a:xfrm>
            <a:off x="227550" y="715323"/>
            <a:ext cx="2365833" cy="90898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TF </a:t>
            </a:r>
            <a:r>
              <a:rPr lang="tr-TR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yolağı </a:t>
            </a:r>
            <a:r>
              <a:rPr lang="tr-TR" sz="16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primer</a:t>
            </a:r>
            <a:r>
              <a:rPr lang="tr-TR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tetikleyici faktör</a:t>
            </a:r>
            <a:endParaRPr lang="tr-T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etin kutusu 2"/>
          <p:cNvSpPr txBox="1"/>
          <p:nvPr/>
        </p:nvSpPr>
        <p:spPr>
          <a:xfrm>
            <a:off x="308799" y="3658167"/>
            <a:ext cx="2264731" cy="8309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tr-TR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Klinik bulguların çoğundan aşırı </a:t>
            </a:r>
            <a:r>
              <a:rPr lang="tr-TR" sz="16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trombin</a:t>
            </a:r>
            <a:r>
              <a:rPr lang="tr-TR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üretimi sorumlu</a:t>
            </a:r>
            <a:endParaRPr lang="tr-TR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8218962" y="1384069"/>
            <a:ext cx="3801719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r-TR" dirty="0" err="1" smtClean="0"/>
              <a:t>İnflamasyon-koagülasyon</a:t>
            </a:r>
            <a:r>
              <a:rPr lang="tr-TR" dirty="0" smtClean="0"/>
              <a:t> ‘</a:t>
            </a:r>
            <a:r>
              <a:rPr lang="tr-TR" dirty="0" err="1" smtClean="0"/>
              <a:t>cross-link’i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294733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316871" y="184263"/>
            <a:ext cx="1155222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2800" dirty="0">
                <a:latin typeface="Arial" panose="020B0604020202020204" pitchFamily="34" charset="0"/>
                <a:cs typeface="Arial" panose="020B0604020202020204" pitchFamily="34" charset="0"/>
              </a:rPr>
              <a:t>Aşırı </a:t>
            </a:r>
            <a:r>
              <a:rPr lang="tr-TR" sz="2800" dirty="0" err="1">
                <a:latin typeface="Arial" panose="020B0604020202020204" pitchFamily="34" charset="0"/>
                <a:cs typeface="Arial" panose="020B0604020202020204" pitchFamily="34" charset="0"/>
              </a:rPr>
              <a:t>Trombin</a:t>
            </a:r>
            <a:r>
              <a:rPr lang="tr-TR" sz="2800" dirty="0">
                <a:latin typeface="Arial" panose="020B0604020202020204" pitchFamily="34" charset="0"/>
                <a:cs typeface="Arial" panose="020B0604020202020204" pitchFamily="34" charset="0"/>
              </a:rPr>
              <a:t> Oluşumunun Sonuçları</a:t>
            </a:r>
          </a:p>
        </p:txBody>
      </p:sp>
      <p:graphicFrame>
        <p:nvGraphicFramePr>
          <p:cNvPr id="4" name="Tablo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299109"/>
              </p:ext>
            </p:extLst>
          </p:nvPr>
        </p:nvGraphicFramePr>
        <p:xfrm>
          <a:off x="316871" y="1063697"/>
          <a:ext cx="10438646" cy="3840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35375"/>
                <a:gridCol w="5803271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Olay</a:t>
                      </a:r>
                      <a:endParaRPr lang="tr-TR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Sonuç</a:t>
                      </a:r>
                      <a:endParaRPr lang="tr-TR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2000" b="0" i="0" u="none" strike="noStrike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Fibrinojenin fibrine dönüşümü</a:t>
                      </a:r>
                      <a:endParaRPr lang="tr-TR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2000" b="0" i="0" u="none" strike="noStrike" kern="1200" baseline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Tromboz</a:t>
                      </a:r>
                      <a:r>
                        <a:rPr lang="tr-TR" sz="2000" b="0" i="0" u="none" strike="noStrike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ve </a:t>
                      </a:r>
                      <a:r>
                        <a:rPr lang="tr-TR" sz="2000" b="0" i="0" u="none" strike="noStrike" kern="1200" baseline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koagülasyon</a:t>
                      </a:r>
                      <a:r>
                        <a:rPr lang="tr-TR" sz="2000" b="0" i="0" u="none" strike="noStrike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faktörlerinin tüketim</a:t>
                      </a:r>
                      <a:endParaRPr lang="tr-TR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2000" b="0" i="0" u="none" strike="noStrike" kern="1200" baseline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Trombositlerin</a:t>
                      </a:r>
                      <a:r>
                        <a:rPr lang="tr-TR" sz="2000" b="0" i="0" u="none" strike="noStrike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aktivasyonu</a:t>
                      </a:r>
                      <a:endParaRPr lang="tr-TR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2000" b="0" i="0" u="none" strike="noStrike" kern="1200" baseline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Trombositopeni</a:t>
                      </a:r>
                      <a:endParaRPr lang="tr-TR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2000" b="0" i="0" u="none" strike="noStrike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Faktör V, VIII, XI ve </a:t>
                      </a:r>
                      <a:r>
                        <a:rPr lang="tr-TR" sz="2000" b="0" i="0" u="none" strike="noStrike" kern="1200" baseline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XII’nin</a:t>
                      </a:r>
                      <a:r>
                        <a:rPr lang="tr-TR" sz="2000" b="0" i="0" u="none" strike="noStrike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aktivasyonu</a:t>
                      </a:r>
                      <a:endParaRPr lang="tr-TR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2000" b="0" i="0" u="none" strike="noStrike" kern="1200" baseline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Tromboz</a:t>
                      </a:r>
                      <a:r>
                        <a:rPr lang="tr-TR" sz="2000" b="0" i="0" u="none" strike="noStrike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ve </a:t>
                      </a:r>
                      <a:r>
                        <a:rPr lang="tr-TR" sz="2000" b="0" i="0" u="none" strike="noStrike" kern="1200" baseline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koagülasyon</a:t>
                      </a:r>
                      <a:r>
                        <a:rPr lang="tr-TR" sz="2000" b="0" i="0" u="none" strike="noStrike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faktörlerinin tüketimi</a:t>
                      </a:r>
                      <a:endParaRPr lang="tr-TR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2000" b="0" i="0" u="none" strike="noStrike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Protein C’nin aktivasyonu</a:t>
                      </a:r>
                      <a:endParaRPr lang="tr-TR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2000" b="0" i="0" u="none" strike="noStrike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Faktör V, VIII ve sonuçta Protein C’nin tüketimi</a:t>
                      </a:r>
                      <a:endParaRPr lang="tr-TR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2000" b="0" i="0" u="none" strike="noStrike" kern="1200" baseline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Endotel</a:t>
                      </a:r>
                      <a:r>
                        <a:rPr lang="tr-TR" sz="2000" b="0" i="0" u="none" strike="noStrike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hücrelerinin aktivasyonu</a:t>
                      </a:r>
                      <a:endParaRPr lang="tr-TR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2000" b="0" i="0" u="none" strike="noStrike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Doku faktörü (TF)’nün salınımı</a:t>
                      </a:r>
                      <a:endParaRPr lang="tr-TR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2000" b="0" i="0" u="none" strike="noStrike" kern="1200" baseline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Fibrinolizin</a:t>
                      </a:r>
                      <a:r>
                        <a:rPr lang="tr-TR" sz="2000" b="0" i="0" u="none" strike="noStrike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aktivasyonu</a:t>
                      </a:r>
                      <a:endParaRPr lang="tr-TR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2000" b="0" i="0" u="none" strike="noStrike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Pıhtı yıkımı ve fibrinojenin tüketimi</a:t>
                      </a:r>
                      <a:endParaRPr lang="tr-TR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33745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208230" y="0"/>
            <a:ext cx="116155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DİK-klinik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etin kutusu 3"/>
          <p:cNvSpPr txBox="1"/>
          <p:nvPr/>
        </p:nvSpPr>
        <p:spPr>
          <a:xfrm>
            <a:off x="126749" y="414579"/>
            <a:ext cx="1161559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Klinik olarak </a:t>
            </a:r>
            <a:r>
              <a:rPr lang="tr-TR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trombohemorajik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bozukluk olarak tanımlanır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Çoğunlukla,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belli bir zamanda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kanama/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trombolitik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bulgular baskın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olabilir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Trombosit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sayısı &lt;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.000/mm</a:t>
            </a:r>
            <a:r>
              <a:rPr lang="tr-TR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ise kanama riski 4-5 kat artar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389299" y="1884218"/>
            <a:ext cx="6623364" cy="424731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Tipik </a:t>
            </a:r>
            <a:r>
              <a:rPr lang="tr-TR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Hemorajik</a:t>
            </a: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bulgular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Peteşi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purpura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(en sık)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Kan alınan yerlerden kanama 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Kateterden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sızma şeklinde kanama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Spontan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veya küçük travma sonucu yaygın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ekimoz</a:t>
            </a: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Damar girişim bölgelerinden kanama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Cerrahi sonrası dren veya cerrahi bölgeden kanama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Büllöz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hemorajik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cilt lezyonları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Dişeti, GIS,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renal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sistem, AC, MSS </a:t>
            </a:r>
          </a:p>
        </p:txBody>
      </p:sp>
      <p:sp>
        <p:nvSpPr>
          <p:cNvPr id="7" name="Dikdörtgen 6"/>
          <p:cNvSpPr/>
          <p:nvPr/>
        </p:nvSpPr>
        <p:spPr>
          <a:xfrm>
            <a:off x="7195658" y="1884218"/>
            <a:ext cx="4860957" cy="332398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b="1" dirty="0" smtClean="0">
                <a:latin typeface="AdvOT6520a694"/>
              </a:rPr>
              <a:t>Tipik </a:t>
            </a:r>
            <a:r>
              <a:rPr lang="tr-TR" sz="2000" b="1" dirty="0" err="1" smtClean="0">
                <a:latin typeface="AdvOT6520a694"/>
              </a:rPr>
              <a:t>trombotik</a:t>
            </a:r>
            <a:r>
              <a:rPr lang="tr-TR" sz="2000" b="1" dirty="0" smtClean="0">
                <a:latin typeface="AdvOT6520a694"/>
              </a:rPr>
              <a:t> bulgular </a:t>
            </a:r>
            <a:endParaRPr lang="en-US" sz="2000" b="1" dirty="0">
              <a:latin typeface="AdvOT6520a694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2000" dirty="0" smtClean="0">
                <a:latin typeface="AdvOT8608a8d1+25"/>
              </a:rPr>
              <a:t>Olağan dışı bölgelerde </a:t>
            </a:r>
            <a:r>
              <a:rPr lang="tr-TR" sz="2000" dirty="0" err="1" smtClean="0">
                <a:latin typeface="AdvOT8608a8d1+25"/>
              </a:rPr>
              <a:t>tromboflebit</a:t>
            </a:r>
            <a:endParaRPr lang="tr-TR" sz="2000" dirty="0" smtClean="0">
              <a:latin typeface="AdvOT8608a8d1+25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2000" dirty="0" smtClean="0">
                <a:latin typeface="AdvOT8608a8d1+25"/>
              </a:rPr>
              <a:t>Açıklanamayan böbrek yetmezliği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2000" dirty="0" smtClean="0">
                <a:latin typeface="AdvOT8608a8d1+25"/>
              </a:rPr>
              <a:t>MSS: </a:t>
            </a:r>
            <a:r>
              <a:rPr lang="tr-TR" sz="2000" dirty="0" err="1" smtClean="0">
                <a:latin typeface="AdvOT8608a8d1+25"/>
              </a:rPr>
              <a:t>Konfüzyon</a:t>
            </a:r>
            <a:r>
              <a:rPr lang="tr-TR" sz="2000" dirty="0" smtClean="0">
                <a:latin typeface="AdvOT8608a8d1+25"/>
              </a:rPr>
              <a:t>/koma, </a:t>
            </a:r>
            <a:r>
              <a:rPr lang="tr-TR" sz="2000" dirty="0" err="1" smtClean="0">
                <a:latin typeface="AdvOT8608a8d1+25"/>
              </a:rPr>
              <a:t>delirium</a:t>
            </a:r>
            <a:r>
              <a:rPr lang="tr-TR" sz="2000" dirty="0" smtClean="0">
                <a:latin typeface="AdvOT8608a8d1+25"/>
              </a:rPr>
              <a:t>, TIA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2000" dirty="0" smtClean="0">
                <a:latin typeface="AdvOT8608a8d1+25"/>
              </a:rPr>
              <a:t>Kesin nedeni bilinmeyen RDS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2000" dirty="0" smtClean="0">
                <a:latin typeface="AdvOT8608a8d1+25"/>
              </a:rPr>
              <a:t>Ciltte </a:t>
            </a:r>
            <a:r>
              <a:rPr lang="tr-TR" sz="2000" dirty="0" err="1" smtClean="0">
                <a:latin typeface="AdvOT8608a8d1+25"/>
              </a:rPr>
              <a:t>infakt</a:t>
            </a:r>
            <a:r>
              <a:rPr lang="tr-TR" sz="2000" dirty="0" smtClean="0">
                <a:latin typeface="AdvOT8608a8d1+25"/>
              </a:rPr>
              <a:t> ve nekroz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2000" dirty="0" err="1">
                <a:latin typeface="AdvOT6520a694"/>
              </a:rPr>
              <a:t>A</a:t>
            </a:r>
            <a:r>
              <a:rPr lang="tr-TR" sz="2000" dirty="0" err="1" smtClean="0">
                <a:latin typeface="AdvOT8608a8d1+25"/>
              </a:rPr>
              <a:t>kral</a:t>
            </a:r>
            <a:r>
              <a:rPr lang="tr-TR" sz="2000" dirty="0" smtClean="0">
                <a:latin typeface="AdvOT8608a8d1+25"/>
              </a:rPr>
              <a:t> </a:t>
            </a:r>
            <a:r>
              <a:rPr lang="tr-TR" sz="2000" dirty="0" err="1" smtClean="0">
                <a:latin typeface="AdvOT8608a8d1+25"/>
              </a:rPr>
              <a:t>siyanoz</a:t>
            </a:r>
            <a:endParaRPr lang="tr-TR" sz="2000" dirty="0" smtClean="0">
              <a:latin typeface="AdvOT8608a8d1+25"/>
            </a:endParaRPr>
          </a:p>
        </p:txBody>
      </p:sp>
      <p:sp>
        <p:nvSpPr>
          <p:cNvPr id="6" name="Dikdörtgen 5"/>
          <p:cNvSpPr/>
          <p:nvPr/>
        </p:nvSpPr>
        <p:spPr>
          <a:xfrm>
            <a:off x="389299" y="6369148"/>
            <a:ext cx="10330004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Çoğu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pediatrist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yaygın, kontrol edilemeyen </a:t>
            </a:r>
            <a:r>
              <a:rPr lang="tr-T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kanama olana kadar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DİK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tanısında oyalanma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25176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208230" y="0"/>
            <a:ext cx="116155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DİK-klinik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etin kutusu 3"/>
          <p:cNvSpPr txBox="1"/>
          <p:nvPr/>
        </p:nvSpPr>
        <p:spPr>
          <a:xfrm>
            <a:off x="208230" y="523220"/>
            <a:ext cx="3865829" cy="424731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Bulguların sıklığı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Kanama: %64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Major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kanama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sıklığı*: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%5-12</a:t>
            </a: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Böbrek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disfonksiyonu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:%25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KC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disfonksiyonu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 %19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Solunum bozuklukları: %16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Şok: %14</a:t>
            </a:r>
          </a:p>
          <a:p>
            <a:pPr>
              <a:lnSpc>
                <a:spcPct val="150000"/>
              </a:lnSpc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Tromboembolizm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 %7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MSS bozukluğu: %2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208230" y="4924425"/>
            <a:ext cx="111991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Major kanama*: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intrakranial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intratorasik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intraabdominal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veya transfüzyon 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gerektiren kanama</a:t>
            </a:r>
            <a:endParaRPr lang="tr-TR" dirty="0"/>
          </a:p>
        </p:txBody>
      </p:sp>
      <p:sp>
        <p:nvSpPr>
          <p:cNvPr id="7" name="Metin kutusu 6"/>
          <p:cNvSpPr txBox="1"/>
          <p:nvPr/>
        </p:nvSpPr>
        <p:spPr>
          <a:xfrm>
            <a:off x="4336610" y="523220"/>
            <a:ext cx="7650178" cy="13798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Sepsis</a:t>
            </a: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tromboza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eğilim 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endotoksine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bağlı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vasküler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zedelenme ile NO salınımımda</a:t>
            </a:r>
          </a:p>
          <a:p>
            <a:pPr>
              <a:lnSpc>
                <a:spcPct val="150000"/>
              </a:lnSpc>
            </a:pP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   azalma, PAI salınımında artış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Dikdörtgen 9"/>
          <p:cNvSpPr/>
          <p:nvPr/>
        </p:nvSpPr>
        <p:spPr>
          <a:xfrm>
            <a:off x="4433180" y="2359099"/>
            <a:ext cx="7553608" cy="240065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b="1" dirty="0" smtClean="0">
                <a:latin typeface="LucidaGrande"/>
              </a:rPr>
              <a:t>Akut </a:t>
            </a:r>
            <a:r>
              <a:rPr lang="tr-TR" sz="2000" b="1" dirty="0" err="1" smtClean="0">
                <a:latin typeface="LucidaGrande"/>
              </a:rPr>
              <a:t>promyelositik</a:t>
            </a:r>
            <a:r>
              <a:rPr lang="tr-TR" sz="2000" b="1" dirty="0" smtClean="0">
                <a:latin typeface="LucidaGrande"/>
              </a:rPr>
              <a:t> lösemi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LucidaGrande"/>
              </a:rPr>
              <a:t>DİK gelişenlerin %30-40’ında </a:t>
            </a:r>
            <a:r>
              <a:rPr lang="tr-TR" sz="2000" dirty="0" err="1" smtClean="0">
                <a:latin typeface="LucidaGrande"/>
              </a:rPr>
              <a:t>pulmoner</a:t>
            </a:r>
            <a:r>
              <a:rPr lang="tr-TR" sz="2000" dirty="0" smtClean="0">
                <a:latin typeface="LucidaGrande"/>
              </a:rPr>
              <a:t> MSS kanaması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latin typeface="LucidaGrande"/>
              </a:rPr>
              <a:t> </a:t>
            </a:r>
            <a:r>
              <a:rPr lang="tr-TR" sz="2000" dirty="0" smtClean="0">
                <a:latin typeface="LucidaGrande"/>
              </a:rPr>
              <a:t>                          %10-20 kanamaya </a:t>
            </a:r>
            <a:r>
              <a:rPr lang="tr-TR" sz="2000" dirty="0" err="1" smtClean="0">
                <a:latin typeface="LucidaGrande"/>
              </a:rPr>
              <a:t>sekonder</a:t>
            </a:r>
            <a:r>
              <a:rPr lang="tr-TR" sz="2000" dirty="0" smtClean="0">
                <a:latin typeface="LucidaGrande"/>
              </a:rPr>
              <a:t> ölüm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LucidaGrande"/>
              </a:rPr>
              <a:t>Başlangıçta ATRA verilmesi, </a:t>
            </a:r>
            <a:r>
              <a:rPr lang="tr-TR" sz="2000" dirty="0" err="1" smtClean="0">
                <a:latin typeface="LucidaGrande"/>
              </a:rPr>
              <a:t>koagülopatinin</a:t>
            </a:r>
            <a:r>
              <a:rPr lang="tr-TR" sz="2000" dirty="0" smtClean="0">
                <a:latin typeface="LucidaGrande"/>
              </a:rPr>
              <a:t> azalması/düzelmesi ile ölüm oranı azaltır</a:t>
            </a:r>
          </a:p>
        </p:txBody>
      </p:sp>
    </p:spTree>
    <p:extLst>
      <p:ext uri="{BB962C8B-B14F-4D97-AF65-F5344CB8AC3E}">
        <p14:creationId xmlns:p14="http://schemas.microsoft.com/office/powerpoint/2010/main" val="13081117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434566" y="240784"/>
            <a:ext cx="114707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2800" dirty="0">
                <a:latin typeface="Arial" panose="020B0604020202020204" pitchFamily="34" charset="0"/>
                <a:cs typeface="Arial" panose="020B0604020202020204" pitchFamily="34" charset="0"/>
              </a:rPr>
              <a:t>Kronik </a:t>
            </a:r>
            <a:r>
              <a:rPr lang="tr-TR" sz="2800" dirty="0" err="1">
                <a:latin typeface="Arial" panose="020B0604020202020204" pitchFamily="34" charset="0"/>
                <a:cs typeface="Arial" panose="020B0604020202020204" pitchFamily="34" charset="0"/>
              </a:rPr>
              <a:t>dissemine</a:t>
            </a:r>
            <a:r>
              <a:rPr lang="tr-TR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800" dirty="0" err="1">
                <a:latin typeface="Arial" panose="020B0604020202020204" pitchFamily="34" charset="0"/>
                <a:cs typeface="Arial" panose="020B0604020202020204" pitchFamily="34" charset="0"/>
              </a:rPr>
              <a:t>intravasküler</a:t>
            </a:r>
            <a:r>
              <a:rPr lang="tr-TR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koagülasyon</a:t>
            </a:r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Dikdörtgen 5"/>
          <p:cNvSpPr/>
          <p:nvPr/>
        </p:nvSpPr>
        <p:spPr>
          <a:xfrm>
            <a:off x="217283" y="820962"/>
            <a:ext cx="1207501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Kompanse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olmuş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dissemine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intravasküler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koagülasyon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olarak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da bilinir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Doku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faktörünün aralıklı olarak kana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karışması nedeni ile kolaylıkla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kompanze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edilebilir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Genellikle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herhangi bir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semptom bulunmaz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enöz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ve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arteryel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trombozlar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gelişebilir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ve bu da kendini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artmış fibrin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yıkım ürünleri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şeklinde gösterir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Özellikle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solid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tümörlere ikincil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extremitelerde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DVT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veya gezici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süperfisyel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trombofilebitler</a:t>
            </a: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Arteryel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trombozlar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dijital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iskemi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renal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infarktüs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felçe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ve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nonbakteryel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endokardite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neden olabilir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Dikdörtgen 8"/>
          <p:cNvSpPr/>
          <p:nvPr/>
        </p:nvSpPr>
        <p:spPr>
          <a:xfrm>
            <a:off x="217283" y="4133790"/>
            <a:ext cx="12104483" cy="14773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Genelde PT ve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aPTT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normal olarak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bulunur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Trombositlerde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hafif azalma vardır ve fibrinojen düzeyi genelde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normaldir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Tanı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periferik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yaymada MAHA (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fragmente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eritrosit,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şistositler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artmış D-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Dimer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ve fibrin yıkım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ürünleri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26337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63374" y="92384"/>
            <a:ext cx="117876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Tanı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etin kutusu 3"/>
          <p:cNvSpPr txBox="1"/>
          <p:nvPr/>
        </p:nvSpPr>
        <p:spPr>
          <a:xfrm>
            <a:off x="63374" y="586615"/>
            <a:ext cx="117876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Tanıyı kanıtlayan veya ekarte ettiren 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tek bir test yok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Tanı DİK tanısı hastada uygun 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klinik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şüphe ve bunu destekleyen 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laboratuvar testleri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ile konulur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DİK  aşırı dinamik bir durum ve laboratuvar testleri bu süreçte 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anlık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bir sonuç verir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DİK ile ilişkili klinik durumu olan hastalarda 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tekrarlanan testler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çoğu vakada tanı konulabilir 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Dikdörtgen 2"/>
          <p:cNvSpPr/>
          <p:nvPr/>
        </p:nvSpPr>
        <p:spPr>
          <a:xfrm>
            <a:off x="0" y="5112987"/>
            <a:ext cx="119324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 </a:t>
            </a:r>
            <a:endParaRPr lang="tr-TR" dirty="0"/>
          </a:p>
        </p:txBody>
      </p:sp>
      <p:sp>
        <p:nvSpPr>
          <p:cNvPr id="5" name="Dikdörtgen 4"/>
          <p:cNvSpPr/>
          <p:nvPr/>
        </p:nvSpPr>
        <p:spPr>
          <a:xfrm>
            <a:off x="277639" y="2847823"/>
            <a:ext cx="5951145" cy="286232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Görülme sıklığına göre </a:t>
            </a:r>
            <a:r>
              <a:rPr lang="tr-TR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laboratuar</a:t>
            </a: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bulguları</a:t>
            </a:r>
            <a:endParaRPr lang="tr-TR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Trombositopeni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Fibrin yıkım ürünlerinde artış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PT uzaması</a:t>
            </a:r>
          </a:p>
          <a:p>
            <a:pPr>
              <a:lnSpc>
                <a:spcPct val="150000"/>
              </a:lnSpc>
            </a:pP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aPTT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uzaması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Fibrinojende azalma</a:t>
            </a:r>
          </a:p>
        </p:txBody>
      </p:sp>
    </p:spTree>
    <p:extLst>
      <p:ext uri="{BB962C8B-B14F-4D97-AF65-F5344CB8AC3E}">
        <p14:creationId xmlns:p14="http://schemas.microsoft.com/office/powerpoint/2010/main" val="38801237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380246" y="1105979"/>
            <a:ext cx="6096000" cy="33239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Tanım/genel bakış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Etyoloji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Patofizyoloji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Klinik bulgular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Tanısal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testler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Ayırıcı tanı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Tedavi algoritması</a:t>
            </a:r>
            <a:endParaRPr lang="tr-TR" sz="2000" dirty="0"/>
          </a:p>
        </p:txBody>
      </p:sp>
      <p:sp>
        <p:nvSpPr>
          <p:cNvPr id="3" name="Metin kutusu 2"/>
          <p:cNvSpPr txBox="1"/>
          <p:nvPr/>
        </p:nvSpPr>
        <p:spPr>
          <a:xfrm>
            <a:off x="380246" y="262550"/>
            <a:ext cx="114707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Sunu planı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8485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tin kutusu 2"/>
          <p:cNvSpPr txBox="1"/>
          <p:nvPr/>
        </p:nvSpPr>
        <p:spPr>
          <a:xfrm>
            <a:off x="217283" y="902513"/>
            <a:ext cx="11353046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Trombositopeni veya tekrarlanan testlerde 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düşme eğilimi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DİK açısından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sensitif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(spesifik değil)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Tek ölçüm yeterli olmayabilir ve </a:t>
            </a:r>
            <a:r>
              <a:rPr lang="tr-T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normal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sınırlarda</a:t>
            </a:r>
            <a:r>
              <a:rPr lang="tr-T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bulunabilir</a:t>
            </a:r>
            <a:r>
              <a:rPr lang="tr-T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(150.000-450.000/mm3);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Vakaların 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%98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’inde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trombositopeni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%50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’sinde &lt;50.000/mm</a:t>
            </a:r>
            <a:r>
              <a:rPr lang="tr-TR" sz="2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Düşük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trombosit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sayısı,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trombin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oluşumunun güçlü 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belirteci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rombinin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indüklediği trombosit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agregasyonu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trombosit tüketiminin başlıca nedenidir </a:t>
            </a:r>
          </a:p>
          <a:p>
            <a:pPr>
              <a:lnSpc>
                <a:spcPct val="150000"/>
              </a:lnSpc>
            </a:pP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Devam 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eden düşüş, sayı normal olsa bile aktif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trombin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oluşumuna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işaret edebilir</a:t>
            </a:r>
          </a:p>
          <a:p>
            <a:pPr>
              <a:lnSpc>
                <a:spcPct val="150000"/>
              </a:lnSpc>
            </a:pP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	 Stabil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trombosit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sayısı,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trombin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formasyonunun </a:t>
            </a:r>
            <a:r>
              <a:rPr lang="tr-TR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durduğunu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gösterebilir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baseline="30000" dirty="0"/>
          </a:p>
        </p:txBody>
      </p:sp>
      <p:sp>
        <p:nvSpPr>
          <p:cNvPr id="5" name="Metin kutusu 4"/>
          <p:cNvSpPr txBox="1"/>
          <p:nvPr/>
        </p:nvSpPr>
        <p:spPr>
          <a:xfrm>
            <a:off x="217283" y="181069"/>
            <a:ext cx="117785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Tanı-</a:t>
            </a:r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trombositopeni</a:t>
            </a:r>
            <a:endParaRPr lang="tr-TR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Dikdörtgen 1"/>
          <p:cNvSpPr/>
          <p:nvPr/>
        </p:nvSpPr>
        <p:spPr>
          <a:xfrm>
            <a:off x="217283" y="4633844"/>
            <a:ext cx="11217244" cy="10156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Trombosit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sayısında önemli düşme, pıhtılaşma testlerinde uzama veya fibrin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yıkım ürünlerinde artış olmadan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DİK’in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erken 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evresine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işaret edebilir.  </a:t>
            </a:r>
          </a:p>
        </p:txBody>
      </p:sp>
    </p:spTree>
    <p:extLst>
      <p:ext uri="{BB962C8B-B14F-4D97-AF65-F5344CB8AC3E}">
        <p14:creationId xmlns:p14="http://schemas.microsoft.com/office/powerpoint/2010/main" val="26587024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99588" y="235390"/>
            <a:ext cx="118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Tanı-fibrin yıkım ürünleri ve D-</a:t>
            </a:r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dimer</a:t>
            </a:r>
            <a:endParaRPr lang="tr-TR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etin kutusu 3"/>
          <p:cNvSpPr txBox="1"/>
          <p:nvPr/>
        </p:nvSpPr>
        <p:spPr>
          <a:xfrm>
            <a:off x="1" y="756729"/>
            <a:ext cx="12539050" cy="68788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Fibrin yıkım ürünleri (FYÜ) hem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çarpraz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bağlı fibrin hem de fibrinojen yıkımı sonrası artabilir (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spesifiteyi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düşürür)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D-</a:t>
            </a:r>
            <a:r>
              <a:rPr lang="tr-TR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dimer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çarpraz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bağlı fibrin yıkımını gösterir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DİK dışındaki 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diğer durumlarda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da D-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dimer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dahil FYÜ artabilir (travma, cerrahi,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venöz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tromboemboli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FYÜ karaciğerde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metaboliz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edilip, böbrekte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sekrete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edlir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; bu organlarda bozukluk düzeyi etkiler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‘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Cutt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uf’ değerinin belirlenmesi güçlük, merkezler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arasında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farklılık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Soluble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fibrin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monomerleri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(SF) DİK’de teorik olarak avantajlı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olabilir 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-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Fibrinojen 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üzerinde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trombin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etkisini gösterir</a:t>
            </a:r>
          </a:p>
          <a:p>
            <a:pPr>
              <a:lnSpc>
                <a:spcPct val="150000"/>
              </a:lnSpc>
            </a:pP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       -SF 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sadece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intravenöz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üretim, 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lokal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inflamasyon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veya travma sonucu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ekstravasküler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fibrin oluşumundan</a:t>
            </a:r>
          </a:p>
          <a:p>
            <a:pPr>
              <a:lnSpc>
                <a:spcPct val="150000"/>
              </a:lnSpc>
            </a:pP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       etkilenmez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       -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Sensitivite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%90-100 ama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spesifivite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çok düşük</a:t>
            </a:r>
          </a:p>
          <a:p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       -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Kantitifikasyonu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başlıca 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problem ve ölçüm sistemleri arasında 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uyumsuzluk var</a:t>
            </a:r>
          </a:p>
          <a:p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tr-TR" dirty="0" smtClean="0"/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Fibrinolitik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sistemde hızlanma yoksa, klinik olarak 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önemli bir DİK yok demektir</a:t>
            </a:r>
            <a:endParaRPr lang="tr-TR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 smtClean="0"/>
          </a:p>
          <a:p>
            <a:endParaRPr lang="tr-TR" dirty="0"/>
          </a:p>
        </p:txBody>
      </p:sp>
      <p:sp>
        <p:nvSpPr>
          <p:cNvPr id="9" name="Dikdörtgen 8"/>
          <p:cNvSpPr/>
          <p:nvPr/>
        </p:nvSpPr>
        <p:spPr>
          <a:xfrm>
            <a:off x="1490804" y="3770397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647672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258778" y="175209"/>
            <a:ext cx="117370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Tanı-PT ve </a:t>
            </a:r>
            <a:r>
              <a:rPr lang="tr-TR" sz="2800" dirty="0" err="1">
                <a:latin typeface="Arial" panose="020B0604020202020204" pitchFamily="34" charset="0"/>
                <a:cs typeface="Arial" panose="020B0604020202020204" pitchFamily="34" charset="0"/>
              </a:rPr>
              <a:t>aPTT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etin kutusu 2"/>
          <p:cNvSpPr txBox="1"/>
          <p:nvPr/>
        </p:nvSpPr>
        <p:spPr>
          <a:xfrm>
            <a:off x="258778" y="796705"/>
            <a:ext cx="1193322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DİK seyri sırasında vakaların %50-60’ında uzar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Hastaların yarısında PT,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aPTT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normal hatta kısalmış olabilir; dolaşımda aktive pıhtılaşma faktörlerinin olması (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IIa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ve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Xa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gibi),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trombin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formasyonunu hızlandırır.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Testin 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tekrarlanması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ö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nemli </a:t>
            </a:r>
          </a:p>
          <a:p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26601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179450" y="93728"/>
            <a:ext cx="116715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Tanı-</a:t>
            </a:r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Fibrinogen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etin kutusu 3"/>
          <p:cNvSpPr txBox="1"/>
          <p:nvPr/>
        </p:nvSpPr>
        <p:spPr>
          <a:xfrm>
            <a:off x="179450" y="575943"/>
            <a:ext cx="1167153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DİK tanısı için önerilse de çoğu vakada çok faydalı değil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Vakların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%57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’sinde normal sınırlarda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olabilir; artış bile gösterebilir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Akut faz </a:t>
            </a:r>
            <a:r>
              <a:rPr lang="tr-TR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reaktanı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olarak fonksiyon görür; uzun süre normal sınırlar arasında kalır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Sensitivitesi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%28 ve 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çok ağır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vakalarda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hipofibrinojenemi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gelişir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Tanı için 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tekrarlayan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ölçümler ip ucu olabilir</a:t>
            </a:r>
          </a:p>
          <a:p>
            <a:pPr>
              <a:lnSpc>
                <a:spcPct val="150000"/>
              </a:lnSpc>
            </a:pP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03806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99176" y="40390"/>
            <a:ext cx="11715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Tanı-ek testler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etin kutusu 2"/>
          <p:cNvSpPr txBox="1"/>
          <p:nvPr/>
        </p:nvSpPr>
        <p:spPr>
          <a:xfrm>
            <a:off x="304799" y="636883"/>
            <a:ext cx="6738797" cy="457048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Hb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değeri, lökosit sayısı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eriferik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yayma (eritrosit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fragmentasyonu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şistosit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-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Ne 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spesifik, ne de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sensitif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(D-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dimer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artmış ama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koagülasyon</a:t>
            </a:r>
            <a:endParaRPr lang="tr-T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    testleri normal olanlarda tanıyı desteklemede önemli</a:t>
            </a:r>
          </a:p>
          <a:p>
            <a:pPr>
              <a:lnSpc>
                <a:spcPct val="150000"/>
              </a:lnSpc>
            </a:pP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 -Bu değişikler nadiren eritrositlerin &gt;%10’unda (çok sayıda</a:t>
            </a:r>
          </a:p>
          <a:p>
            <a:pPr>
              <a:lnSpc>
                <a:spcPct val="150000"/>
              </a:lnSpc>
            </a:pP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    olursa TTP ve diğer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trombotik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mikroanjiyopatiler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KC ve böbrek fonksiyon testleri, LDH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Arteryel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kan gazı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Kan kültürü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Görüntüleme (ör; AC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grafisi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beyin MR)</a:t>
            </a:r>
            <a:endParaRPr lang="tr-TR" dirty="0" smtClean="0"/>
          </a:p>
        </p:txBody>
      </p:sp>
      <p:sp>
        <p:nvSpPr>
          <p:cNvPr id="5" name="Metin kutusu 4"/>
          <p:cNvSpPr txBox="1"/>
          <p:nvPr/>
        </p:nvSpPr>
        <p:spPr>
          <a:xfrm>
            <a:off x="304799" y="5851007"/>
            <a:ext cx="5495453" cy="9586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Tetikleyicinin belirlenmesi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Organ tutulumunun değerlendirilmesi 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Dikdörtgen 5"/>
          <p:cNvSpPr/>
          <p:nvPr/>
        </p:nvSpPr>
        <p:spPr>
          <a:xfrm>
            <a:off x="7269930" y="636883"/>
            <a:ext cx="4822481" cy="19389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Antitrombin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Protein C ve Protein S gibi doğal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antikoagülan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düzeyleri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ok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düşük düzeylerde saptanması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kötü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prognoz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açısından önemli olabilir</a:t>
            </a:r>
          </a:p>
        </p:txBody>
      </p:sp>
      <p:sp>
        <p:nvSpPr>
          <p:cNvPr id="7" name="Aşağı Ok 6"/>
          <p:cNvSpPr/>
          <p:nvPr/>
        </p:nvSpPr>
        <p:spPr>
          <a:xfrm>
            <a:off x="2770361" y="5280638"/>
            <a:ext cx="217283" cy="57036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400071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tin kutusu 2"/>
          <p:cNvSpPr txBox="1"/>
          <p:nvPr/>
        </p:nvSpPr>
        <p:spPr>
          <a:xfrm>
            <a:off x="172016" y="-40730"/>
            <a:ext cx="115974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Tanı-</a:t>
            </a:r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skorlama</a:t>
            </a:r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sistemi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etin kutusu 3"/>
          <p:cNvSpPr txBox="1"/>
          <p:nvPr/>
        </p:nvSpPr>
        <p:spPr>
          <a:xfrm>
            <a:off x="108642" y="291587"/>
            <a:ext cx="120833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DİK tanısı 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rutin </a:t>
            </a:r>
            <a:r>
              <a:rPr lang="tr-TR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hemostatik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parametreler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kullanılarak basit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skorlama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algoritması ile kolayca yapılabilir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Bu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skorlama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sistemi </a:t>
            </a:r>
            <a:r>
              <a:rPr lang="tr-T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sadece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DİK için altta yatan bozukluğu olan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hastalar için uygundur. </a:t>
            </a:r>
          </a:p>
        </p:txBody>
      </p:sp>
      <p:graphicFrame>
        <p:nvGraphicFramePr>
          <p:cNvPr id="8" name="Tablo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3179506"/>
              </p:ext>
            </p:extLst>
          </p:nvPr>
        </p:nvGraphicFramePr>
        <p:xfrm>
          <a:off x="108642" y="1378269"/>
          <a:ext cx="6726726" cy="4937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7267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44746">
                <a:tc>
                  <a:txBody>
                    <a:bodyPr/>
                    <a:lstStyle/>
                    <a:p>
                      <a:r>
                        <a:rPr lang="tr-TR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Trombosit</a:t>
                      </a:r>
                      <a:r>
                        <a:rPr lang="tr-TR" sz="20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sayısı (/mm</a:t>
                      </a:r>
                      <a:r>
                        <a:rPr lang="tr-TR" sz="2000" b="1" baseline="30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tr-TR" sz="20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  <a:p>
                      <a:r>
                        <a:rPr lang="tr-TR" sz="2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&gt;100.000 = 0</a:t>
                      </a:r>
                    </a:p>
                    <a:p>
                      <a:r>
                        <a:rPr lang="tr-TR" sz="2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&lt;100.000 = 1</a:t>
                      </a:r>
                    </a:p>
                    <a:p>
                      <a:r>
                        <a:rPr lang="tr-TR" sz="2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&lt;50.000 = 2</a:t>
                      </a:r>
                      <a:endParaRPr lang="tr-TR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44746">
                <a:tc>
                  <a:txBody>
                    <a:bodyPr/>
                    <a:lstStyle/>
                    <a:p>
                      <a:r>
                        <a:rPr lang="tr-TR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Fibrin belirteç düzeyleri</a:t>
                      </a:r>
                      <a:r>
                        <a:rPr lang="tr-TR" sz="20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(D-</a:t>
                      </a:r>
                      <a:r>
                        <a:rPr lang="tr-TR" sz="2000" b="1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dimer</a:t>
                      </a:r>
                      <a:r>
                        <a:rPr lang="tr-TR" sz="20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fibrin yıkım ürünleri)</a:t>
                      </a:r>
                    </a:p>
                    <a:p>
                      <a:r>
                        <a:rPr lang="tr-TR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Artış yok = 0</a:t>
                      </a:r>
                    </a:p>
                    <a:p>
                      <a:r>
                        <a:rPr lang="tr-TR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Artmış ama &lt;5x normalin üst sınırı = 2</a:t>
                      </a:r>
                    </a:p>
                    <a:p>
                      <a:r>
                        <a:rPr lang="tr-TR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Kuvvetli artış (≥5x normalin üst sınırı) =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44746">
                <a:tc>
                  <a:txBody>
                    <a:bodyPr/>
                    <a:lstStyle/>
                    <a:p>
                      <a:r>
                        <a:rPr lang="tr-TR" sz="2000" b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Protrombin</a:t>
                      </a:r>
                      <a:r>
                        <a:rPr lang="tr-TR" sz="20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zamanında uzama*</a:t>
                      </a:r>
                    </a:p>
                    <a:p>
                      <a:r>
                        <a:rPr lang="tr-TR" sz="2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&lt;3 </a:t>
                      </a:r>
                      <a:r>
                        <a:rPr lang="tr-TR" sz="200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sn</a:t>
                      </a:r>
                      <a:r>
                        <a:rPr lang="tr-TR" sz="2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= 0</a:t>
                      </a:r>
                    </a:p>
                    <a:p>
                      <a:r>
                        <a:rPr lang="tr-TR" sz="2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</a:t>
                      </a:r>
                      <a:r>
                        <a:rPr lang="tr-TR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≥3</a:t>
                      </a:r>
                      <a:r>
                        <a:rPr lang="tr-TR" sz="2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tr-TR" sz="200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sn</a:t>
                      </a:r>
                      <a:r>
                        <a:rPr lang="tr-TR" sz="2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fakat &lt;6 </a:t>
                      </a:r>
                      <a:r>
                        <a:rPr lang="tr-TR" sz="200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sn</a:t>
                      </a:r>
                      <a:r>
                        <a:rPr lang="tr-TR" sz="2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=1</a:t>
                      </a:r>
                    </a:p>
                    <a:p>
                      <a:r>
                        <a:rPr lang="tr-TR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≥ 6 </a:t>
                      </a:r>
                      <a:r>
                        <a:rPr lang="tr-TR" sz="20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sn</a:t>
                      </a:r>
                      <a:r>
                        <a:rPr lang="tr-TR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= 2</a:t>
                      </a:r>
                      <a:endParaRPr lang="tr-TR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44746">
                <a:tc>
                  <a:txBody>
                    <a:bodyPr/>
                    <a:lstStyle/>
                    <a:p>
                      <a:r>
                        <a:rPr lang="tr-TR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Fibrinojen düzeyi</a:t>
                      </a:r>
                    </a:p>
                    <a:p>
                      <a:r>
                        <a:rPr lang="tr-TR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&gt;100</a:t>
                      </a:r>
                      <a:r>
                        <a:rPr lang="tr-TR" sz="2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mg/dl = 0</a:t>
                      </a:r>
                    </a:p>
                    <a:p>
                      <a:r>
                        <a:rPr lang="tr-TR" sz="2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&lt;100 mg/dl = 1</a:t>
                      </a:r>
                      <a:endParaRPr lang="tr-TR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11" name="Metin kutusu 10"/>
          <p:cNvSpPr txBox="1"/>
          <p:nvPr/>
        </p:nvSpPr>
        <p:spPr>
          <a:xfrm>
            <a:off x="108642" y="6349146"/>
            <a:ext cx="105472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dvOTfe809cc4"/>
              </a:rPr>
              <a:t>*</a:t>
            </a:r>
            <a:r>
              <a:rPr lang="tr-TR" sz="1600" dirty="0" err="1" smtClean="0">
                <a:latin typeface="AdvOTfe809cc4"/>
              </a:rPr>
              <a:t>Protrombin</a:t>
            </a:r>
            <a:r>
              <a:rPr lang="tr-TR" sz="1600" dirty="0" smtClean="0">
                <a:latin typeface="AdvOTfe809cc4"/>
              </a:rPr>
              <a:t> zamanı sadece INR olarak veriliyorsa değerin &gt;</a:t>
            </a:r>
            <a:r>
              <a:rPr lang="en-US" sz="1600" dirty="0" smtClean="0">
                <a:latin typeface="AdvOTfe809cc4"/>
              </a:rPr>
              <a:t>1.3 </a:t>
            </a:r>
            <a:r>
              <a:rPr lang="tr-TR" sz="1600" dirty="0" smtClean="0">
                <a:latin typeface="AdvOTfe809cc4"/>
              </a:rPr>
              <a:t>olması 1</a:t>
            </a:r>
            <a:r>
              <a:rPr lang="tr-TR" sz="1600" dirty="0">
                <a:latin typeface="AdvOTfe809cc4"/>
              </a:rPr>
              <a:t> </a:t>
            </a:r>
            <a:r>
              <a:rPr lang="tr-TR" sz="1600" dirty="0" smtClean="0">
                <a:latin typeface="AdvOTfe809cc4"/>
              </a:rPr>
              <a:t>puan</a:t>
            </a:r>
          </a:p>
          <a:p>
            <a:r>
              <a:rPr lang="tr-TR" sz="1600" dirty="0">
                <a:latin typeface="AdvOTfe809cc4"/>
              </a:rPr>
              <a:t> </a:t>
            </a:r>
            <a:r>
              <a:rPr lang="tr-TR" sz="1600" dirty="0" smtClean="0">
                <a:latin typeface="AdvOTfe809cc4"/>
              </a:rPr>
              <a:t>                                                                                            </a:t>
            </a:r>
            <a:r>
              <a:rPr lang="tr-TR" sz="1600" dirty="0" smtClean="0">
                <a:latin typeface="AdvPS586B"/>
              </a:rPr>
              <a:t>&gt;</a:t>
            </a:r>
            <a:r>
              <a:rPr lang="en-US" sz="1600" dirty="0" smtClean="0">
                <a:latin typeface="AdvOTfe809cc4"/>
              </a:rPr>
              <a:t>1.5 </a:t>
            </a:r>
            <a:r>
              <a:rPr lang="tr-TR" sz="1600" dirty="0" smtClean="0">
                <a:latin typeface="AdvOTfe809cc4"/>
              </a:rPr>
              <a:t>olması 2 puan</a:t>
            </a:r>
            <a:endParaRPr lang="tr-TR" dirty="0"/>
          </a:p>
        </p:txBody>
      </p:sp>
      <p:sp>
        <p:nvSpPr>
          <p:cNvPr id="2" name="Metin kutusu 1"/>
          <p:cNvSpPr txBox="1"/>
          <p:nvPr/>
        </p:nvSpPr>
        <p:spPr>
          <a:xfrm>
            <a:off x="7099425" y="3582897"/>
            <a:ext cx="4389422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DİK tanısı için 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≥5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puan</a:t>
            </a:r>
          </a:p>
          <a:p>
            <a:r>
              <a:rPr lang="tr-TR" sz="2000" dirty="0">
                <a:latin typeface="AdvOTfe809cc4"/>
              </a:rPr>
              <a:t>S</a:t>
            </a:r>
            <a:r>
              <a:rPr lang="tr-TR" sz="2000" dirty="0" smtClean="0">
                <a:latin typeface="AdvOTfe809cc4"/>
              </a:rPr>
              <a:t>kor &lt;5 ise 1-2 gün sonra </a:t>
            </a:r>
            <a:r>
              <a:rPr lang="tr-TR" sz="2000" dirty="0" smtClean="0">
                <a:solidFill>
                  <a:srgbClr val="FF0000"/>
                </a:solidFill>
                <a:latin typeface="AdvOTfe809cc4"/>
              </a:rPr>
              <a:t>tekrarlanır</a:t>
            </a:r>
            <a:endParaRPr lang="tr-TR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1944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72016" y="-40730"/>
            <a:ext cx="115974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Tanı-</a:t>
            </a:r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skorlama</a:t>
            </a:r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sistemi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etin kutusu 2"/>
          <p:cNvSpPr txBox="1"/>
          <p:nvPr/>
        </p:nvSpPr>
        <p:spPr>
          <a:xfrm>
            <a:off x="101096" y="636399"/>
            <a:ext cx="10898864" cy="2343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Sensitivite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:%91-93;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spesifite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 %97-98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DİK skoru ile </a:t>
            </a:r>
            <a:r>
              <a:rPr lang="tr-TR" sz="20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mortalite</a:t>
            </a:r>
            <a:r>
              <a:rPr lang="tr-T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arasında ilişki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var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ISTH tanısal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skorlama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sisteminin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çocuklarda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kullanımı ile ilgili çelişkili sonuçlar 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96253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08786" y="654303"/>
            <a:ext cx="12563192" cy="3277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Yenidoğanlar</a:t>
            </a:r>
            <a:r>
              <a:rPr lang="tr-TR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DİK’e</a:t>
            </a:r>
            <a:r>
              <a:rPr lang="tr-TR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infant</a:t>
            </a:r>
            <a:r>
              <a:rPr lang="tr-TR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 çocuklara göre </a:t>
            </a:r>
            <a:r>
              <a:rPr lang="tr-T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daha duyarlıdır.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Yenidoğanlarda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hemostatik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sistem çocuk ve yetişkinlerden önemli farklılıklar gösterir</a:t>
            </a:r>
            <a:r>
              <a:rPr lang="en-US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tr-TR" sz="20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tr-TR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Koagülasyon</a:t>
            </a:r>
            <a:r>
              <a:rPr lang="tr-TR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faktörlerinin çoğu </a:t>
            </a:r>
            <a:r>
              <a:rPr lang="tr-TR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postnatal</a:t>
            </a:r>
            <a:r>
              <a:rPr lang="tr-TR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6. ayda yetişkin değerlerine gelir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tr-TR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Trombositler</a:t>
            </a:r>
            <a:r>
              <a:rPr lang="tr-TR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hiporeaktif</a:t>
            </a:r>
            <a:r>
              <a:rPr lang="tr-TR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agregasyon</a:t>
            </a:r>
            <a:r>
              <a:rPr lang="tr-TR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bozukluğu;</a:t>
            </a:r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von</a:t>
            </a:r>
            <a:r>
              <a:rPr lang="tr-TR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Willebrand</a:t>
            </a:r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factor </a:t>
            </a:r>
            <a:r>
              <a:rPr lang="tr-TR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düzeyi yüksekliği ile dengelenir.  </a:t>
            </a:r>
            <a:r>
              <a:rPr lang="en-US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tr-TR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Prokoagülan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ve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antikoagülan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faktörler 30-36. hafta arasındaki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pretermlerde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yetişkinlerin %25-70’i.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Koagülasyon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faktörlerinin değerlerinde önemli farklılıklar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yenidoğanda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değerlendirmede güçlük</a:t>
            </a:r>
          </a:p>
          <a:p>
            <a:pPr>
              <a:lnSpc>
                <a:spcPct val="150000"/>
              </a:lnSpc>
            </a:pPr>
            <a:r>
              <a:rPr lang="tr-TR" dirty="0" smtClean="0"/>
              <a:t>           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çok 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açık bulgular ortaya çıkana kadar tanı konamayabilir</a:t>
            </a:r>
          </a:p>
        </p:txBody>
      </p:sp>
      <p:sp>
        <p:nvSpPr>
          <p:cNvPr id="5" name="Dikdörtgen 4"/>
          <p:cNvSpPr/>
          <p:nvPr/>
        </p:nvSpPr>
        <p:spPr>
          <a:xfrm>
            <a:off x="220299" y="4199970"/>
            <a:ext cx="8887487" cy="10156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Otopside DIC tanısı alan 24 </a:t>
            </a:r>
            <a:r>
              <a:rPr lang="tr-TR" sz="2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yenidoğandan</a:t>
            </a: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birinde klinik DIC                                                 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Koagüsyon</a:t>
            </a: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testlerinde anormalli</a:t>
            </a:r>
            <a:r>
              <a:rPr lang="tr-TR" sz="2000" dirty="0">
                <a:solidFill>
                  <a:srgbClr val="000000"/>
                </a:solidFill>
                <a:latin typeface="AdvTTb20e5d60"/>
              </a:rPr>
              <a:t>k </a:t>
            </a: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DIC tanılı </a:t>
            </a:r>
            <a:r>
              <a:rPr lang="tr-TR" sz="2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yenidoğanların</a:t>
            </a: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%57’sinde</a:t>
            </a:r>
            <a:endParaRPr lang="tr-TR" dirty="0">
              <a:solidFill>
                <a:srgbClr val="000000"/>
              </a:solidFill>
              <a:latin typeface="AdvTTb20e5d60"/>
            </a:endParaRPr>
          </a:p>
        </p:txBody>
      </p:sp>
      <p:sp>
        <p:nvSpPr>
          <p:cNvPr id="4" name="Dikdörtgen 3"/>
          <p:cNvSpPr/>
          <p:nvPr/>
        </p:nvSpPr>
        <p:spPr>
          <a:xfrm>
            <a:off x="320181" y="0"/>
            <a:ext cx="116122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DİK-</a:t>
            </a:r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yenidoğan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161414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215774" y="56658"/>
            <a:ext cx="113802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Ayırıcı tanı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98078" y="553174"/>
            <a:ext cx="12296115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Sepsis</a:t>
            </a: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(klinik bulgular,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trombositopeni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Koagülasyon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parametrelerinde bozulmayı tek başına açıklamaz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HÜS, TTP 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şistosit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fragente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eritrosit,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trombositopeni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Koagülasyon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testleri normal, faktör düzeylerinde azalma olmaz, D-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dimer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normal veya hafif artmış</a:t>
            </a:r>
          </a:p>
          <a:p>
            <a:pPr>
              <a:lnSpc>
                <a:spcPct val="150000"/>
              </a:lnSpc>
            </a:pP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DİK’de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ADAMS13’de azalma olabilir (olumsuz sonuçlar ile ilişkili)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b="1" dirty="0">
                <a:latin typeface="Arial" panose="020B0604020202020204" pitchFamily="34" charset="0"/>
                <a:cs typeface="Arial" panose="020B0604020202020204" pitchFamily="34" charset="0"/>
              </a:rPr>
              <a:t>KC </a:t>
            </a: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yetmezliği</a:t>
            </a:r>
            <a:r>
              <a:rPr lang="tr-TR" sz="2000" b="1" dirty="0">
                <a:latin typeface="Arial" panose="020B0604020202020204" pitchFamily="34" charset="0"/>
                <a:cs typeface="Arial" panose="020B0604020202020204" pitchFamily="34" charset="0"/>
              </a:rPr>
              <a:t>, siroz 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koagülasyon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testlerinde bozulma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koagülasyon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faktörlerinde azalma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trombositopeni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:%75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Fibrin 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yıkım ürünleri ve 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D-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dimer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(hafif artış olabilir),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trombosit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sayısı stabil</a:t>
            </a:r>
          </a:p>
          <a:p>
            <a:pPr>
              <a:lnSpc>
                <a:spcPct val="150000"/>
              </a:lnSpc>
            </a:pP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SMG ve asit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DİK’den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çok KC hastalığına işaret eder</a:t>
            </a:r>
          </a:p>
          <a:p>
            <a:pPr>
              <a:lnSpc>
                <a:spcPct val="150000"/>
              </a:lnSpc>
            </a:pP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       Faktör VIII düzeyi normal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        KC hastalığı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DİK’de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altta yatan neden olabilir, veya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mikrovasküler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iskemiye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sekonder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KC bozukluğu olabilir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Vitamin K eksikliği 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koagülasyon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testlerinde bozulma)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Genelde PT uzar; şiddetli vakalarda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aPTT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uzar (Faktör II, Faktör 10)</a:t>
            </a:r>
          </a:p>
          <a:p>
            <a:pPr>
              <a:lnSpc>
                <a:spcPct val="150000"/>
              </a:lnSpc>
            </a:pP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Fibrin yıkım ürünleri normal,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trombosit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sayısı normal</a:t>
            </a: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endParaRPr lang="tr-TR" dirty="0" smtClean="0"/>
          </a:p>
        </p:txBody>
      </p:sp>
    </p:spTree>
    <p:extLst>
      <p:ext uri="{BB962C8B-B14F-4D97-AF65-F5344CB8AC3E}">
        <p14:creationId xmlns:p14="http://schemas.microsoft.com/office/powerpoint/2010/main" val="871590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etin kutusu 4"/>
          <p:cNvSpPr txBox="1"/>
          <p:nvPr/>
        </p:nvSpPr>
        <p:spPr>
          <a:xfrm>
            <a:off x="389468" y="661412"/>
            <a:ext cx="11724069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Temel tedavi; 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altta yatan hastalığın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ortadan kaldırılması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-Çoğu vakada altta yatan hastalık düzeltildiğinde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spontan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olarak iyileşme 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-Ciddi enfeksiyon ve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sepsisde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antibiyotik ve/veya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errahi drenaj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Destekleyici tedavi; özellikle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koagülasyon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anormalliğine yönelik tedavi gerekebilir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-Kan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ürünü tedavisi sadece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laboratuvar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sonuçlarına göre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planlanmamalı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-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Kanaması olan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hastalarda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Klinik ve laboratuvar bulguların 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düzenli izlemi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Aşırı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trombin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üretimin/etkisinin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inhibisyonu</a:t>
            </a: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Anormal laboratuvar bulgularının tek nedeninin sadece DİK olmayabileceği akılda tutulmalı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Tromboz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ve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kanamanın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beraber görülmesi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tedavi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stratejisini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belirlemeyi zorlaştırır.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Metin kutusu 1"/>
          <p:cNvSpPr txBox="1"/>
          <p:nvPr/>
        </p:nvSpPr>
        <p:spPr>
          <a:xfrm>
            <a:off x="181070" y="63374"/>
            <a:ext cx="119324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Tedavi prensipleri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60797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tin kutusu 2"/>
          <p:cNvSpPr txBox="1"/>
          <p:nvPr/>
        </p:nvSpPr>
        <p:spPr>
          <a:xfrm>
            <a:off x="181070" y="99589"/>
            <a:ext cx="118690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Giriş-tanım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etin kutusu 3"/>
          <p:cNvSpPr txBox="1"/>
          <p:nvPr/>
        </p:nvSpPr>
        <p:spPr>
          <a:xfrm>
            <a:off x="181070" y="622809"/>
            <a:ext cx="12185964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Dissemine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inrtavasküler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koagülasyon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(DİK), tüketim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koagülopatisi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olarak da adlandırılmaktadır 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oagülasyon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sistemin regülasyonun bozulması, </a:t>
            </a:r>
            <a:r>
              <a:rPr lang="tr-T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düzensiz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hale gelmesi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Tromboz</a:t>
            </a:r>
            <a:r>
              <a:rPr lang="tr-T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 kanama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lar ile seyreden sistemik bir olay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ISTH tanımı: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Farklı sebeplerden dolayı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koagülasyon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sisteminin, lokalizasyon kaybı ile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intravasküler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aktivasyonu.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Mikrovasküler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endotel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hassarı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ve bunun sonucunda süreç yeterince ağırsa,  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MOYS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DİK kendi başına bir hastalık değildir ve her zaman alta yatan bir nedene 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ikincil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olarak gelişir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Hastanede yatan hastaların 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%1’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inde görülür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400419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tin kutusu 2"/>
          <p:cNvSpPr txBox="1"/>
          <p:nvPr/>
        </p:nvSpPr>
        <p:spPr>
          <a:xfrm>
            <a:off x="117696" y="90535"/>
            <a:ext cx="116246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Tedavi-kan ürünü desteği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etin kutusu 3"/>
          <p:cNvSpPr txBox="1"/>
          <p:nvPr/>
        </p:nvSpPr>
        <p:spPr>
          <a:xfrm>
            <a:off x="199176" y="796705"/>
            <a:ext cx="1170613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Çok sayıda farklı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ve birbiriyle çelişen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uygulama var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Sadece laboratuvar sonuçlarına göre transfüzyon yapılmamalı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Kanaması olan hastalarda/kanama riski olacak işlemlerde uygulama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Transfüzyon yan etkileri erişkinlere göre çocuklarda daha sık 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765576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tin kutusu 2"/>
          <p:cNvSpPr txBox="1"/>
          <p:nvPr/>
        </p:nvSpPr>
        <p:spPr>
          <a:xfrm>
            <a:off x="141668" y="181324"/>
            <a:ext cx="117970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Tedavi-</a:t>
            </a:r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trombosit</a:t>
            </a:r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süspansiyonu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etin kutusu 3"/>
          <p:cNvSpPr txBox="1"/>
          <p:nvPr/>
        </p:nvSpPr>
        <p:spPr>
          <a:xfrm>
            <a:off x="-42208" y="894667"/>
            <a:ext cx="11980923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anaması olan, kanama riski yüksek olan (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postoperatif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veya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invazif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işlem) ve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trombosit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&lt;50.000/mm</a:t>
            </a:r>
            <a:r>
              <a:rPr lang="tr-TR" sz="2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olan hastalarda transfüzyon yapılır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Kanaması olmayan hastalarda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proflaktik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transfüzyon; yüksek kanama riski olduğu düşünülmüyorsa yapılmaz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Transfüzyon için eşik değer, miktar ve uygun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endikasyonlar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net değil.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Bu konudaki önerilerin çoğu uzman görüşüne dayanır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0534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tin kutusu 2"/>
          <p:cNvSpPr txBox="1"/>
          <p:nvPr/>
        </p:nvSpPr>
        <p:spPr>
          <a:xfrm>
            <a:off x="164042" y="923021"/>
            <a:ext cx="11896253" cy="19389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PT,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aPTT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uzamış hastalarda, aktif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kanaması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varsa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veya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invaziv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işlem yapılacak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hastalarda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Doz: 10-20 ml/kg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TDP verilmesi ile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koagülasyon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faktörlerinde aktivasyon olduğu 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gösterilmemiştir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Volüm yüklenmesi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açısından yakın izlem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Metin kutusu 1"/>
          <p:cNvSpPr txBox="1"/>
          <p:nvPr/>
        </p:nvSpPr>
        <p:spPr>
          <a:xfrm>
            <a:off x="206062" y="126749"/>
            <a:ext cx="115823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Tedavi-TDP/</a:t>
            </a:r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criyopresipitat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164041" y="3264353"/>
            <a:ext cx="11896253" cy="10156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Fibrinojenin spesifik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eksikliği,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saflaştırılmış fibrinojen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konsanterleri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veya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kriyopresipitat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ile düzeltilebilir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         Ağır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hipofibrinojenemi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(&lt;1 g/l)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TDP ile düzelmiyorsa fibrinojen konsantreleri ve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kriyopresipitat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Metin kutusu 7"/>
          <p:cNvSpPr txBox="1"/>
          <p:nvPr/>
        </p:nvSpPr>
        <p:spPr>
          <a:xfrm>
            <a:off x="164041" y="4553892"/>
            <a:ext cx="118542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PT uzamasını &lt;3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altında tutacak şekilde ve fibrinojen düzeyi &gt;150 mg/dl olacak şekilde uygulama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Vitamin K eksikliği düşünülüyorsa vitamin K desteği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7038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tin kutusu 2"/>
          <p:cNvSpPr txBox="1"/>
          <p:nvPr/>
        </p:nvSpPr>
        <p:spPr>
          <a:xfrm>
            <a:off x="206062" y="832742"/>
            <a:ext cx="11896253" cy="19389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Kanaması olan fakat sıvı yüklenmesi nedeni ile TDP verilemeyecek hastalarda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PCC, seçili faktörleri içerir (Faktör II, VII, IX, X); oysa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DİK’de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genel bir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fakör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eksikliği var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Eski yayınlarda önerilse de aktif faktörler içerdiği </a:t>
            </a:r>
            <a:r>
              <a:rPr lang="tr-TR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koagülopatiyi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kötüleştirebilir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Güncel kullanımı ile ilgili görüş net değil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206062" y="126749"/>
            <a:ext cx="115823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Tedavi-faktör konsantreleri (PCC) 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904094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352958" y="90535"/>
            <a:ext cx="115008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Tedavi-</a:t>
            </a:r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antikoagülanlar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etin kutusu 3"/>
          <p:cNvSpPr txBox="1"/>
          <p:nvPr/>
        </p:nvSpPr>
        <p:spPr>
          <a:xfrm>
            <a:off x="0" y="677148"/>
            <a:ext cx="1279471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Koagülasyonun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aşırı aktivasyonu ile karakterize olması nedeni ile mantıklı olabileceği öne sürülmüş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Kanaması </a:t>
            </a:r>
            <a:r>
              <a:rPr lang="tr-T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olmayan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kritik hastalarda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uygulama önerilebiliyor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Bazı özel durumlarda, özellikle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trombozla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seyreden hastalarda yararlı olduğu gösterilmiş </a:t>
            </a: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Arteryel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veya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venöz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tromboz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akral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iskemi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veya cilt infaktı ile ilişkili ağır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purpura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fulminansda</a:t>
            </a: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Major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kanama ve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trombozu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olmayan hastalarda DMAH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proflaktik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uygulama önerilebiliyor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şikar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trombozu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olanlarda ve/veya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tromboz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ilişkili organ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fonkskiyon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bozuklu olanlarda tedavi (ör; UFH)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 smtClean="0"/>
          </a:p>
        </p:txBody>
      </p:sp>
    </p:spTree>
    <p:extLst>
      <p:ext uri="{BB962C8B-B14F-4D97-AF65-F5344CB8AC3E}">
        <p14:creationId xmlns:p14="http://schemas.microsoft.com/office/powerpoint/2010/main" val="2095156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81480" y="627293"/>
            <a:ext cx="12502837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UFH avantajı; yarı ömrünün kısa olması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DMAH avantajı; öngörülebilir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farmakokinetik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, kanama ve HİT riski daha düşük (erişkinde sık kullanım)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         Çocuklarda yeterli çalışma yok; böbrek yetmezliğinde düzeyi artacağı için komplikasyon riski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UFH kullanımında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aPTT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monitorizasyonu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zor;  o nedenle </a:t>
            </a:r>
            <a:r>
              <a:rPr lang="tr-T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kanama takibi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önemli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Sonuç olarak; bu konuda çalışmalar devam ediyor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faydalı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olabileceğini gösteren yayınlar var, 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randomize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kontrollü </a:t>
            </a:r>
            <a:r>
              <a:rPr lang="tr-T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çalışmaya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ihtiyaç var</a:t>
            </a:r>
          </a:p>
        </p:txBody>
      </p:sp>
      <p:sp>
        <p:nvSpPr>
          <p:cNvPr id="3" name="Metin kutusu 2"/>
          <p:cNvSpPr txBox="1"/>
          <p:nvPr/>
        </p:nvSpPr>
        <p:spPr>
          <a:xfrm>
            <a:off x="352958" y="0"/>
            <a:ext cx="115008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Tedavi-</a:t>
            </a:r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antikoagülanlar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936132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etin kutusu 4"/>
          <p:cNvSpPr txBox="1"/>
          <p:nvPr/>
        </p:nvSpPr>
        <p:spPr>
          <a:xfrm>
            <a:off x="470779" y="16227"/>
            <a:ext cx="115974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Tedavi-diğer seçenekler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Metin kutusu 6"/>
          <p:cNvSpPr txBox="1"/>
          <p:nvPr/>
        </p:nvSpPr>
        <p:spPr>
          <a:xfrm>
            <a:off x="235389" y="2446440"/>
            <a:ext cx="11746870" cy="19389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Rekombinant</a:t>
            </a: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Faktör 7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hayati tehdit eden kanamalarda kullanıldığını gösteren yayınlar var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Ciddi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romboemboli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riski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Etkinlik/güvenlik bilinmiyor; 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çelişkili öneriler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Kullanılan vakalarda dikkatli bir şekilde uygulanmalıdır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Metin kutusu 7"/>
          <p:cNvSpPr txBox="1"/>
          <p:nvPr/>
        </p:nvSpPr>
        <p:spPr>
          <a:xfrm>
            <a:off x="235389" y="630444"/>
            <a:ext cx="11746870" cy="14773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Rekombinant</a:t>
            </a: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aktive protein C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sepsisteki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koagülasyon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bozukluklarında denenmiş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aşam ve kanama açısından etkinlik gösterilememiş; hatta İKK daha çok görülmüş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Çocuklarda </a:t>
            </a:r>
            <a:r>
              <a:rPr lang="tr-TR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kullanımı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önerilmez</a:t>
            </a:r>
            <a:endParaRPr lang="tr-TR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Metin kutusu 1"/>
          <p:cNvSpPr txBox="1"/>
          <p:nvPr/>
        </p:nvSpPr>
        <p:spPr>
          <a:xfrm>
            <a:off x="235389" y="4660726"/>
            <a:ext cx="11746870" cy="10156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Antifibrinolitiklerin</a:t>
            </a: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aşırı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hiperfibrinolizis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varsa kullanılabileceği öneren yayınlar var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Ciddi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tr-TR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romboemboli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riski nedeni ile verilmemesi gerektiğini öneren yayınlar  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etin kutusu 2"/>
          <p:cNvSpPr txBox="1"/>
          <p:nvPr/>
        </p:nvSpPr>
        <p:spPr>
          <a:xfrm>
            <a:off x="235389" y="5902859"/>
            <a:ext cx="11746870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tr-TR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Trombomodulin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için ek çalışmalara ihtiyaç, </a:t>
            </a:r>
            <a:r>
              <a:rPr lang="tr-TR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antitrombin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kullanımı genel olarak kabul görmez 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240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tin kutusu 2"/>
          <p:cNvSpPr txBox="1"/>
          <p:nvPr/>
        </p:nvSpPr>
        <p:spPr>
          <a:xfrm>
            <a:off x="135802" y="631862"/>
            <a:ext cx="11923414" cy="240065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Koagülopatinin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uygun tedavisi konusunda önemli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belirsizliker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var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Günümüzdeki tedaviler büyük ölücüde destekleyici ve kısmi etkiye sahip 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oagülasyonun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bozukluğunun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düzeltilemsi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ve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DİK’in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daha hızlı iyileşmesine katkıda bulunuyor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Organ yetmezliği ve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mortalite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gibi sonuçlar üzerindeki etkisi kanıtlanmış değil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Hastaların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erken dönemde belirlenmesi ve risk sınıflaması yapılması ile daha iyi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tedavi</a:t>
            </a:r>
            <a:r>
              <a:rPr lang="tr-TR" dirty="0" smtClean="0"/>
              <a:t> </a:t>
            </a:r>
          </a:p>
        </p:txBody>
      </p:sp>
      <p:sp>
        <p:nvSpPr>
          <p:cNvPr id="4" name="Dikdörtgen 3"/>
          <p:cNvSpPr/>
          <p:nvPr/>
        </p:nvSpPr>
        <p:spPr>
          <a:xfrm>
            <a:off x="117694" y="4160811"/>
            <a:ext cx="11941521" cy="240065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Endotel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hücre etkilenmesi ve beraberinde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koagülopatinin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erken dönmede değerlendirilebilmesi;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yüksek riskli hastaların belirlenmesi 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erken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müdaheleyi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(potansiyel olarak daha etkin) kolaylaştırır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Genetik varyasyonlar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DİK’e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ve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koagülopatinin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şiddetindeki bireysel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farklılıkarda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rol oynayabilir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Genetik mutasyon ve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polimorfismler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DİK’deki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hemostatik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değişiklilkerde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etkili olduğu gösterilmiştir</a:t>
            </a:r>
          </a:p>
        </p:txBody>
      </p:sp>
      <p:sp>
        <p:nvSpPr>
          <p:cNvPr id="6" name="Metin kutusu 5"/>
          <p:cNvSpPr txBox="1"/>
          <p:nvPr/>
        </p:nvSpPr>
        <p:spPr>
          <a:xfrm>
            <a:off x="208230" y="108642"/>
            <a:ext cx="118509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Beklentiler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Aşağı Ok 7"/>
          <p:cNvSpPr/>
          <p:nvPr/>
        </p:nvSpPr>
        <p:spPr>
          <a:xfrm>
            <a:off x="5758004" y="3110744"/>
            <a:ext cx="362139" cy="9718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248479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11144816" y="6418907"/>
            <a:ext cx="751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1</a:t>
            </a:r>
            <a:endParaRPr lang="tr-TR" dirty="0"/>
          </a:p>
        </p:txBody>
      </p:sp>
      <p:sp>
        <p:nvSpPr>
          <p:cNvPr id="5" name="Metin kutusu 4"/>
          <p:cNvSpPr txBox="1"/>
          <p:nvPr/>
        </p:nvSpPr>
        <p:spPr>
          <a:xfrm>
            <a:off x="307818" y="164905"/>
            <a:ext cx="118509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Beklentiler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Metin kutusu 5"/>
          <p:cNvSpPr txBox="1"/>
          <p:nvPr/>
        </p:nvSpPr>
        <p:spPr>
          <a:xfrm>
            <a:off x="90534" y="796704"/>
            <a:ext cx="11977734" cy="1881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Heterozigot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Protein C eksikliği olan farelerde daha ciddi DİK ve ilişkili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inflamasyon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cevabı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Factör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V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Leiden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heterozigotluğu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sepsisli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hastalarda DİK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insidansı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ve sonuçları üzerinde etkili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PAI-1 geninde fonksiyonel 4G/5D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polimorfizmi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PAI-1 düzeyini etkiler; bu da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meningekokal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sepsis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ve DİK klinik sonuçları üzerinde etkili 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Aşağı Ok 7"/>
          <p:cNvSpPr/>
          <p:nvPr/>
        </p:nvSpPr>
        <p:spPr>
          <a:xfrm>
            <a:off x="6052241" y="2678694"/>
            <a:ext cx="362139" cy="9718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Metin kutusu 8"/>
          <p:cNvSpPr txBox="1"/>
          <p:nvPr/>
        </p:nvSpPr>
        <p:spPr>
          <a:xfrm>
            <a:off x="172016" y="3948636"/>
            <a:ext cx="1172423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Genetik varyasyonların; 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hasta cevabı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DİK’e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yol açan)  üzerindeki etkilerinin anlaşılması;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ağır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koagülopatiye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hassas hastaların belirlenmesi  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tedavinin 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kişiye özel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olarak planlanmasını sağlar</a:t>
            </a:r>
          </a:p>
          <a:p>
            <a:pPr>
              <a:lnSpc>
                <a:spcPct val="150000"/>
              </a:lnSpc>
            </a:pP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125615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tin kutusu 2"/>
          <p:cNvSpPr txBox="1"/>
          <p:nvPr/>
        </p:nvSpPr>
        <p:spPr>
          <a:xfrm>
            <a:off x="217283" y="199176"/>
            <a:ext cx="116246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Sonuç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138817" y="722396"/>
            <a:ext cx="11838917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Mortalitete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ve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morbiditesi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yüksek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Dinamik bir süreç olduğu için testlerin tekrarlanması önemli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Yaşamım erken dönemlerinde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hemostatik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sistem oldukça farklı (tanıda zorluk)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DİK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tanısında gecikme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olabilir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DİK altta yatan bir nedene bağlı olarak gelişir; ve tedavinin esasını altta yatan nedenin ortadan kaldırılması oluşturur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Destekleyici tedaviler konusunda net bir uygulama yok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DİK ile ilgili çalışma ve önerilerin çoğu yetişkinler için; çocuklardaki tanı ve tedavi yaklaşımları yetişkinlerden alınmıştır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DİK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gelişme riskinin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değerlendirilmesi, tedavi planının bireyselleştirilmesi konusunda ileri çalışma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57605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81069" y="0"/>
            <a:ext cx="11570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DİK-süreç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Metin kutusu 9"/>
          <p:cNvSpPr txBox="1"/>
          <p:nvPr/>
        </p:nvSpPr>
        <p:spPr>
          <a:xfrm>
            <a:off x="4345292" y="643427"/>
            <a:ext cx="37564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DİK ilişkili altta yatan hastalık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Metin kutusu 10"/>
          <p:cNvSpPr txBox="1"/>
          <p:nvPr/>
        </p:nvSpPr>
        <p:spPr>
          <a:xfrm>
            <a:off x="4077475" y="1846243"/>
            <a:ext cx="4292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Koagülasyonun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sistemik aktivasyonu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Dikdörtgen 11"/>
          <p:cNvSpPr/>
          <p:nvPr/>
        </p:nvSpPr>
        <p:spPr>
          <a:xfrm>
            <a:off x="3135578" y="2711601"/>
            <a:ext cx="35392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Yaygın fibrin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depozisyonu</a:t>
            </a:r>
            <a:endParaRPr lang="tr-TR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Metin kutusu 12"/>
          <p:cNvSpPr txBox="1"/>
          <p:nvPr/>
        </p:nvSpPr>
        <p:spPr>
          <a:xfrm>
            <a:off x="6249948" y="2644912"/>
            <a:ext cx="3790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Trombosit ve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koagülasyon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faktörlerinin tüketimi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Metin kutusu 13"/>
          <p:cNvSpPr txBox="1"/>
          <p:nvPr/>
        </p:nvSpPr>
        <p:spPr>
          <a:xfrm>
            <a:off x="2630607" y="3629381"/>
            <a:ext cx="36285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 err="1" smtClean="0"/>
              <a:t>Mikrovasküler</a:t>
            </a:r>
            <a:r>
              <a:rPr lang="tr-TR" sz="2000" dirty="0" smtClean="0"/>
              <a:t> </a:t>
            </a:r>
            <a:r>
              <a:rPr lang="tr-TR" sz="2000" dirty="0" err="1" smtClean="0"/>
              <a:t>tromboz</a:t>
            </a:r>
            <a:r>
              <a:rPr lang="tr-TR" sz="2000" dirty="0" smtClean="0"/>
              <a:t>, organ kanlanmasında bozulma</a:t>
            </a:r>
            <a:endParaRPr lang="tr-TR" sz="2000" dirty="0"/>
          </a:p>
        </p:txBody>
      </p:sp>
      <p:sp>
        <p:nvSpPr>
          <p:cNvPr id="15" name="Metin kutusu 14"/>
          <p:cNvSpPr txBox="1"/>
          <p:nvPr/>
        </p:nvSpPr>
        <p:spPr>
          <a:xfrm>
            <a:off x="6223515" y="3661875"/>
            <a:ext cx="30334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 smtClean="0"/>
              <a:t>Trombosit ve </a:t>
            </a:r>
            <a:r>
              <a:rPr lang="tr-TR" sz="2000" dirty="0" err="1" smtClean="0"/>
              <a:t>koagülasyon</a:t>
            </a:r>
            <a:r>
              <a:rPr lang="tr-TR" sz="2000" dirty="0" smtClean="0"/>
              <a:t> faktör eksikliği</a:t>
            </a:r>
            <a:endParaRPr lang="tr-TR" sz="2000" dirty="0"/>
          </a:p>
        </p:txBody>
      </p:sp>
      <p:sp>
        <p:nvSpPr>
          <p:cNvPr id="16" name="Dikdörtgen 15"/>
          <p:cNvSpPr/>
          <p:nvPr/>
        </p:nvSpPr>
        <p:spPr>
          <a:xfrm>
            <a:off x="3486950" y="4811282"/>
            <a:ext cx="19159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 </a:t>
            </a:r>
            <a:r>
              <a:rPr lang="tr-TR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yetmezliği</a:t>
            </a:r>
            <a:endParaRPr lang="tr-TR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Dikdörtgen 16"/>
          <p:cNvSpPr/>
          <p:nvPr/>
        </p:nvSpPr>
        <p:spPr>
          <a:xfrm>
            <a:off x="6800262" y="4811282"/>
            <a:ext cx="10438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Kanama</a:t>
            </a:r>
            <a:endParaRPr lang="tr-TR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Aşağı Ok 17"/>
          <p:cNvSpPr/>
          <p:nvPr/>
        </p:nvSpPr>
        <p:spPr>
          <a:xfrm>
            <a:off x="5800996" y="990287"/>
            <a:ext cx="194658" cy="69179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" name="Dikdörtgen 2"/>
          <p:cNvSpPr/>
          <p:nvPr/>
        </p:nvSpPr>
        <p:spPr>
          <a:xfrm>
            <a:off x="5995653" y="1054520"/>
            <a:ext cx="47843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doku faktörü 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gibi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koagülasyon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sistemini tetikleyen bazı maddelerin açığa çıkması</a:t>
            </a:r>
          </a:p>
        </p:txBody>
      </p:sp>
      <p:sp>
        <p:nvSpPr>
          <p:cNvPr id="4" name="Metin kutusu 3"/>
          <p:cNvSpPr txBox="1"/>
          <p:nvPr/>
        </p:nvSpPr>
        <p:spPr>
          <a:xfrm>
            <a:off x="3390499" y="1022705"/>
            <a:ext cx="25915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Mikrovasküler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endotel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hasarı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ağa Bükülü Ok 4"/>
          <p:cNvSpPr/>
          <p:nvPr/>
        </p:nvSpPr>
        <p:spPr>
          <a:xfrm>
            <a:off x="4544923" y="2226894"/>
            <a:ext cx="242767" cy="525809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6" name="Sola Bükülü Ok 5"/>
          <p:cNvSpPr/>
          <p:nvPr/>
        </p:nvSpPr>
        <p:spPr>
          <a:xfrm>
            <a:off x="6844420" y="2215575"/>
            <a:ext cx="253497" cy="49602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21" name="Sağa Bükülü Ok 20"/>
          <p:cNvSpPr/>
          <p:nvPr/>
        </p:nvSpPr>
        <p:spPr>
          <a:xfrm>
            <a:off x="4571380" y="3073666"/>
            <a:ext cx="242767" cy="525809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22" name="Sola Bükülü Ok 21"/>
          <p:cNvSpPr/>
          <p:nvPr/>
        </p:nvSpPr>
        <p:spPr>
          <a:xfrm>
            <a:off x="7007225" y="3206684"/>
            <a:ext cx="253497" cy="49602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23" name="Sağa Bükülü Ok 22"/>
          <p:cNvSpPr/>
          <p:nvPr/>
        </p:nvSpPr>
        <p:spPr>
          <a:xfrm>
            <a:off x="4571380" y="4241600"/>
            <a:ext cx="242767" cy="525809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24" name="Sola Bükülü Ok 23"/>
          <p:cNvSpPr/>
          <p:nvPr/>
        </p:nvSpPr>
        <p:spPr>
          <a:xfrm>
            <a:off x="7068703" y="4334435"/>
            <a:ext cx="253497" cy="49602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5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81069" y="167859"/>
            <a:ext cx="116699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Koagülasyon sisteminin aktive olması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Dikdörtgen 2"/>
          <p:cNvSpPr/>
          <p:nvPr/>
        </p:nvSpPr>
        <p:spPr>
          <a:xfrm>
            <a:off x="2244080" y="894054"/>
            <a:ext cx="86167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sepsis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, sistemik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inflamatuar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durumlar, travma,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malign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hastalıklar, …. </a:t>
            </a:r>
            <a:endParaRPr lang="tr-TR" dirty="0"/>
          </a:p>
        </p:txBody>
      </p:sp>
      <p:sp>
        <p:nvSpPr>
          <p:cNvPr id="6" name="Aşağı Ok 5"/>
          <p:cNvSpPr/>
          <p:nvPr/>
        </p:nvSpPr>
        <p:spPr>
          <a:xfrm>
            <a:off x="5169159" y="1380931"/>
            <a:ext cx="270588" cy="53184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Dikdörtgen 6"/>
          <p:cNvSpPr/>
          <p:nvPr/>
        </p:nvSpPr>
        <p:spPr>
          <a:xfrm>
            <a:off x="3854080" y="1745175"/>
            <a:ext cx="3544560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koagülasyon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sistemi 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aktivasyonu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Düz Bağlayıcı 8"/>
          <p:cNvCxnSpPr/>
          <p:nvPr/>
        </p:nvCxnSpPr>
        <p:spPr>
          <a:xfrm>
            <a:off x="2359650" y="2368302"/>
            <a:ext cx="6728366" cy="2626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Dikdörtgen 12"/>
          <p:cNvSpPr/>
          <p:nvPr/>
        </p:nvSpPr>
        <p:spPr>
          <a:xfrm>
            <a:off x="377889" y="3000443"/>
            <a:ext cx="53167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Çoğunda klinik 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komplikasyonlar ile 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sonuçlanmaz ve rutin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laboratur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testleriyle 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bile 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gösterilmez 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Düz Ok Bağlayıcısı 15"/>
          <p:cNvCxnSpPr/>
          <p:nvPr/>
        </p:nvCxnSpPr>
        <p:spPr>
          <a:xfrm>
            <a:off x="2359650" y="2368302"/>
            <a:ext cx="0" cy="54284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Düz Ok Bağlayıcısı 16"/>
          <p:cNvCxnSpPr/>
          <p:nvPr/>
        </p:nvCxnSpPr>
        <p:spPr>
          <a:xfrm>
            <a:off x="9080801" y="2394565"/>
            <a:ext cx="0" cy="54284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Metin kutusu 17"/>
          <p:cNvSpPr txBox="1"/>
          <p:nvPr/>
        </p:nvSpPr>
        <p:spPr>
          <a:xfrm>
            <a:off x="8285584" y="3000443"/>
            <a:ext cx="2894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Yeterince güçlü olursa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Metin kutusu 18"/>
          <p:cNvSpPr txBox="1"/>
          <p:nvPr/>
        </p:nvSpPr>
        <p:spPr>
          <a:xfrm>
            <a:off x="8170152" y="4068593"/>
            <a:ext cx="31257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Trombosit ve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koagülasyon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faktörlerinin tüketimi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Metin kutusu 19"/>
          <p:cNvSpPr txBox="1"/>
          <p:nvPr/>
        </p:nvSpPr>
        <p:spPr>
          <a:xfrm>
            <a:off x="8285584" y="5246086"/>
            <a:ext cx="3705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Trombositopeni ve pıhtılaşma testlerinde anormallik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Metin kutusu 20"/>
          <p:cNvSpPr txBox="1"/>
          <p:nvPr/>
        </p:nvSpPr>
        <p:spPr>
          <a:xfrm>
            <a:off x="8285584" y="6038852"/>
            <a:ext cx="2390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En ağır formu </a:t>
            </a:r>
            <a:r>
              <a:rPr lang="tr-TR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DİK</a:t>
            </a:r>
            <a:endParaRPr lang="tr-TR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Aşağı Ok 21"/>
          <p:cNvSpPr/>
          <p:nvPr/>
        </p:nvSpPr>
        <p:spPr>
          <a:xfrm>
            <a:off x="8973499" y="3409545"/>
            <a:ext cx="270588" cy="53184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3" name="Aşağı Ok 22"/>
          <p:cNvSpPr/>
          <p:nvPr/>
        </p:nvSpPr>
        <p:spPr>
          <a:xfrm>
            <a:off x="9074580" y="4698048"/>
            <a:ext cx="270588" cy="53184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4" name="Sağa Bükülü Ok 23"/>
          <p:cNvSpPr/>
          <p:nvPr/>
        </p:nvSpPr>
        <p:spPr>
          <a:xfrm>
            <a:off x="7931020" y="5615418"/>
            <a:ext cx="239132" cy="6081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7448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kdörtgen 2"/>
          <p:cNvSpPr/>
          <p:nvPr/>
        </p:nvSpPr>
        <p:spPr>
          <a:xfrm>
            <a:off x="298764" y="196910"/>
            <a:ext cx="11715185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Çocuklarda farklılıklar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ocuklarda DİK konusunda sınırlı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sayıda çalışma olması nedeni ile </a:t>
            </a:r>
            <a:r>
              <a:rPr lang="tr-T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bilgiler 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kısıtlı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Tanı ve tedavi yaklaşımları erişkinlerden adapte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Laboratuvar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parametrelerinin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normal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sınırlarındaki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değişiklik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Yaşamın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erken döneminde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hemostatik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sistem oldukça farklı; tanıda zorluk </a:t>
            </a:r>
          </a:p>
          <a:p>
            <a:pPr>
              <a:lnSpc>
                <a:spcPct val="150000"/>
              </a:lnSpc>
            </a:pP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02833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117695" y="1092336"/>
            <a:ext cx="119867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DİK her zaman altta yatan bir duruma </a:t>
            </a:r>
            <a:r>
              <a:rPr lang="tr-TR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sekonder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olarak gelişir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örneğin ağır enfeksiyon, travma,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solid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veya hematolojik kanserler, ….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b="0" i="0" u="none" strike="noStrik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Çocuklarda </a:t>
            </a:r>
            <a:r>
              <a:rPr lang="tr-TR" sz="2000" b="0" i="0" u="none" strike="noStrike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etyoloji</a:t>
            </a:r>
            <a:r>
              <a:rPr lang="tr-TR" sz="2000" b="0" i="0" u="none" strike="noStrik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yaş gruplarına göre değişkenlik gösterir.</a:t>
            </a:r>
          </a:p>
        </p:txBody>
      </p:sp>
      <p:sp>
        <p:nvSpPr>
          <p:cNvPr id="3" name="Metin kutusu 2"/>
          <p:cNvSpPr txBox="1"/>
          <p:nvPr/>
        </p:nvSpPr>
        <p:spPr>
          <a:xfrm>
            <a:off x="117695" y="144855"/>
            <a:ext cx="114254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Etyoloji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5058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9004148"/>
              </p:ext>
            </p:extLst>
          </p:nvPr>
        </p:nvGraphicFramePr>
        <p:xfrm>
          <a:off x="72426" y="226336"/>
          <a:ext cx="12023004" cy="658368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3489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0081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67322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44032">
                <a:tc rowSpan="3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b="1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Yenidoğan</a:t>
                      </a:r>
                      <a:endParaRPr lang="tr-TR" sz="18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tr-TR" sz="18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tr-TR" sz="18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r>
                        <a:rPr lang="tr-TR" sz="18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epsis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 </a:t>
                      </a: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 </a:t>
                      </a:r>
                      <a:r>
                        <a:rPr lang="tr-TR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streptokok, </a:t>
                      </a:r>
                      <a:r>
                        <a:rPr lang="tr-TR" sz="18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neonatal</a:t>
                      </a: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tr-TR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CMV ve</a:t>
                      </a:r>
                      <a:r>
                        <a:rPr lang="tr-TR" sz="18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tr-TR" sz="18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enterovirus</a:t>
                      </a: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tr-TR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NEK, sistemik </a:t>
                      </a:r>
                      <a:r>
                        <a:rPr lang="tr-TR" sz="18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kandidiasis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8764"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tr-T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Perinatal</a:t>
                      </a:r>
                      <a:r>
                        <a:rPr lang="tr-TR" sz="18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nedenler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Doğum</a:t>
                      </a:r>
                      <a:r>
                        <a:rPr lang="tr-TR" sz="18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tr-TR" sz="1800" baseline="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asifiksisi</a:t>
                      </a:r>
                      <a:r>
                        <a:rPr lang="tr-TR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RDS, </a:t>
                      </a:r>
                      <a:r>
                        <a:rPr lang="tr-TR" sz="18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Mekanyum</a:t>
                      </a:r>
                      <a:r>
                        <a:rPr lang="tr-TR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tr-TR" sz="18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aspirasyon</a:t>
                      </a:r>
                      <a:r>
                        <a:rPr lang="tr-TR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sendromu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29525"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tr-T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Diğer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İkiz eşinin kaybı, </a:t>
                      </a:r>
                      <a:r>
                        <a:rPr lang="tr-TR" sz="18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hipotermi</a:t>
                      </a:r>
                      <a:r>
                        <a:rPr lang="tr-TR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tr-TR" sz="18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tr-TR" sz="1800" baseline="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asidoz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430463">
                <a:tc rowSpan="7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b="1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infant</a:t>
                      </a:r>
                      <a:r>
                        <a:rPr lang="tr-TR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ve çocuk</a:t>
                      </a:r>
                      <a:endParaRPr lang="tr-TR" sz="18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tr-TR" sz="18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tr-TR" sz="18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tr-TR" sz="18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tr-TR" sz="18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tr-TR" sz="18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tr-TR" sz="18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sepsis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Bakteri: Gram-</a:t>
                      </a:r>
                      <a:r>
                        <a:rPr lang="tr-TR" sz="18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positif</a:t>
                      </a:r>
                      <a:r>
                        <a:rPr lang="tr-TR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tr-TR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 </a:t>
                      </a: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 </a:t>
                      </a:r>
                      <a:r>
                        <a:rPr lang="tr-TR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streptokok),</a:t>
                      </a:r>
                      <a:r>
                        <a:rPr lang="tr-TR" sz="18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tr-TR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Gram-negatif </a:t>
                      </a: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tr-TR" sz="18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Neisseria</a:t>
                      </a: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tr-TR" sz="18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meningitidis</a:t>
                      </a: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tr-TR" sz="18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Haemophilus</a:t>
                      </a: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tr-TR" sz="18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influenzae</a:t>
                      </a: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 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Fungus</a:t>
                      </a: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</a:t>
                      </a:r>
                      <a:r>
                        <a:rPr lang="tr-TR" sz="18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Kandida</a:t>
                      </a: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tr-TR" sz="18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r>
                        <a:rPr lang="tr-TR" sz="18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spergillus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Virus</a:t>
                      </a: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</a:t>
                      </a:r>
                      <a:r>
                        <a:rPr lang="tr-TR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CMV, </a:t>
                      </a:r>
                      <a:r>
                        <a:rPr lang="tr-TR" sz="18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varisella</a:t>
                      </a:r>
                      <a:r>
                        <a:rPr lang="tr-TR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tr-TR" sz="18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zoster</a:t>
                      </a: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Dengue ateşi, </a:t>
                      </a:r>
                      <a:r>
                        <a:rPr lang="tr-TR" sz="18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malaria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09901"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tr-T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Doku hasarı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Kaza: </a:t>
                      </a:r>
                      <a:r>
                        <a:rPr lang="tr-TR" sz="18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nörotravma</a:t>
                      </a:r>
                      <a:r>
                        <a:rPr lang="tr-TR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doku ezilmesi, elektrik çarpması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Masif yanıklar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Boğulma: şiddetli şok ile </a:t>
                      </a:r>
                      <a:r>
                        <a:rPr lang="tr-TR" sz="18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hipoksi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7760"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tr-T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Kanser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APL, ALL, </a:t>
                      </a:r>
                      <a:r>
                        <a:rPr lang="tr-TR" sz="18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solid</a:t>
                      </a:r>
                      <a:r>
                        <a:rPr lang="tr-TR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tr-TR" sz="18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tumörler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29525"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tr-T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Toksin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Yılan ısırığı, keyif veren ilaçlar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16959"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tr-T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KC </a:t>
                      </a: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hastalıkları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Akut ve kronik KC hastalığı</a:t>
                      </a:r>
                      <a:r>
                        <a:rPr lang="tr-TR" sz="18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tr-TR" sz="1800" baseline="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tr-TR" sz="18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eye’s</a:t>
                      </a:r>
                      <a:r>
                        <a:rPr lang="tr-TR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sendromu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34978"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tr-T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İmmünolojik</a:t>
                      </a:r>
                      <a:r>
                        <a:rPr lang="tr-TR" sz="18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uyarı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Akut </a:t>
                      </a:r>
                      <a:r>
                        <a:rPr lang="tr-TR" sz="18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hemolitik</a:t>
                      </a:r>
                      <a:r>
                        <a:rPr lang="tr-TR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transfüzyon reaksiyonu, </a:t>
                      </a:r>
                      <a:r>
                        <a:rPr lang="tr-TR" sz="18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transplant</a:t>
                      </a:r>
                      <a:r>
                        <a:rPr lang="tr-TR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tr-TR" sz="18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rejeksiyonu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29525"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tr-T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Diğer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Dev </a:t>
                      </a:r>
                      <a:r>
                        <a:rPr lang="tr-TR" sz="18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hemanjiyom</a:t>
                      </a:r>
                      <a:r>
                        <a:rPr lang="tr-TR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anevrizma, </a:t>
                      </a:r>
                      <a:r>
                        <a:rPr lang="tr-TR" sz="18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otoimmün</a:t>
                      </a:r>
                      <a:r>
                        <a:rPr lang="tr-TR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hastalıklar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4241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90533" y="830904"/>
            <a:ext cx="12285553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infant</a:t>
            </a: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 çocuklarda en sık neden </a:t>
            </a:r>
            <a:r>
              <a:rPr lang="tr-TR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sepsis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(%95)</a:t>
            </a:r>
            <a:endParaRPr lang="tr-TR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Ağır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sepsisli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vakalarda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insidans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Klasik olarak gram negatif mikroorganizmalar suçlansa da gram pozitif enfeksiyonlarda </a:t>
            </a:r>
            <a:r>
              <a:rPr lang="tr-TR" sz="20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insidans</a:t>
            </a:r>
            <a:r>
              <a:rPr lang="tr-T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benzer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Sepsis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olan hastalarda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DİK gelişirse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mortalite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tr-T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kat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artar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Sepsis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mortalitesinde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DİK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ağırlığı </a:t>
            </a:r>
            <a:r>
              <a:rPr lang="tr-T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güçlü bir 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gösterge</a:t>
            </a:r>
            <a:endParaRPr lang="tr-TR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DİK gelişiminde,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membran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bileşenlerinin (ör;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lipopolisaakarti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lipoteichoic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acid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egzotoksinlerin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ör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Staphylococcal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a-to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ks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güçlü </a:t>
            </a:r>
            <a:r>
              <a:rPr lang="tr-TR" sz="20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immün</a:t>
            </a:r>
            <a:r>
              <a:rPr lang="tr-T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yanıt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oluşturması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ve </a:t>
            </a:r>
            <a:r>
              <a:rPr lang="tr-TR" sz="20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sitokin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salınımı önemli rol oynar</a:t>
            </a:r>
            <a:endParaRPr lang="tr-TR" dirty="0" smtClean="0">
              <a:solidFill>
                <a:srgbClr val="000000"/>
              </a:solidFill>
              <a:latin typeface="AdvOTc9c0ed35.B"/>
            </a:endParaRPr>
          </a:p>
          <a:p>
            <a:endParaRPr lang="tr-TR" dirty="0" smtClean="0">
              <a:solidFill>
                <a:srgbClr val="000000"/>
              </a:solidFill>
              <a:latin typeface="AdvOTc9c0ed35.B"/>
            </a:endParaRPr>
          </a:p>
        </p:txBody>
      </p:sp>
      <p:sp>
        <p:nvSpPr>
          <p:cNvPr id="3" name="Metin kutusu 2"/>
          <p:cNvSpPr txBox="1"/>
          <p:nvPr/>
        </p:nvSpPr>
        <p:spPr>
          <a:xfrm>
            <a:off x="181069" y="150312"/>
            <a:ext cx="117423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DİK </a:t>
            </a:r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etyolojisi-sepsis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11090495" y="6337426"/>
            <a:ext cx="706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2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3463309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1620</TotalTime>
  <Words>2980</Words>
  <Application>Microsoft Office PowerPoint</Application>
  <PresentationFormat>Geniş ekran</PresentationFormat>
  <Paragraphs>443</Paragraphs>
  <Slides>39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13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39</vt:i4>
      </vt:variant>
    </vt:vector>
  </HeadingPairs>
  <TitlesOfParts>
    <vt:vector size="53" baseType="lpstr">
      <vt:lpstr>AdvEucSymb</vt:lpstr>
      <vt:lpstr>AdvOT6520a694</vt:lpstr>
      <vt:lpstr>AdvOT8608a8d1+25</vt:lpstr>
      <vt:lpstr>AdvOTc9c0ed35.B</vt:lpstr>
      <vt:lpstr>AdvOTfe809cc4</vt:lpstr>
      <vt:lpstr>AdvP1491</vt:lpstr>
      <vt:lpstr>AdvPS586B</vt:lpstr>
      <vt:lpstr>AdvTTb20e5d60</vt:lpstr>
      <vt:lpstr>Arial</vt:lpstr>
      <vt:lpstr>Calibri</vt:lpstr>
      <vt:lpstr>Calibri Light</vt:lpstr>
      <vt:lpstr>LucidaGrande</vt:lpstr>
      <vt:lpstr>Wingdings</vt:lpstr>
      <vt:lpstr>Office Teması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HP</dc:creator>
  <cp:lastModifiedBy>HP</cp:lastModifiedBy>
  <cp:revision>200</cp:revision>
  <dcterms:created xsi:type="dcterms:W3CDTF">2018-10-02T07:11:28Z</dcterms:created>
  <dcterms:modified xsi:type="dcterms:W3CDTF">2018-11-23T11:25:10Z</dcterms:modified>
</cp:coreProperties>
</file>