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69" r:id="rId2"/>
    <p:sldId id="268" r:id="rId3"/>
    <p:sldId id="292" r:id="rId4"/>
    <p:sldId id="359" r:id="rId5"/>
    <p:sldId id="293" r:id="rId6"/>
    <p:sldId id="356" r:id="rId7"/>
    <p:sldId id="298" r:id="rId8"/>
    <p:sldId id="365" r:id="rId9"/>
    <p:sldId id="363" r:id="rId10"/>
    <p:sldId id="367" r:id="rId11"/>
    <p:sldId id="325" r:id="rId12"/>
    <p:sldId id="307" r:id="rId13"/>
    <p:sldId id="357" r:id="rId14"/>
    <p:sldId id="358" r:id="rId15"/>
    <p:sldId id="346" r:id="rId16"/>
    <p:sldId id="349" r:id="rId17"/>
    <p:sldId id="338" r:id="rId18"/>
    <p:sldId id="256" r:id="rId19"/>
    <p:sldId id="283" r:id="rId20"/>
    <p:sldId id="340" r:id="rId21"/>
    <p:sldId id="310" r:id="rId22"/>
    <p:sldId id="339" r:id="rId23"/>
    <p:sldId id="324" r:id="rId24"/>
    <p:sldId id="269" r:id="rId25"/>
    <p:sldId id="270" r:id="rId26"/>
    <p:sldId id="342" r:id="rId27"/>
    <p:sldId id="333" r:id="rId28"/>
    <p:sldId id="344" r:id="rId29"/>
    <p:sldId id="318" r:id="rId30"/>
    <p:sldId id="289" r:id="rId31"/>
    <p:sldId id="320" r:id="rId32"/>
    <p:sldId id="272" r:id="rId33"/>
    <p:sldId id="273" r:id="rId34"/>
    <p:sldId id="315" r:id="rId35"/>
    <p:sldId id="274" r:id="rId36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16710-3827-421E-9C57-FBE0ADAA737C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5987F-4811-453C-8AE1-EFEFB23B34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8233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A1F0-58AE-4E2F-9FFA-78EEDF90436E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2935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528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6504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4056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8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6202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855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792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2320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9882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784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968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36CD-EA9F-40BE-BC6E-D0C7A6D9C991}" type="datetimeFigureOut">
              <a:rPr lang="tr-TR" smtClean="0"/>
              <a:t>23/06/2020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87CEE-913F-4016-AE12-D200D529E45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840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970993" y="1476494"/>
            <a:ext cx="10128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400" dirty="0">
                <a:latin typeface="Arial" panose="020B0604020202020204" pitchFamily="34" charset="0"/>
                <a:cs typeface="Arial" panose="020B0604020202020204" pitchFamily="34" charset="0"/>
              </a:rPr>
              <a:t>Hemofagositik </a:t>
            </a:r>
            <a:r>
              <a:rPr lang="tr-TR" sz="4400" dirty="0" err="1">
                <a:latin typeface="Arial" panose="020B0604020202020204" pitchFamily="34" charset="0"/>
                <a:cs typeface="Arial" panose="020B0604020202020204" pitchFamily="34" charset="0"/>
              </a:rPr>
              <a:t>lenfohistiyositozis</a:t>
            </a:r>
            <a:r>
              <a:rPr lang="tr-TR" sz="4400" dirty="0">
                <a:latin typeface="Arial" panose="020B0604020202020204" pitchFamily="34" charset="0"/>
                <a:cs typeface="Arial" panose="020B0604020202020204" pitchFamily="34" charset="0"/>
              </a:rPr>
              <a:t> (HLH) </a:t>
            </a:r>
            <a:endParaRPr lang="tr-TR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8064137" y="5390606"/>
            <a:ext cx="2960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Barış Kuşkonmaz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HÜTF, Pediatrik Hematoloji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914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44443" y="232496"/>
            <a:ext cx="1137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Patofizyoloji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Özet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15362" y="1032095"/>
            <a:ext cx="112293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disfonksiyon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NK ve CTL tarafından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defektif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hedef hücre ölümü</a:t>
            </a:r>
          </a:p>
          <a:p>
            <a:pPr algn="ctr"/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Enfekte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 eliminasyonunda başarısızlık</a:t>
            </a:r>
          </a:p>
          <a:p>
            <a:pPr algn="ctr"/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Sürekli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inflamatuar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yanıt+aşırı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üretimi ve sistemik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makrofaj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aktivasyonu</a:t>
            </a:r>
          </a:p>
          <a:p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şağı Ok 5"/>
          <p:cNvSpPr/>
          <p:nvPr/>
        </p:nvSpPr>
        <p:spPr>
          <a:xfrm>
            <a:off x="5794218" y="1484769"/>
            <a:ext cx="135801" cy="4617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Aşağı Ok 6"/>
          <p:cNvSpPr/>
          <p:nvPr/>
        </p:nvSpPr>
        <p:spPr>
          <a:xfrm>
            <a:off x="5794218" y="2399169"/>
            <a:ext cx="135801" cy="4617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Aşağı Ok 7"/>
          <p:cNvSpPr/>
          <p:nvPr/>
        </p:nvSpPr>
        <p:spPr>
          <a:xfrm>
            <a:off x="5794218" y="3223706"/>
            <a:ext cx="135801" cy="4617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Metin kutusu 9"/>
          <p:cNvSpPr txBox="1"/>
          <p:nvPr/>
        </p:nvSpPr>
        <p:spPr>
          <a:xfrm>
            <a:off x="4355266" y="4600504"/>
            <a:ext cx="6970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IF-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TNF-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IL-1b, IL-2, IL-6, IL-12, IL-16, and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Ateş,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vasküler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endolel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hasarı,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myelosüpresyon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gibi bulgular; bunun sonucunda ağır kanama, enfeksiyon, MOY</a:t>
            </a:r>
          </a:p>
          <a:p>
            <a:endParaRPr lang="tr-TR" dirty="0"/>
          </a:p>
        </p:txBody>
      </p:sp>
      <p:sp>
        <p:nvSpPr>
          <p:cNvPr id="11" name="Yukarı Bükülü Ok 10"/>
          <p:cNvSpPr/>
          <p:nvPr/>
        </p:nvSpPr>
        <p:spPr>
          <a:xfrm rot="10800000">
            <a:off x="4780230" y="4120335"/>
            <a:ext cx="751437" cy="38963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Sağa Bükülü Ok 11"/>
          <p:cNvSpPr/>
          <p:nvPr/>
        </p:nvSpPr>
        <p:spPr>
          <a:xfrm>
            <a:off x="4698749" y="4942779"/>
            <a:ext cx="235390" cy="34444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42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69823" y="735649"/>
            <a:ext cx="1149264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Lenfoma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ilişkili HLH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Lenfoma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hücreleri tarafından üretilen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CTL, NK hücreleri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makrofajları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aktive eder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vakalarda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perforin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MUNC13-4 mutasyonları lösemi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lenfoma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gelişimi ile ilişkili 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EBV ilişkili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HLH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EBV başlıca CTL olmak üzere CD8 pozitif hücreleri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enfekte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eder.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 hücreler; immünolojik özelliği yüksek olan antijenleri eksprese etmez, LMP-1 ekspere eder, böylece CTL saldırısından korunur;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salgılar ve çoğalırlar.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Tam mekanizma bilinmese 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ilişkili genlerde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polimorfisim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 hassasiyetine yol açar. 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ozulmuş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aktivite ile ilişkili olabilir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 yıllarda, MUNC13-4 geninde değişiklikler olduğu saptanmış</a:t>
            </a:r>
            <a:endParaRPr lang="tr-TR" dirty="0"/>
          </a:p>
        </p:txBody>
      </p:sp>
      <p:sp>
        <p:nvSpPr>
          <p:cNvPr id="2" name="Dikdörtgen 1"/>
          <p:cNvSpPr/>
          <p:nvPr/>
        </p:nvSpPr>
        <p:spPr>
          <a:xfrm>
            <a:off x="99531" y="94734"/>
            <a:ext cx="4857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800" b="1" dirty="0">
                <a:latin typeface="Arial" panose="020B0604020202020204" pitchFamily="34" charset="0"/>
                <a:cs typeface="Arial" panose="020B0604020202020204" pitchFamily="34" charset="0"/>
              </a:rPr>
              <a:t> HLH </a:t>
            </a:r>
            <a:r>
              <a:rPr lang="tr-TR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patofizyoloji</a:t>
            </a:r>
            <a:endParaRPr lang="tr-T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129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63628" y="0"/>
            <a:ext cx="11781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HLH-klinik bulgular-1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70585" y="590944"/>
            <a:ext cx="126925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Klinik bulgular spesifik değil ve heterojen        tanıda şüphe çok önemli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sık görülen klinik bulgular: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Ateş (%91): antibiyotik tedavisine dirençli,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persistan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Sitopeniler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 a</a:t>
            </a:r>
            <a:r>
              <a:rPr lang="en-US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nemi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trombositopeni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%80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Organomegali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SMG (%98) HMG (%94) </a:t>
            </a:r>
          </a:p>
        </p:txBody>
      </p:sp>
      <p:sp>
        <p:nvSpPr>
          <p:cNvPr id="8" name="Sağ Ok 7"/>
          <p:cNvSpPr/>
          <p:nvPr/>
        </p:nvSpPr>
        <p:spPr>
          <a:xfrm>
            <a:off x="5058472" y="805758"/>
            <a:ext cx="491301" cy="1619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623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35131" y="762984"/>
            <a:ext cx="117098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MSS: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Vakaların 1/3’ünden fazlasında. 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Asemptomatik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olabilir;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ağır klinik görülebilir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Bilinç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durumunda değişiklik,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irritabilite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konvülziyon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meningismus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fontanelde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şişlik, ense sertliği,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fokal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defist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hipotoni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hipertoni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ataksi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kranial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sinir felci,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hemipleji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psikomotor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gerilik. 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KC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Çoğu hastada farklı ağırlıkta hepatit görülür; 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akut KC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yetmezliği,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geç dönemde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ikter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asit, ödem </a:t>
            </a:r>
          </a:p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LAP: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%17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Cilt: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%6-65,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pleomorfik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özellik; yaygın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makülopapüler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eritematöz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döküntü, yaygın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eritrodermi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ödem,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pannikülit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morbiliform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eritem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peteşi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purpura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Pulmoner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az sayıda hastada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pulmoner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infiltrasyon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plevral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efüzyon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solunum yetmezliği (yüksek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Diğer: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kapiller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kaçış sendromu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h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ipotansiyon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böbrek yetmezliği, </a:t>
            </a:r>
            <a:r>
              <a:rPr lang="tr-TR" sz="2000" dirty="0" smtClean="0">
                <a:latin typeface="AdvP1491"/>
              </a:rPr>
              <a:t>göz/kalp/kas tutulumu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63628" y="0"/>
            <a:ext cx="11781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HLH-klinik bulgular-2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7499978" y="953107"/>
            <a:ext cx="245581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İzole MSS-HLH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603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43841" y="0"/>
            <a:ext cx="11704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 tanısını düşündürecek farklı klinik tablolar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0" y="523220"/>
            <a:ext cx="125055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Nedeni bilinmeyen ateş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benzeri klinik tablo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Açıklanamayan ani başlangıçlı SIRS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Hepatit/akut KC yetmezliği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Nörolojik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Kawasaki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-benzeri klinik tablo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Kanama: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DİK,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disfonksiyonu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(MSS ve GIS kanama riski yüksek)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Yenidoğanda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hidrops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fetalis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hepatit/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kolestaz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KC yetmezliği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Atipik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kolit,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hipogamaglobulinemi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570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44379" y="0"/>
            <a:ext cx="11694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HLH-Laboratuvar testleri-1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44379" y="523220"/>
            <a:ext cx="11986661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Tam kan sayımı: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pansitopeni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TNF-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IFN-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ağır zincirinin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hematopoez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üzerinde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süpresif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aktivitesi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düzeyi: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500 ng/mL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için şüphe (kriter); &gt;10.000 olması %90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sensitiv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%96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spesik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hipersekresyonu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aktive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makrofajlardan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salınımı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 düzeyi: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TG yüksekliği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TNF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α,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nın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lipoprotein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lipaz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inhibisyonu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veya TG sentezini artırıcı etkisi olabilir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Fibrinojen düzeyi: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Fibrinojen düşüklüğü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Aktive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makrofajlardan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plazminojen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aktivatör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salınımı sonucu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hiperfibrinolizis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sIL-2R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düzeyi: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Artış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Aktive lenfositler ile ilişkili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NK hücre ve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  hücre fonksiyonu: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 fonksiyonlarında bozukluk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KİA: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Normo-hipo-hiperselüler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olabilir</a:t>
            </a:r>
          </a:p>
          <a:p>
            <a:pPr>
              <a:lnSpc>
                <a:spcPct val="150000"/>
              </a:lnSpc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724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-67485" y="1093250"/>
            <a:ext cx="125381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görülme oranı: %25-100 arasında/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familyal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1/2 ile 2/3 arasında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Yaymada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oranı: 500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hücrede 1-10 arası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Özellikle erken fazda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görülmeyebilir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için şart değil, görülmez ise KİA tekrarlanabilir, diğer organ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örnekleri alınabilir (dalak, lenf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nodu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BOS)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görülmemesi tanıyı geciktirmemelidir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70574" y="4035404"/>
            <a:ext cx="11392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-spesifik bir bulgu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Hemofagositozun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görüldüğü diğer durumlar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-331171" y="631585"/>
            <a:ext cx="4331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KİA (</a:t>
            </a:r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262948" y="6237561"/>
            <a:ext cx="833554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tek başına tanı koydurmaz veya tanıyı ekarte ettirmez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6504982" y="4173904"/>
            <a:ext cx="383209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enfeksiyon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otoimün</a:t>
            </a: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hastalıklar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myeloproliferatif</a:t>
            </a: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hastalıklar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kemik </a:t>
            </a:r>
            <a:r>
              <a:rPr lang="tr-T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iliği </a:t>
            </a: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yetmezlikleri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transfüzyon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hemoliz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144378" y="179981"/>
            <a:ext cx="11694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HLH-Laboratuvar testleri-2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ağ Ok 1"/>
          <p:cNvSpPr/>
          <p:nvPr/>
        </p:nvSpPr>
        <p:spPr>
          <a:xfrm>
            <a:off x="5763439" y="4680642"/>
            <a:ext cx="573987" cy="2037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8613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266299" y="523220"/>
            <a:ext cx="1157277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BOS: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protein artışı ile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pleositozis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histiyoist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makrofaj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Kranial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 MR: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bilateral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T2 ağırlıklı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görüntülemede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multifolal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hiperintensite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Diğer </a:t>
            </a:r>
            <a:r>
              <a:rPr lang="tr-T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labarotuvar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bulguları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onjuge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hiperbilirübinemi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transaminazlarsa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artış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testleri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Hipoalbuminemi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Hiponatremi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artışı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LDH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artışı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 </a:t>
            </a:r>
            <a:r>
              <a:rPr lang="tr-TR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grafisi</a:t>
            </a:r>
            <a:r>
              <a:rPr lang="tr-T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alveolar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veya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interstisyel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opasiteler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KC 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biyopsisi: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özellilke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lenfositik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infiltrasyon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tr-TR" dirty="0"/>
          </a:p>
          <a:p>
            <a:pPr>
              <a:lnSpc>
                <a:spcPct val="150000"/>
              </a:lnSpc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05338" y="0"/>
            <a:ext cx="11694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HLH-Laboratuvar testleri-3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448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55069" y="0"/>
            <a:ext cx="11521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HLH-tanısal kriterler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87430" y="420750"/>
            <a:ext cx="101015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1.Ateş≥38.5</a:t>
            </a:r>
            <a:r>
              <a:rPr lang="tr-TR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2.Splenomegali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3.Sitopeni (aşağıdakilerden ikisi)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&lt;9 g/dl (&lt;4 hafta ise 10 g/dl)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Nötrofil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&lt;1000/mm3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&lt;100.000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4.Hipertrigliseridemi (açlık;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≥265 mg/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)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hipofibrinojenemi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≤150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mg/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5. kemik iliği, dalak, lenf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nodu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karaciğer veya diğer dokularda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6.NK hücre aktivitesinde düşüklük veya olmaması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7.Ferritin &gt;500 </a:t>
            </a:r>
            <a:r>
              <a:rPr lang="tr-TR" sz="2000" dirty="0" err="1" smtClean="0"/>
              <a:t>ng</a:t>
            </a:r>
            <a:r>
              <a:rPr lang="tr-TR" sz="2000" dirty="0" smtClean="0"/>
              <a:t>/</a:t>
            </a:r>
            <a:r>
              <a:rPr lang="tr-TR" sz="2000" dirty="0" err="1" smtClean="0"/>
              <a:t>mL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8.sCD25 artışı (sIL-2 r): &gt;2400 U/ml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laboratuar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normal sınırlarının üstünde olması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0" y="420750"/>
            <a:ext cx="11569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6941077" y="1589867"/>
            <a:ext cx="386626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için 8 kriterin 5’i pozitif veya genetik HLH için moleküler tanı</a:t>
            </a:r>
          </a:p>
        </p:txBody>
      </p:sp>
    </p:spTree>
    <p:extLst>
      <p:ext uri="{BB962C8B-B14F-4D97-AF65-F5344CB8AC3E}">
        <p14:creationId xmlns:p14="http://schemas.microsoft.com/office/powerpoint/2010/main" val="540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11836" y="630684"/>
            <a:ext cx="1159844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Hastalığın erken dönemlerinde 5/8 kriter sağlanmamış olabilir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Tam olmayan kriterler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atipik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 bulguları; bir çalışmada vakaların %17’si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-Akut KC yetmezliği, izole CNS tutulumu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Bazı hastalıklarda 5/8 kriter sağlanabilir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-Ağır enfeksiyonlar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Romatolojik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hastalılar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-Hematolojik kanserler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immünyetmezlikler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111835" y="4687723"/>
            <a:ext cx="124362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Hatalı görüş: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Bazı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klinisyenler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yoksa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tanısı olmadığını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Bazıları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görmenin HLH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tanısı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kesin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olarak koydurduğunu düşünüyor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5583" y="0"/>
            <a:ext cx="11790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HLH-tanıda dikkat edilmesi gereken noktalar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326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72016" y="68657"/>
            <a:ext cx="11525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Hemofagositik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lenfohistiyositozis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(HLH) 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241685" y="591877"/>
            <a:ext cx="131184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İ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sistem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disregülasyonu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kontrol edilemeyen aşırı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aktivasyon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aşırı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inflamasyon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Sınıflama: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(genetik)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Familyal, bazı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immünyetmezlikler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Sekonder (kazanılmış)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2341830" y="4536731"/>
            <a:ext cx="985017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Enfeksiyon,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otoinflamatuvar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hastalıklar (MAS), kanser,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immünyetmezlikler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metabolik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hastalıklar, HKHN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organ ve HKH transplantasyonu, ilaç reaksiyonu/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hipersensitivitesi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immun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stem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modif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iye edici tedaviler (ör; KT veya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immünsüpresif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ilaçlar)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ağa Bükülü Ok 7"/>
          <p:cNvSpPr/>
          <p:nvPr/>
        </p:nvSpPr>
        <p:spPr>
          <a:xfrm>
            <a:off x="1903897" y="4476310"/>
            <a:ext cx="307818" cy="40804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289532" y="1218647"/>
            <a:ext cx="1514548" cy="66209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fırtınası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10907472" y="1332994"/>
            <a:ext cx="11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9" name="Sağ Ok 8"/>
          <p:cNvSpPr/>
          <p:nvPr/>
        </p:nvSpPr>
        <p:spPr>
          <a:xfrm>
            <a:off x="4133050" y="812723"/>
            <a:ext cx="779647" cy="2083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Aşağı Ok 9"/>
          <p:cNvSpPr/>
          <p:nvPr/>
        </p:nvSpPr>
        <p:spPr>
          <a:xfrm>
            <a:off x="6006070" y="1627115"/>
            <a:ext cx="221381" cy="609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ikdörtgen 10"/>
          <p:cNvSpPr/>
          <p:nvPr/>
        </p:nvSpPr>
        <p:spPr>
          <a:xfrm>
            <a:off x="3640183" y="2101586"/>
            <a:ext cx="81425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Geniş spektrumlu ve spesifik olmayan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inflamatuvar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semptomlar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Yaşamı tehdit eden klinik tablo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65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13211" y="191589"/>
            <a:ext cx="1169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HLH ayrımı 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217714" y="854146"/>
            <a:ext cx="4580709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Yaş&lt;2 yıl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Aile hikayesi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Anne baba arasında akrabalık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Tekrarlama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Mutasyon (kesin olarak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217714" y="3490046"/>
            <a:ext cx="8804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de enfeksiyon ile tetiklenebildiği akılda tutulmalıdır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772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94339" y="824564"/>
            <a:ext cx="114256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Sistemik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JIA’da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tanı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gecikebililir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/gözden kaçabilir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-Lökosit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sayısı, fibrinojen düzeyi hastalığın doğası gereği yüksektir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-Tüm kriterleri karşılayabilir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 sIL2-R düzeyi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 olmasa da,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HLH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kriterlerini,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karşılayabilir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morbidite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yüksek olduğu için kesin tanı olmadan da tedavi başlanabilir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Sistemik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JIA’da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MAS tanısı için tanısal rehber geliştirilmiştir. </a:t>
            </a:r>
          </a:p>
          <a:p>
            <a:endParaRPr lang="tr-TR" dirty="0"/>
          </a:p>
          <a:p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77002" y="134755"/>
            <a:ext cx="1181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 tanı kriterleri-MAS açısından değerlendirme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45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57213" y="0"/>
            <a:ext cx="1181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MAS kriterleri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73255" y="648348"/>
            <a:ext cx="11147887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Bilinen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sJIA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tanısı beklenen hastada ateş ve aşağıdaki kriterlerin sağlanması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684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/ml ve aşağıdakilerden ikisi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Trombosit≤181.000/mm3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AST&gt;48 U/L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TG&gt;156 mg/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Fibrinojen≤360 mg/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41171" y="3646138"/>
            <a:ext cx="118422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Kriter sayısı ve karşılanması gereken kriter sayısı daha az</a:t>
            </a:r>
          </a:p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Hemofagositoz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görülmesi,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NK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aktıvitesi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sIL2r düzeyi yok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TG ve fibrinojen artışı iki ayrı kriter şeklinde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düzeyi,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rombositopeni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hipofibrinojenemi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için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cut-off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değerleri HLH-2004 kriterlerinden daha yüksektir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MAS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kriterleri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HLH-2004 kriterlerinde olmayan AST yüksekliğini kapsar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SLE’de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sitopeniler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sık görüldüğü için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sitopeni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MAS indikatörü olarak kabul edilmeyebilir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658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58" y="339634"/>
            <a:ext cx="11025167" cy="5365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738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kutusu 7"/>
          <p:cNvSpPr txBox="1"/>
          <p:nvPr/>
        </p:nvSpPr>
        <p:spPr>
          <a:xfrm>
            <a:off x="143345" y="634053"/>
            <a:ext cx="1168953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1980’li yıllarda HLH hastalarında medyan yaşam 1-2 ay; 1 yıllık toplam yaşam %5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1989 yılında Histiyosit Topluluğu tarafından  HLH kayıtları başlamış ve 1996’da yayınlanmış 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122 vakalık seride yaşam oranı %22</a:t>
            </a:r>
            <a:endParaRPr lang="tr-T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Standart tedavi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Histiyosit topluluğu tarafından hazırlanan HLH-94 ve HLH-2004 protokolleri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 için)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2007’de HLH tedavisinde ATG kullanımı ile ilgili yayın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 için)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Diğer tedaviler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Sekonder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altta yatan hastalık da göz önünde bulundurularak</a:t>
            </a:r>
            <a:r>
              <a:rPr lang="tr-T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farklı yaklaşımlar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Rezistans/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relaps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Protokol başındaki yoğun tedavi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Alemtuzumab, DEP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doksorubisin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etoposid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metilprednizolon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), anakinra, ATG, ….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antogonistleri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ruxolitinib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emapalumab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43345" y="110833"/>
            <a:ext cx="11689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HLH-tedavi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/>
          <p:cNvSpPr txBox="1"/>
          <p:nvPr/>
        </p:nvSpPr>
        <p:spPr>
          <a:xfrm>
            <a:off x="240669" y="5714834"/>
            <a:ext cx="12267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basamak: 28, ikinci basamak: 10</a:t>
            </a:r>
          </a:p>
          <a:p>
            <a:r>
              <a:rPr lang="tr-TR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 hasta değerlendirme öncesi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sz="20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İlk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basamakta %61; ikinci basamakta %40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240669" y="-38642"/>
            <a:ext cx="11769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HLH-standart tedavi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8971984" y="6211669"/>
            <a:ext cx="4481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HLH 94: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Henter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JI, Blood, 2002</a:t>
            </a:r>
          </a:p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HLH 2004: 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Bergsten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E, Blood 2017</a:t>
            </a:r>
          </a:p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ATG+MP+CsA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Mahloui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Pediatrics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2007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40669" y="2225915"/>
            <a:ext cx="873131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HLH-94: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vepesid+deksametazon+CsA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(&gt;9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); MTX (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intartekal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HLH-2004: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vepesid+deksametazon+CsA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(başlangıçta);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MTX+steroid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intratekal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ATG+MP+CsA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: ATG (tavşan 25-50 mg/kg x 5 gün) MP 4 mg/kg (ATG aldığı güçler)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108641" y="521773"/>
            <a:ext cx="136978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HLH-94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HLH 2004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ATG+MP+CsA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immünoterapi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o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62310"/>
              </p:ext>
            </p:extLst>
          </p:nvPr>
        </p:nvGraphicFramePr>
        <p:xfrm>
          <a:off x="108642" y="3387522"/>
          <a:ext cx="11945463" cy="2286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86031"/>
                <a:gridCol w="622516"/>
                <a:gridCol w="1364042"/>
                <a:gridCol w="1197733"/>
                <a:gridCol w="934453"/>
                <a:gridCol w="1134497"/>
                <a:gridCol w="2181771"/>
                <a:gridCol w="985737"/>
                <a:gridCol w="163868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tedavi rejimi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</a:t>
                      </a:r>
                      <a:endParaRPr lang="tr-TR" sz="1800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Relaps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Nakil yapılmadan ölüm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Yaşam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Nakil sonrası yaşam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HLH-94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(%53)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(%32)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(%4)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hasta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%27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%62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HLH-2004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369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 (%51)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hasta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%19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%61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%66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ATG+MP+CsA</a:t>
                      </a:r>
                      <a:endParaRPr lang="tr-TR" sz="2000" b="1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r>
                        <a:rPr lang="tr-TR" sz="18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tr-TR" sz="1800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(%73)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(%24)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(%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</a:t>
                      </a:r>
                      <a:r>
                        <a:rPr lang="tr-TR" sz="18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tr-TR" sz="1800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hasta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%25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%55</a:t>
                      </a:r>
                      <a:r>
                        <a:rPr lang="tr-TR" sz="18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tr-TR" sz="1800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%84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Dikdörtgen 4"/>
          <p:cNvSpPr/>
          <p:nvPr/>
        </p:nvSpPr>
        <p:spPr>
          <a:xfrm>
            <a:off x="4686371" y="521773"/>
            <a:ext cx="82981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Çocuk hastaları içeriyor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Primer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HLH’yi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HKHN ile tedavi için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planlanmış (tek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küratif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tedavi)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tekrarlayan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ağır/dirençli hastalıkta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nakil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ağ Ayraç 5"/>
          <p:cNvSpPr/>
          <p:nvPr/>
        </p:nvSpPr>
        <p:spPr>
          <a:xfrm>
            <a:off x="3854887" y="592486"/>
            <a:ext cx="751439" cy="1406615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556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kutusu 7"/>
          <p:cNvSpPr txBox="1"/>
          <p:nvPr/>
        </p:nvSpPr>
        <p:spPr>
          <a:xfrm>
            <a:off x="385696" y="0"/>
            <a:ext cx="11400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HLH-tedavi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112405" y="669356"/>
            <a:ext cx="5191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Altta yatan hastalık heterojen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ağ Ok 9"/>
          <p:cNvSpPr/>
          <p:nvPr/>
        </p:nvSpPr>
        <p:spPr>
          <a:xfrm>
            <a:off x="3506169" y="777077"/>
            <a:ext cx="721895" cy="18466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/>
          <p:cNvSpPr txBox="1"/>
          <p:nvPr/>
        </p:nvSpPr>
        <p:spPr>
          <a:xfrm>
            <a:off x="4228064" y="669356"/>
            <a:ext cx="4720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Tek bir protokol veya algoritma yok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533711" y="427911"/>
            <a:ext cx="3658289" cy="88299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Altta yatan tetikleyici</a:t>
            </a:r>
          </a:p>
          <a:p>
            <a:pPr algn="ctr"/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HLH ağırlığı</a:t>
            </a:r>
            <a:endParaRPr lang="tr-TR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112405" y="3149669"/>
            <a:ext cx="116792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tanısı konur konmaz tedavi en kısa sürede başlanmalıdır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Altta yatan hastalığın kontrolü sağlanmalıdır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γ-globulin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ve/veya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kortikosteroidler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HLH aktivitesini kontrol etmede fayda sağlayabilir (geçici etki)             	(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Malignansi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şüphesi varsa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steroid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başlanması tanı kesinleşene kadar bekletilebilir)    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Persistan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veya tekrarlayan hastalık: HKHT                                     </a:t>
            </a:r>
            <a:endParaRPr lang="tr-TR" dirty="0"/>
          </a:p>
        </p:txBody>
      </p:sp>
      <p:sp>
        <p:nvSpPr>
          <p:cNvPr id="17" name="İkizkenar Üçgen 16"/>
          <p:cNvSpPr/>
          <p:nvPr/>
        </p:nvSpPr>
        <p:spPr>
          <a:xfrm rot="10800000">
            <a:off x="4228064" y="1177187"/>
            <a:ext cx="868513" cy="1049154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Metin kutusu 17"/>
          <p:cNvSpPr txBox="1"/>
          <p:nvPr/>
        </p:nvSpPr>
        <p:spPr>
          <a:xfrm>
            <a:off x="1711142" y="2256742"/>
            <a:ext cx="8481753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Hiperinflamasyonun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baskılanması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hipersitokinemi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hiperaktive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immünolojik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Altta yatan hastalığın tedavisi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239224" y="2765325"/>
            <a:ext cx="2704699" cy="83739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Erken tanı çok önemli</a:t>
            </a:r>
            <a:endParaRPr lang="tr-TR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3111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kutusu 7"/>
          <p:cNvSpPr txBox="1"/>
          <p:nvPr/>
        </p:nvSpPr>
        <p:spPr>
          <a:xfrm>
            <a:off x="0" y="0"/>
            <a:ext cx="1236067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Enfeksiyon-HLH-tedavi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Viral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enfeksiyonların çoğunda IVIG uygun yaklaşım olabilir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EBV-HLH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HLH’ye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yönelik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tedavi+rituximab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(B hücreye antijenine -CD20- karşı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monoklonal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antikor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Sadece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steroid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de tedavi olabilir; 48 saatte yanıt yoksa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immünokemoterapi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(8 hafta) veya;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kötü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nedeni ile tam HLH 2004 temelli protokol ile başlanabilir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Diğer enfeksiyonlar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Altta yatan enfeksiyona yönelik tedavi (antibiyotik,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antiviral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steroid+IVIG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ve/veya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sıklıkla yanıt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Tekrralayan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HKHN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Pesistan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hastalar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HLH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2004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veya HKHT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gerekebilir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87032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81384" y="259455"/>
            <a:ext cx="115406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MAS-tedavi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Altta yatan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romatolojik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hastalığın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 altına alınması çok 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Ciddi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bir komplikasyon olduğu için tanı çok hızlı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konulmalıdır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genellikle hızlı düzleme ile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sonuçlanır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MPZ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steroid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dozu tekrarı engellemek için yavaş bir şekilde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azaltılır)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±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siklosporin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(taburculuk sonrası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MAS’ın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kontrol altında tutulması)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Tedaviye yanıt alınamazsa biyolojik ajanlar (TNF inhibitörleri, IL-1, IL-6 antagonistleri)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immünokemoterapi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Vepesid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KC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toksisitesi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ATG ile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infüzyon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reaksiyonları önemli yan etkiler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morbidite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oranı yüksek olabildiği için kesin tanı olmadan ampirik tedavi başlanabilir</a:t>
            </a:r>
            <a:endParaRPr lang="tr-TR" dirty="0"/>
          </a:p>
        </p:txBody>
      </p:sp>
      <p:sp>
        <p:nvSpPr>
          <p:cNvPr id="2" name="Sağa Bükülü Ok 1"/>
          <p:cNvSpPr/>
          <p:nvPr/>
        </p:nvSpPr>
        <p:spPr>
          <a:xfrm>
            <a:off x="1140823" y="4101737"/>
            <a:ext cx="330926" cy="4180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53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6875" y="5535080"/>
            <a:ext cx="3255525" cy="2412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27" y="313510"/>
            <a:ext cx="10988073" cy="5221570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9293526" y="6488668"/>
            <a:ext cx="3866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Morimoto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A, Pediatr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69668" y="5870864"/>
            <a:ext cx="9396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CR, complete remission; CS, corticosteroid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CSA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cyclosporine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; CT,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chemotherapy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; IC,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immunochemotherapy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; IVIG,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i.v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immunoglobulin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; MAS,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macrophage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mPSL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methylprednisolone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  <a:endParaRPr lang="tr-T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91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05878" y="760396"/>
            <a:ext cx="1223050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1939: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lenforetiküler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sistemde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eritrofagositoz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ilk olarak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histiyositik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medüller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retikülositozis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(HMR)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olarak tanımlanarak,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Hodgkin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hastalığının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atipik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formu olarak değerlendirilmiş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1952: HMR iki kardeşlere gösterilmiş; bebeklik döneminde başlayıp ölüm ile sonuçlanmış;1958’de aynı ailede başka bir vaka tanımlanmış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1979’da virüs ilişkili HLH tanımlanmış.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1985: JIA olan 7 hastada akut olarak gelişen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hemorajik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hepatik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nörolojik 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1993: MAS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terminolojsi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1999: Familyal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ilk genetik nedeni PRF1 genindeki mutasyon ile gösterilmiş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5878" y="154004"/>
            <a:ext cx="11377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HLH-tarihçe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3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86453" y="699514"/>
            <a:ext cx="117954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DİK ve takiben MOY gelişebilir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hastalarının %10’undan fazlası tanıdan sonra 2 ay içinde iç organlara kanama,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nötropeni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nedeni ile fırsatçı enfeksiyonlar ve çoklu organ yetmezliği nedeni ölüm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Familyal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HLH tedavisiz bırakılırsa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2 aylık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yaşam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Erken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tanı ve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tedavi;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progresif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organ hasarı, organ yetmezliği ve muhtemel ölümün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engellenmesinde kritiktik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86453" y="111206"/>
            <a:ext cx="11785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11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7" y="496706"/>
            <a:ext cx="11077302" cy="5181171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0585269" y="5371422"/>
            <a:ext cx="201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>
                <a:latin typeface="Arial" panose="020B0604020202020204" pitchFamily="34" charset="0"/>
                <a:cs typeface="Arial" panose="020B0604020202020204" pitchFamily="34" charset="0"/>
              </a:rPr>
              <a:t>Ohga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2016, PBC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87086"/>
            <a:ext cx="11591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HLH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prognositik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0" y="5739431"/>
            <a:ext cx="12261669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MSS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tutulumunın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üzerinde belirgin etkisi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Tutulum olanlarda yaşam oranı 40, olmayanlarda %67 (Nakil tutulum gelişmeden yapılmalı) </a:t>
            </a:r>
            <a:r>
              <a:rPr lang="tr-TR" sz="1200" dirty="0" err="1" smtClean="0"/>
              <a:t>Horne</a:t>
            </a:r>
            <a:r>
              <a:rPr lang="tr-TR" sz="1200" dirty="0" smtClean="0"/>
              <a:t> A, BJH, 2008</a:t>
            </a:r>
            <a:endParaRPr lang="tr-TR" sz="1200" dirty="0"/>
          </a:p>
        </p:txBody>
      </p:sp>
    </p:spTree>
    <p:extLst>
      <p:ext uri="{BB962C8B-B14F-4D97-AF65-F5344CB8AC3E}">
        <p14:creationId xmlns:p14="http://schemas.microsoft.com/office/powerpoint/2010/main" val="29105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307818" y="99588"/>
            <a:ext cx="1160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Refrakter/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relaps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hastalık-kurtarma tedavisi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82199" y="2018405"/>
            <a:ext cx="11832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R/R HLH özellikleri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lüm sık görülür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Nakil öncesi ölümlerin çoğundan sorumludur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Nakillere TRM artışına neden olur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ağ Ayraç 5"/>
          <p:cNvSpPr/>
          <p:nvPr/>
        </p:nvSpPr>
        <p:spPr>
          <a:xfrm>
            <a:off x="5354334" y="2644304"/>
            <a:ext cx="642796" cy="118111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6098639" y="2650051"/>
            <a:ext cx="46896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tkin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kurtarma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tedavisi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azaltılmasında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temel rol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ağa Bükülü Ok 8"/>
          <p:cNvSpPr/>
          <p:nvPr/>
        </p:nvSpPr>
        <p:spPr>
          <a:xfrm>
            <a:off x="6148776" y="3665714"/>
            <a:ext cx="307818" cy="5706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6153023" y="4197298"/>
            <a:ext cx="51785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Yeterli ve uygun çalışma yok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Az sayıda vaka raporu veya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 sayıda hastayı içeren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alışmalar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6239311" y="6032222"/>
            <a:ext cx="5182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Genel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kabul görmüş kurtarma tedavisi yok 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262550" y="550015"/>
            <a:ext cx="120411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Refrakter hastalık tanımı: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üzerinde görüş birliği bulunan standart bir tanım yok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2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haftalık standart HLH tedavisi sonrası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 az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parsiyel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yanıt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alınamamış hastalar         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R/R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genetik hastalık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muhtemeldir (genetik lezyon belirlenemese de)   </a:t>
            </a:r>
            <a:endParaRPr lang="tr-TR" dirty="0"/>
          </a:p>
        </p:txBody>
      </p:sp>
      <p:sp>
        <p:nvSpPr>
          <p:cNvPr id="8" name="Aşağı Ok 7"/>
          <p:cNvSpPr/>
          <p:nvPr/>
        </p:nvSpPr>
        <p:spPr>
          <a:xfrm>
            <a:off x="6456594" y="5595042"/>
            <a:ext cx="170543" cy="4979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36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307817" y="-26387"/>
            <a:ext cx="1160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Refrakter hastalık-kurtarma tedavisi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135802" y="641342"/>
            <a:ext cx="77045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Alemtuzumab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 (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Doksorubusin+etoposid+MPZ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Tocilizumab (anti-IL-6R antikoru)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Anakinra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(IL-1R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antogonisti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İnfliximab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anti-TNF-</a:t>
            </a:r>
            <a:r>
              <a:rPr lang="el-G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monoklonal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antikoru, …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6784063" y="1592540"/>
            <a:ext cx="3111375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sunumları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Standart tedaviye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enelde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ağ Ayraç 7"/>
          <p:cNvSpPr/>
          <p:nvPr/>
        </p:nvSpPr>
        <p:spPr>
          <a:xfrm>
            <a:off x="5822887" y="1724840"/>
            <a:ext cx="769545" cy="123593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389298" y="3493780"/>
            <a:ext cx="3766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patogenezinin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aydınlatılması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ağ Ok 9"/>
          <p:cNvSpPr/>
          <p:nvPr/>
        </p:nvSpPr>
        <p:spPr>
          <a:xfrm>
            <a:off x="2770360" y="3730028"/>
            <a:ext cx="660903" cy="2353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ikdörtgen 10"/>
          <p:cNvSpPr/>
          <p:nvPr/>
        </p:nvSpPr>
        <p:spPr>
          <a:xfrm>
            <a:off x="3431263" y="3618273"/>
            <a:ext cx="82718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genel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immünsüpresyon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yerine daha hedeflenmiş biyolojik yaklaşımlar</a:t>
            </a:r>
          </a:p>
        </p:txBody>
      </p:sp>
      <p:sp>
        <p:nvSpPr>
          <p:cNvPr id="12" name="Aşağı Ok 11"/>
          <p:cNvSpPr/>
          <p:nvPr/>
        </p:nvSpPr>
        <p:spPr>
          <a:xfrm>
            <a:off x="3585172" y="4040150"/>
            <a:ext cx="217284" cy="5057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12"/>
          <p:cNvSpPr/>
          <p:nvPr/>
        </p:nvSpPr>
        <p:spPr>
          <a:xfrm>
            <a:off x="3307485" y="4622154"/>
            <a:ext cx="87124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sinyal yolağında etkili olan ilaçlar ‘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fırtınasını’ kontrol etmekte daha etkili olabilir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5546757" y="5637817"/>
            <a:ext cx="636760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Ruxolitinib</a:t>
            </a:r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(JAK1/2 inhibitörü)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Emapalumab </a:t>
            </a:r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(anti–IFN-ɣ </a:t>
            </a:r>
            <a:r>
              <a:rPr lang="tr-TR" sz="20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monoklonal</a:t>
            </a:r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tr-TR" sz="20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ntikoru)</a:t>
            </a:r>
            <a:endParaRPr lang="tr-TR" sz="20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ağa Bükülü Ok 14"/>
          <p:cNvSpPr/>
          <p:nvPr/>
        </p:nvSpPr>
        <p:spPr>
          <a:xfrm>
            <a:off x="4852657" y="5574621"/>
            <a:ext cx="452673" cy="4204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7709025" y="4047111"/>
            <a:ext cx="6328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Daha düşük yan etki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ağa Bükülü Ok 16"/>
          <p:cNvSpPr/>
          <p:nvPr/>
        </p:nvSpPr>
        <p:spPr>
          <a:xfrm>
            <a:off x="7449492" y="3998791"/>
            <a:ext cx="235390" cy="2746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00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5096"/>
            <a:ext cx="6035040" cy="647356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290" y="444136"/>
            <a:ext cx="6087710" cy="4519747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74023" y="0"/>
            <a:ext cx="1192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HKHN sonuçları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9968463" y="5030874"/>
            <a:ext cx="2360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Marsh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RA, BJH, 2018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6104290" y="5695405"/>
            <a:ext cx="599191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/>
              <a:t>Nakil başarısında; hastalık kontrolü çok önemli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5966136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95746" y="897258"/>
            <a:ext cx="118238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Heterojen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-spesifik klinik bulgular ile seyreden nadir bir hastalık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Morbidite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yüksek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Erken tanı ve tedavi yaşam üzerinde büyük önem taşır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Tedavi yaklaşımının belirlenmesinde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 ayrımının yapılması gerekli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altta yatan hastalığın tedavisi yaklaşımda önemli yer tutar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yıllarda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standart tedavi yaklaşımlarında önemli bir değişiklik olmamıştır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Refrakter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 tedavisinde yeterli çalışma yok; üzerinde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görüş birliği olan ikinci basamak tedavi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295746" y="217284"/>
            <a:ext cx="11389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Sonuç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84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412"/>
            <a:ext cx="12047145" cy="65547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004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04044" y="0"/>
            <a:ext cx="125724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Familyal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HLH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Geçiş: OR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nadiren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monoallelik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mutasyon sonucu da gelişebileceği düşünülmekte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İnsidans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1/50.000 canlı doğum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yaş 5.1 ay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Vakaların %70’inde &lt; 1 yaşta başlar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Bilinen yaş üst sınırı yok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Adölesanlarda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PRF1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defekti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gösterilmiş             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alttipleri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popülasyonlar arasında farklılık gösterir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PRF1, UNC13D ve STX11 mutasyonları Tük ırkında %80, Alman popülasyonunda %30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Kuzey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Amerikada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en çok PRF1 mutasyonu, bunu UNCD13D ve STXBP2 izler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Japonya’da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familyal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 vakalarının &gt;%80’inde PRF1 veya UNCD13;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yaklaşık yarısında PRF1 </a:t>
            </a:r>
            <a:endParaRPr lang="tr-T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7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95794" y="148046"/>
            <a:ext cx="11930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HLH nedenleri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o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508082"/>
              </p:ext>
            </p:extLst>
          </p:nvPr>
        </p:nvGraphicFramePr>
        <p:xfrm>
          <a:off x="1613080" y="770997"/>
          <a:ext cx="7678965" cy="600120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81137"/>
                <a:gridCol w="4397828"/>
              </a:tblGrid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Viral</a:t>
                      </a: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enfeksiyonlar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Malignansiler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EBV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Lenfoma 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HSV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Lösemi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CMV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 tümörler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Parvovirüs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İmmünyetmezlikler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Mikoplazma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AKİY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İnfluenza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Yaygın değişken kombine </a:t>
                      </a: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immünyetmezlik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Diğer enfeksiyonlar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Kronik granülomatöz hastalık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Bakteri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Metabolik hastalıklar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Protozoa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Metabolik</a:t>
                      </a: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hastalıklar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Mantar: </a:t>
                      </a: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Kandida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aspergilozis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Lizünirik protein intoleransı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Mikobakteri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Organik asidemiler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Mikoplazma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Gaucher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hastalığı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Romatolojik</a:t>
                      </a: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hastalıklar (MAS)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Galaktozemi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sJIA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Pearson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sendromu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SLE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Biotidinaz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eksikliği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Skleroderma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sulfaztaz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eksikliği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Sjögren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galaktosialosidozis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Miks konnektif dolu hastalığı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Diğer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Kawasaki hastalığı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HKHN 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Kemoterapi, </a:t>
                      </a: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immünsüpresif</a:t>
                      </a: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ilaçlar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ilaç reaksiyonu/</a:t>
                      </a:r>
                      <a:r>
                        <a:rPr lang="tr-TR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hipersensitivitesi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6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Aşı 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93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etin kutusu 11"/>
          <p:cNvSpPr txBox="1"/>
          <p:nvPr/>
        </p:nvSpPr>
        <p:spPr>
          <a:xfrm>
            <a:off x="0" y="728142"/>
            <a:ext cx="120893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sık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HLH: virüs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ilişkili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 (özelikle EBV); erişkinlerde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lenfoma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ilişkili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Malignansi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ilişkili HLH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hastalığa veya tedavisi sırasında ortaya çıkabilir (%1)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(52 hasta) yapılan bir çalışmada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malignansi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ilişkili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HLH’de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en sık NHL (%60), bunu takiben akut lösemiler, MDS,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histiyositik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sarkom,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LCH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Romatolojik hastalığa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(MAS) en çok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sJIA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(%7-13); daha az olarak SLE (%0.9-4.6)</a:t>
            </a:r>
          </a:p>
          <a:p>
            <a:endParaRPr lang="tr-TR" dirty="0"/>
          </a:p>
        </p:txBody>
      </p:sp>
      <p:sp>
        <p:nvSpPr>
          <p:cNvPr id="2" name="Metin kutusu 1"/>
          <p:cNvSpPr txBox="1"/>
          <p:nvPr/>
        </p:nvSpPr>
        <p:spPr>
          <a:xfrm>
            <a:off x="244756" y="60960"/>
            <a:ext cx="1159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HLH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81" y="504013"/>
            <a:ext cx="6658953" cy="6224716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419" y="0"/>
            <a:ext cx="4812627" cy="3953208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6813465" y="4057233"/>
            <a:ext cx="5378533" cy="28007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Perforin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sitolitik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mediatör</a:t>
            </a:r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Efektör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hücre aktive olduğunda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sitoplazmik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granüllerden salınır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Membran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atak kompleksinin terminal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kompenenti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ile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parsiyel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homoloji</a:t>
            </a:r>
            <a:endParaRPr lang="tr-T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Hedef hücrede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benzeri lezyon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NK ve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 lenfosit aktivasyonunda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efektör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molekül olan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granszim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B bu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benzeri yapılardan hedef hücreye  geçer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Vesikül ‘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priming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‘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docking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trafficking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’ ile ilgili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defektler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de HLH ilişkili 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04503" y="95794"/>
            <a:ext cx="6566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Patofizyoloji</a:t>
            </a:r>
            <a:r>
              <a:rPr lang="tr-TR" sz="2400" dirty="0" err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Familyal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HLH, </a:t>
            </a:r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sendromik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97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95794" y="165463"/>
            <a:ext cx="11974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HLH-EBV </a:t>
            </a:r>
          </a:p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XLP-1, XLP-2, IL-2 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ınducible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 T </a:t>
            </a:r>
            <a:r>
              <a:rPr lang="tr-TR" sz="24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400" dirty="0" err="1">
                <a:latin typeface="Arial" panose="020B0604020202020204" pitchFamily="34" charset="0"/>
                <a:cs typeface="Arial" panose="020B0604020202020204" pitchFamily="34" charset="0"/>
              </a:rPr>
              <a:t>kinaz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 eksikliği, CD27 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eksikliği, XMAN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tr-TR" sz="2800" dirty="0"/>
          </a:p>
        </p:txBody>
      </p:sp>
      <p:sp>
        <p:nvSpPr>
          <p:cNvPr id="4" name="Metin kutusu 3"/>
          <p:cNvSpPr txBox="1"/>
          <p:nvPr/>
        </p:nvSpPr>
        <p:spPr>
          <a:xfrm>
            <a:off x="95794" y="1254366"/>
            <a:ext cx="1166543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EBV, B hücrelerde çoğalır,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immünojenik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proteinler eksprese eder (ör; EBMA 2, EBNA 3)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Sağlıklı kişilerde EBV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enfekte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hücreler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 lenfositlerin hedefi olur ve EBV enfeksiyonu kontrol altına alınır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yolakta bozukluk durumunda (ör; XLP) EBV enfeksiyonu kontrol altına alınamaz ve HLH ortaya çıkar</a:t>
            </a:r>
          </a:p>
        </p:txBody>
      </p:sp>
    </p:spTree>
    <p:extLst>
      <p:ext uri="{BB962C8B-B14F-4D97-AF65-F5344CB8AC3E}">
        <p14:creationId xmlns:p14="http://schemas.microsoft.com/office/powerpoint/2010/main" val="4223869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2221</Words>
  <Application>Microsoft Office PowerPoint</Application>
  <PresentationFormat>Geniş ekran</PresentationFormat>
  <Paragraphs>395</Paragraphs>
  <Slides>35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35</vt:i4>
      </vt:variant>
    </vt:vector>
  </HeadingPairs>
  <TitlesOfParts>
    <vt:vector size="42" baseType="lpstr">
      <vt:lpstr>AdvP1491</vt:lpstr>
      <vt:lpstr>Arial</vt:lpstr>
      <vt:lpstr>Calibri</vt:lpstr>
      <vt:lpstr>Calibri Light</vt:lpstr>
      <vt:lpstr>Times New Roman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HP</dc:creator>
  <cp:lastModifiedBy>Administrator</cp:lastModifiedBy>
  <cp:revision>191</cp:revision>
  <dcterms:created xsi:type="dcterms:W3CDTF">2020-03-06T14:50:02Z</dcterms:created>
  <dcterms:modified xsi:type="dcterms:W3CDTF">2020-06-23T09:02:25Z</dcterms:modified>
</cp:coreProperties>
</file>