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63" r:id="rId12"/>
    <p:sldId id="256" r:id="rId13"/>
    <p:sldId id="259" r:id="rId14"/>
    <p:sldId id="260" r:id="rId15"/>
    <p:sldId id="315" r:id="rId16"/>
    <p:sldId id="264" r:id="rId17"/>
    <p:sldId id="267" r:id="rId18"/>
    <p:sldId id="268" r:id="rId19"/>
    <p:sldId id="265" r:id="rId20"/>
    <p:sldId id="270" r:id="rId21"/>
    <p:sldId id="272" r:id="rId22"/>
    <p:sldId id="273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307" r:id="rId32"/>
    <p:sldId id="308" r:id="rId33"/>
    <p:sldId id="309" r:id="rId34"/>
    <p:sldId id="293" r:id="rId35"/>
    <p:sldId id="294" r:id="rId36"/>
    <p:sldId id="314" r:id="rId37"/>
    <p:sldId id="311" r:id="rId38"/>
    <p:sldId id="295" r:id="rId39"/>
    <p:sldId id="296" r:id="rId40"/>
    <p:sldId id="297" r:id="rId41"/>
    <p:sldId id="298" r:id="rId42"/>
    <p:sldId id="299" r:id="rId43"/>
    <p:sldId id="300" r:id="rId44"/>
    <p:sldId id="313" r:id="rId45"/>
    <p:sldId id="312" r:id="rId46"/>
    <p:sldId id="304" r:id="rId4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4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14588-C8F7-4856-9196-19224651FF77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AA39A-38DD-41FC-AC51-B389116DC84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0253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C2BADE5-08DB-4A0D-B71C-47D26085240A}" type="slidenum">
              <a:rPr lang="tr-TR" altLang="tr-TR" smtClean="0"/>
              <a:pPr>
                <a:spcBef>
                  <a:spcPct val="0"/>
                </a:spcBef>
              </a:pPr>
              <a:t>6</a:t>
            </a:fld>
            <a:endParaRPr lang="tr-TR" altLang="tr-TR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tr-TR" altLang="tr-TR" smtClean="0">
                <a:latin typeface="Arial" panose="020B0604020202020204" pitchFamily="34" charset="0"/>
              </a:rPr>
              <a:t>rescued</a:t>
            </a:r>
          </a:p>
        </p:txBody>
      </p:sp>
    </p:spTree>
    <p:extLst>
      <p:ext uri="{BB962C8B-B14F-4D97-AF65-F5344CB8AC3E}">
        <p14:creationId xmlns:p14="http://schemas.microsoft.com/office/powerpoint/2010/main" val="4104625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AA39A-38DD-41FC-AC51-B389116DC84E}" type="slidenum">
              <a:rPr lang="tr-TR" smtClean="0"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5506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AA39A-38DD-41FC-AC51-B389116DC84E}" type="slidenum">
              <a:rPr lang="tr-TR" smtClean="0"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0017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0E3D3-3929-45D0-961E-6C778546F525}" type="slidenum">
              <a:rPr lang="tr-TR" smtClean="0"/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98636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AA39A-38DD-41FC-AC51-B389116DC84E}" type="slidenum">
              <a:rPr lang="tr-TR" smtClean="0"/>
              <a:t>41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58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5787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2213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9984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7590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468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583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038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834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701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7076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4503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55F2D-926D-4D1F-B08A-AC61BD4B49EE}" type="datetimeFigureOut">
              <a:rPr lang="tr-TR" smtClean="0"/>
              <a:t>11/08/2020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8A572-C633-4EA0-8A5C-B0E3CB2A3BC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4907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hyperlink" Target="http://www.flakehq.com/gifs/3finger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tr/imgres?imgurl=http://bp3.blogger.com/_d86H6xzccpk/R21-QvKatUI/AAAAAAAAAGA/0FdLyOGe0jY/s320/Blue+Sclera.jpg&amp;imgrefurl=http://www.wellsphere.com/general-medicine-article/medical-genetics/449891&amp;usg=__sENt3iD6A1bCOiCdRwm1fBo766Y=&amp;h=77&amp;w=116&amp;sz=3&amp;hl=tr&amp;start=6&amp;zoom=1&amp;tbnid=GC8SPxfO_jPi7M:&amp;tbnh=58&amp;tbnw=87&amp;ei=f51jTueoFu334QTu6e3NCg&amp;prev=/search?q=mavi+sklera&amp;um=1&amp;hl=tr&amp;sa=N&amp;tbm=isch&amp;um=1&amp;itbs=1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wings.buffalo.edu/smbs/pth600/IMC-Path/images/Year2/PernAnemia1.jpg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com.tr/imgres?imgurl=http://pathy.med.nagoya-u.ac.jp/atlas/img/t8/img21.jpg&amp;imgrefurl=http://pathy.med.nagoya-u.ac.jp/atlas/doc/node2.html&amp;usg=__d0-ps5DU6RrlwtrNel1sSzTvTbI=&amp;h=506&amp;w=745&amp;sz=38&amp;hl=tr&amp;start=1&amp;zoom=1&amp;tbnid=lsekeLu2cdP52M:&amp;tbnh=96&amp;tbnw=141&amp;ei=1J5jTpqfA6nE4gSvtpzNCg&amp;prev=/search?q=hypochromic+microcytic+red+cell&amp;um=1&amp;hl=tr&amp;sa=N&amp;tbm=isch&amp;um=1&amp;itb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hyperlink" Target="http://www.google.com.tr/imgres?imgurl=http://1.bp.blogspot.com/_OwoEg7Db_AE/TTH9Linj6LI/AAAAAAAABjY/VNw-1k_61AI/s1600/hypochromic+iron+deficiency+anemia.png&amp;imgrefurl=http://medicinembbs.blogspot.com/2011/01/iron-deficiency-anemia.html&amp;usg=__Lt0ViO1ESEBRre-WnJE2PDkAsyQ=&amp;h=429&amp;w=587&amp;sz=388&amp;hl=tr&amp;start=3&amp;zoom=1&amp;tbnid=BNaqOWR9xP4PbM:&amp;tbnh=99&amp;tbnw=135&amp;ei=1J5jTpqfA6nE4gSvtpzNCg&amp;prev=/search?q=hypochromic+microcytic+red+cell&amp;um=1&amp;hl=tr&amp;sa=N&amp;tbm=isch&amp;um=1&amp;itbs=1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hyperlink" Target="http://mmserver.cjp.com/images/image/4303021.jpg" TargetMode="External"/><Relationship Id="rId7" Type="http://schemas.openxmlformats.org/officeDocument/2006/relationships/hyperlink" Target="http://www.google.com.tr/imgres?imgurl=http://img156.imagevenue.com/loc443/th_47347_H_J_H_122_443lo.jpg&amp;imgrefurl=http://www.paylastr.org/saglik-genel/124301-resimlerle-hematoloji.html&amp;usg=__BXheQ0p3kyXSiHYJPVtKPjJVzQ8=&amp;h=145&amp;w=207&amp;sz=7&amp;hl=tr&amp;start=9&amp;zoom=1&amp;tbnid=cTB5eFRhjM3R5M:&amp;tbnh=74&amp;tbnw=105&amp;ei=qvVjTunfO8rIswa9k5GzCg&amp;prev=/search?q=Howell+Jolly+body&amp;um=1&amp;hl=tr&amp;sa=N&amp;tbm=isch&amp;um=1&amp;itbs=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ikdörtgen 1"/>
          <p:cNvSpPr>
            <a:spLocks noChangeArrowheads="1"/>
          </p:cNvSpPr>
          <p:nvPr/>
        </p:nvSpPr>
        <p:spPr bwMode="auto">
          <a:xfrm>
            <a:off x="1676400" y="1066800"/>
            <a:ext cx="8686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4800" dirty="0"/>
              <a:t>Hematolojiye giriş ve anemilerin sınıflandırılması</a:t>
            </a:r>
          </a:p>
        </p:txBody>
      </p:sp>
      <p:sp>
        <p:nvSpPr>
          <p:cNvPr id="3075" name="Dikdörtgen 2"/>
          <p:cNvSpPr>
            <a:spLocks noChangeArrowheads="1"/>
          </p:cNvSpPr>
          <p:nvPr/>
        </p:nvSpPr>
        <p:spPr bwMode="auto">
          <a:xfrm>
            <a:off x="6172200" y="5181601"/>
            <a:ext cx="4343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000"/>
              <a:t>Prof. Dr. Barış Kuşkonaz</a:t>
            </a:r>
          </a:p>
          <a:p>
            <a:pPr eaLnBrk="1" hangingPunct="1">
              <a:spcBef>
                <a:spcPct val="50000"/>
              </a:spcBef>
            </a:pPr>
            <a:r>
              <a:rPr lang="tr-TR" altLang="tr-TR" sz="2000"/>
              <a:t>Hacettepe Üniversitesi, Tıp Fakültesi </a:t>
            </a:r>
          </a:p>
          <a:p>
            <a:pPr eaLnBrk="1" hangingPunct="1">
              <a:spcBef>
                <a:spcPct val="50000"/>
              </a:spcBef>
            </a:pPr>
            <a:r>
              <a:rPr lang="tr-TR" altLang="tr-TR" sz="2000"/>
              <a:t>Pediatrik Hematoloji</a:t>
            </a:r>
          </a:p>
        </p:txBody>
      </p:sp>
    </p:spTree>
    <p:extLst>
      <p:ext uri="{BB962C8B-B14F-4D97-AF65-F5344CB8AC3E}">
        <p14:creationId xmlns:p14="http://schemas.microsoft.com/office/powerpoint/2010/main" val="247685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ikdörtgen 1"/>
          <p:cNvSpPr>
            <a:spLocks noChangeArrowheads="1"/>
          </p:cNvSpPr>
          <p:nvPr/>
        </p:nvSpPr>
        <p:spPr bwMode="auto">
          <a:xfrm>
            <a:off x="3205164" y="2209801"/>
            <a:ext cx="56467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3600"/>
              <a:t>Anemi tanı ve ayırıcı tanısı</a:t>
            </a:r>
          </a:p>
        </p:txBody>
      </p:sp>
    </p:spTree>
    <p:extLst>
      <p:ext uri="{BB962C8B-B14F-4D97-AF65-F5344CB8AC3E}">
        <p14:creationId xmlns:p14="http://schemas.microsoft.com/office/powerpoint/2010/main" val="145550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Düz Bağlayıcı 3"/>
          <p:cNvCxnSpPr/>
          <p:nvPr/>
        </p:nvCxnSpPr>
        <p:spPr>
          <a:xfrm flipV="1">
            <a:off x="1105989" y="1741714"/>
            <a:ext cx="3927566" cy="348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Düz Bağlayıcı 5"/>
          <p:cNvCxnSpPr/>
          <p:nvPr/>
        </p:nvCxnSpPr>
        <p:spPr>
          <a:xfrm>
            <a:off x="3082835" y="1741714"/>
            <a:ext cx="0" cy="46155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Düz Bağlayıcı 6"/>
          <p:cNvCxnSpPr/>
          <p:nvPr/>
        </p:nvCxnSpPr>
        <p:spPr>
          <a:xfrm>
            <a:off x="1105989" y="1314993"/>
            <a:ext cx="0" cy="46155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Düz Bağlayıcı 7"/>
          <p:cNvCxnSpPr/>
          <p:nvPr/>
        </p:nvCxnSpPr>
        <p:spPr>
          <a:xfrm>
            <a:off x="5033555" y="1280159"/>
            <a:ext cx="0" cy="46155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Metin kutusu 8"/>
          <p:cNvSpPr txBox="1"/>
          <p:nvPr/>
        </p:nvSpPr>
        <p:spPr>
          <a:xfrm>
            <a:off x="261258" y="867284"/>
            <a:ext cx="226422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Eritrosit yapımı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4323805" y="853438"/>
            <a:ext cx="196378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Eritrosit yıkımı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525486" y="2242456"/>
            <a:ext cx="1315424" cy="53122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denge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ağa Bükülü Ok 12"/>
          <p:cNvSpPr/>
          <p:nvPr/>
        </p:nvSpPr>
        <p:spPr>
          <a:xfrm>
            <a:off x="3204754" y="2812866"/>
            <a:ext cx="313509" cy="59218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3518263" y="3172878"/>
            <a:ext cx="2647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Dengede bozulma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ağ Ok 14"/>
          <p:cNvSpPr/>
          <p:nvPr/>
        </p:nvSpPr>
        <p:spPr>
          <a:xfrm>
            <a:off x="5867401" y="3280600"/>
            <a:ext cx="474617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/>
          <p:cNvSpPr txBox="1"/>
          <p:nvPr/>
        </p:nvSpPr>
        <p:spPr>
          <a:xfrm>
            <a:off x="6342018" y="3162394"/>
            <a:ext cx="1010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anemi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241307" y="821496"/>
            <a:ext cx="1187469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anama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Düz Ok Bağlayıcısı 4"/>
          <p:cNvCxnSpPr/>
          <p:nvPr/>
        </p:nvCxnSpPr>
        <p:spPr>
          <a:xfrm>
            <a:off x="513806" y="1428206"/>
            <a:ext cx="0" cy="7750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Metin kutusu 16"/>
          <p:cNvSpPr txBox="1"/>
          <p:nvPr/>
        </p:nvSpPr>
        <p:spPr>
          <a:xfrm>
            <a:off x="182882" y="2246757"/>
            <a:ext cx="1428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azalma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Düz Ok Bağlayıcısı 18"/>
          <p:cNvCxnSpPr/>
          <p:nvPr/>
        </p:nvCxnSpPr>
        <p:spPr>
          <a:xfrm>
            <a:off x="5591809" y="1389016"/>
            <a:ext cx="0" cy="7750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Metin kutusu 19"/>
          <p:cNvSpPr txBox="1"/>
          <p:nvPr/>
        </p:nvSpPr>
        <p:spPr>
          <a:xfrm>
            <a:off x="5312229" y="2201734"/>
            <a:ext cx="975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artış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261258" y="135802"/>
            <a:ext cx="11716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Anemi-giriş</a:t>
            </a:r>
            <a:endParaRPr lang="tr-T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Dikdörtgen 23"/>
          <p:cNvSpPr/>
          <p:nvPr/>
        </p:nvSpPr>
        <p:spPr>
          <a:xfrm>
            <a:off x="0" y="4133538"/>
            <a:ext cx="11850217" cy="3365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Çocuklarda sık olarak görülen bir sağlık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sorunu</a:t>
            </a: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Anemi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kronik olarak gelişebileceği gibi, akut şekilde ortaya çıkıp, yaşamı tehdit eden klinik tabloya bile yol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açabilir</a:t>
            </a: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Anemi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etyolojisinin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belirlenmesinde hikaye, fizik muayene, özgeçmiş ve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soy geçmiş 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özellikleri büyük önem taşır. </a:t>
            </a:r>
          </a:p>
          <a:p>
            <a:pPr algn="just">
              <a:spcAft>
                <a:spcPts val="800"/>
              </a:spcAft>
            </a:pPr>
            <a:endParaRPr lang="tr-TR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480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87083" y="-2151"/>
            <a:ext cx="11782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Anemi-tanım</a:t>
            </a:r>
            <a:endParaRPr lang="tr-T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87084" y="612266"/>
            <a:ext cx="11538857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Anemi, Hemoglobin (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hematokrit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Hct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ve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ertirosit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sayısında azalma olarak tanımlanır. </a:t>
            </a: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Hemoglobin değerinin normal aralığın alt sınırı, yaş ve cinsiyete göre normal popülasyondaki ortalama değerlerin -2 standart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deviasyon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(SD) altı olarak kabul edilir.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tr-TR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450038"/>
              </p:ext>
            </p:extLst>
          </p:nvPr>
        </p:nvGraphicFramePr>
        <p:xfrm>
          <a:off x="166098" y="2591291"/>
          <a:ext cx="9364510" cy="417475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53514"/>
                <a:gridCol w="972388"/>
                <a:gridCol w="1287258"/>
                <a:gridCol w="1288417"/>
                <a:gridCol w="1287258"/>
                <a:gridCol w="1287258"/>
                <a:gridCol w="1288417"/>
              </a:tblGrid>
              <a:tr h="461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Hemoglobin (g/dL)</a:t>
                      </a:r>
                      <a:endParaRPr lang="tr-T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Hematokrit (%)</a:t>
                      </a:r>
                      <a:endParaRPr lang="tr-T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Kırmızı küre sayısı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(10</a:t>
                      </a:r>
                      <a:r>
                        <a:rPr lang="tr-TR" sz="1600" b="1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/L)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tr-TR" sz="16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aş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Ortalama      -2 SD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Ortalama      -2 SD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Ortalama      -2 SD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Doğum (</a:t>
                      </a:r>
                      <a:r>
                        <a:rPr lang="tr-TR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kord</a:t>
                      </a: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kanı)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1-3 gün (</a:t>
                      </a:r>
                      <a:r>
                        <a:rPr lang="tr-TR" sz="16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kapiller</a:t>
                      </a: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hafta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hafta</a:t>
                      </a:r>
                      <a:endParaRPr lang="tr-TR" sz="1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ay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ay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9.0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3-6 ay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0.5-2 yıl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2-6 yıl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6-12 yıl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12-18 yıl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Kız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Erkek</a:t>
                      </a:r>
                      <a:endParaRPr lang="tr-TR" sz="1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14.5</a:t>
                      </a:r>
                      <a:endParaRPr lang="tr-TR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  <a:endParaRPr lang="tr-T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6098" y="2876500"/>
            <a:ext cx="18473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tr-TR" altLang="tr-T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tr-TR" alt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87083" y="2129494"/>
            <a:ext cx="115388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tr-TR" altLang="tr-T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Farklı yaşlara göre </a:t>
            </a:r>
            <a:r>
              <a:rPr kumimoji="0" lang="tr-TR" altLang="tr-TR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Hb</a:t>
            </a:r>
            <a:r>
              <a:rPr kumimoji="0" lang="tr-TR" altLang="tr-T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tr-TR" altLang="tr-TR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Hct</a:t>
            </a:r>
            <a:r>
              <a:rPr kumimoji="0" lang="tr-TR" altLang="tr-T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kırmızı küre sayısı: Ortalama ve normalin alt sınırı (-2SD)</a:t>
            </a:r>
            <a:endParaRPr kumimoji="0" lang="tr-TR" altLang="tr-T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9744892" y="2708366"/>
            <a:ext cx="164592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WHO-anemi</a:t>
            </a:r>
          </a:p>
          <a:p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&lt;11 g/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850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62963" y="68021"/>
            <a:ext cx="117785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tr-TR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Genel anemi bulguları</a:t>
            </a:r>
            <a:endParaRPr lang="tr-TR" sz="2800" dirty="0"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-4355" y="729254"/>
            <a:ext cx="1261872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Anemi bulguları, oksijen taşıma kapasitesinde azalma sonucu ortaya çıkar.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anemi ağırlığına göre; 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halsizlik, güçsüzlük, yorgunluk, iştahsızlık, baş ağrısı,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dispne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soğuk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intoleransı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taşikardi,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irritabilite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letarji gibi bulgular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volüm kaybı veya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hemoliz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 ve çok miktarda olursa hastalar ağır bir klinik tabloyla başvurabilir.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0" y="4423490"/>
            <a:ext cx="1219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Kronik olarak gelişen anemilerde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değerleri çok düşük olsa da ağır bulgular gözlenmeyebilir.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üyümeyi, kardiyak fonksiyonları ve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nörokognitif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gelişimi etkileyerek ciddi sonuçlara yol açabilir.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Farklı anemi tiplerinde farklı bulgular görülebilir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0" y="2695425"/>
            <a:ext cx="10816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Kronik süreçte gelişen anemide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kompanzatuvar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mekanizmalar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3963175" y="3181804"/>
            <a:ext cx="407630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kalp debisinde artış</a:t>
            </a:r>
          </a:p>
          <a:p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-kan viskozitesinde azalma </a:t>
            </a:r>
          </a:p>
          <a:p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-eritrosit 2,3-DPG düzeyinde artış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8802039" y="3144801"/>
            <a:ext cx="313948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Akut gelişen anemiye göre semptomlar hafif veya semptom olmayabilir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ağa Bükülü Ok 2"/>
          <p:cNvSpPr/>
          <p:nvPr/>
        </p:nvSpPr>
        <p:spPr>
          <a:xfrm>
            <a:off x="3576119" y="3103838"/>
            <a:ext cx="289711" cy="72117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Sağ Ok 4"/>
          <p:cNvSpPr/>
          <p:nvPr/>
        </p:nvSpPr>
        <p:spPr>
          <a:xfrm>
            <a:off x="8167261" y="3610455"/>
            <a:ext cx="506994" cy="1583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6310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2"/>
          <p:cNvSpPr/>
          <p:nvPr/>
        </p:nvSpPr>
        <p:spPr>
          <a:xfrm>
            <a:off x="304800" y="174172"/>
            <a:ext cx="11773988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tr-TR" sz="28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Anemi-</a:t>
            </a:r>
            <a:r>
              <a:rPr lang="tr-TR" sz="2800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epidemiyeloji</a:t>
            </a:r>
            <a:endParaRPr lang="tr-TR" sz="2800" dirty="0" smtClean="0">
              <a:solidFill>
                <a:srgbClr val="FF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90535" y="843714"/>
            <a:ext cx="115127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Anemi sıklığı ülkeden ülkeye ve bölgeden bölgeye önemli farklılıklar gösterir. 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Dünya Sağlık Örgütü (WHO) tarafından, 2008 yılında, 192 üye ülkeyi içeren, çocuklardaki anemi </a:t>
            </a:r>
            <a:r>
              <a:rPr lang="tr-TR" sz="2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prevalansı</a:t>
            </a:r>
            <a:r>
              <a:rPr lang="tr-TR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ile ilgili veriler yayınlanmıştır: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genel olarak anemi </a:t>
            </a:r>
            <a:r>
              <a:rPr lang="tr-TR" sz="2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prevalansı</a:t>
            </a:r>
            <a:r>
              <a:rPr lang="tr-TR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okul öncesi çocuklarda %47.4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</a:t>
            </a:r>
            <a:r>
              <a:rPr lang="tr-TR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okul çağı çocuklarında  %25.4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anemi sıklığının ülkeler arasında oldukça değişken</a:t>
            </a:r>
            <a:endParaRPr lang="tr-TR" sz="2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53908" y="4075063"/>
            <a:ext cx="707981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Çocuklarda görülen aneminin en sık nedeni demir eksikliğidir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150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828800" y="0"/>
            <a:ext cx="8686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Anemi-Tanı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1752600" y="685801"/>
            <a:ext cx="2209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Anemi tanısında ilk adım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4267200" y="533401"/>
            <a:ext cx="6629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Anormallik sadece Hb  değerinde mi?</a:t>
            </a: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4267200" y="1066801"/>
            <a:ext cx="6248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Multiple hücre serisi anormalliğinin parçası mı?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1524000" y="1752601"/>
            <a:ext cx="914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/>
              <a:t>İki (bisitopeni) veya üç hücre (pansitopeni) serisini etkileyen hastalıklar</a:t>
            </a: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1752600" y="2438401"/>
            <a:ext cx="2667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1. Kemik iliği tutulumu</a:t>
            </a:r>
          </a:p>
        </p:txBody>
      </p:sp>
      <p:sp>
        <p:nvSpPr>
          <p:cNvPr id="15368" name="Line 10"/>
          <p:cNvSpPr>
            <a:spLocks noChangeShapeType="1"/>
          </p:cNvSpPr>
          <p:nvPr/>
        </p:nvSpPr>
        <p:spPr bwMode="auto">
          <a:xfrm>
            <a:off x="4419600" y="2667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5105399" y="2438400"/>
            <a:ext cx="2793275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 smtClean="0"/>
              <a:t>Ör; </a:t>
            </a:r>
            <a:r>
              <a:rPr lang="tr-TR" altLang="tr-TR" sz="2000" dirty="0" err="1" smtClean="0"/>
              <a:t>aplastik</a:t>
            </a:r>
            <a:r>
              <a:rPr lang="tr-TR" altLang="tr-TR" sz="2000" dirty="0" smtClean="0"/>
              <a:t> anemi, lösemi, MDS, HLH, depo hastalıkları,….</a:t>
            </a:r>
          </a:p>
        </p:txBody>
      </p:sp>
      <p:sp>
        <p:nvSpPr>
          <p:cNvPr id="15370" name="Text Box 12"/>
          <p:cNvSpPr txBox="1">
            <a:spLocks noChangeArrowheads="1"/>
          </p:cNvSpPr>
          <p:nvPr/>
        </p:nvSpPr>
        <p:spPr bwMode="auto">
          <a:xfrm>
            <a:off x="1752600" y="3843775"/>
            <a:ext cx="3124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2. İmmünolojik hastalıklar</a:t>
            </a:r>
          </a:p>
        </p:txBody>
      </p:sp>
      <p:sp>
        <p:nvSpPr>
          <p:cNvPr id="15371" name="Line 13"/>
          <p:cNvSpPr>
            <a:spLocks noChangeShapeType="1"/>
          </p:cNvSpPr>
          <p:nvPr/>
        </p:nvSpPr>
        <p:spPr bwMode="auto">
          <a:xfrm>
            <a:off x="4724400" y="4042212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5372" name="Text Box 14"/>
          <p:cNvSpPr txBox="1">
            <a:spLocks noChangeArrowheads="1"/>
          </p:cNvSpPr>
          <p:nvPr/>
        </p:nvSpPr>
        <p:spPr bwMode="auto">
          <a:xfrm>
            <a:off x="5486400" y="3881528"/>
            <a:ext cx="4648200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 smtClean="0"/>
              <a:t>Ör; </a:t>
            </a:r>
            <a:r>
              <a:rPr lang="tr-TR" altLang="tr-TR" sz="2000" dirty="0" err="1" smtClean="0"/>
              <a:t>Kollajen</a:t>
            </a:r>
            <a:r>
              <a:rPr lang="tr-TR" altLang="tr-TR" sz="2000" dirty="0" smtClean="0"/>
              <a:t> </a:t>
            </a:r>
            <a:r>
              <a:rPr lang="tr-TR" altLang="tr-TR" sz="2000" dirty="0"/>
              <a:t>doku hastalığı </a:t>
            </a:r>
            <a:r>
              <a:rPr lang="tr-TR" altLang="tr-TR" sz="2000" dirty="0" err="1"/>
              <a:t>immünnötropeni</a:t>
            </a:r>
            <a:r>
              <a:rPr lang="tr-TR" altLang="tr-TR" sz="2000" dirty="0"/>
              <a:t>/ </a:t>
            </a:r>
            <a:r>
              <a:rPr lang="tr-TR" altLang="tr-TR" sz="2000" dirty="0" err="1"/>
              <a:t>immüntrombositopeni</a:t>
            </a:r>
            <a:r>
              <a:rPr lang="tr-TR" altLang="tr-TR" sz="2000" dirty="0"/>
              <a:t>/                                </a:t>
            </a:r>
            <a:r>
              <a:rPr lang="tr-TR" altLang="tr-TR" sz="2000" dirty="0" err="1"/>
              <a:t>immün</a:t>
            </a:r>
            <a:r>
              <a:rPr lang="tr-TR" altLang="tr-TR" sz="2000" dirty="0"/>
              <a:t> </a:t>
            </a:r>
            <a:r>
              <a:rPr lang="tr-TR" altLang="tr-TR" sz="2000" dirty="0" err="1"/>
              <a:t>hemolitik</a:t>
            </a:r>
            <a:r>
              <a:rPr lang="tr-TR" altLang="tr-TR" sz="2000" dirty="0"/>
              <a:t> anemi kombinasyonu</a:t>
            </a:r>
          </a:p>
        </p:txBody>
      </p:sp>
      <p:sp>
        <p:nvSpPr>
          <p:cNvPr id="15373" name="Text Box 15"/>
          <p:cNvSpPr txBox="1">
            <a:spLocks noChangeArrowheads="1"/>
          </p:cNvSpPr>
          <p:nvPr/>
        </p:nvSpPr>
        <p:spPr bwMode="auto">
          <a:xfrm>
            <a:off x="1828800" y="5181601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3. Sekestrasyon</a:t>
            </a:r>
          </a:p>
        </p:txBody>
      </p:sp>
      <p:sp>
        <p:nvSpPr>
          <p:cNvPr id="15374" name="Line 16"/>
          <p:cNvSpPr>
            <a:spLocks noChangeShapeType="1"/>
          </p:cNvSpPr>
          <p:nvPr/>
        </p:nvSpPr>
        <p:spPr bwMode="auto">
          <a:xfrm>
            <a:off x="3810000" y="5410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5375" name="Text Box 17"/>
          <p:cNvSpPr txBox="1">
            <a:spLocks noChangeArrowheads="1"/>
          </p:cNvSpPr>
          <p:nvPr/>
        </p:nvSpPr>
        <p:spPr bwMode="auto">
          <a:xfrm>
            <a:off x="4495800" y="5181600"/>
            <a:ext cx="25146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 smtClean="0"/>
              <a:t>Ör; </a:t>
            </a:r>
            <a:r>
              <a:rPr lang="tr-TR" altLang="tr-TR" sz="2000" dirty="0" err="1" smtClean="0"/>
              <a:t>Hipersplenizm</a:t>
            </a:r>
            <a:endParaRPr lang="tr-TR" altLang="tr-TR" sz="2000" dirty="0"/>
          </a:p>
        </p:txBody>
      </p:sp>
      <p:sp>
        <p:nvSpPr>
          <p:cNvPr id="15376" name="Line 18"/>
          <p:cNvSpPr>
            <a:spLocks noChangeShapeType="1"/>
          </p:cNvSpPr>
          <p:nvPr/>
        </p:nvSpPr>
        <p:spPr bwMode="auto">
          <a:xfrm>
            <a:off x="3733800" y="685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5377" name="Line 19"/>
          <p:cNvSpPr>
            <a:spLocks noChangeShapeType="1"/>
          </p:cNvSpPr>
          <p:nvPr/>
        </p:nvSpPr>
        <p:spPr bwMode="auto">
          <a:xfrm>
            <a:off x="3733800" y="685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5378" name="Line 20"/>
          <p:cNvSpPr>
            <a:spLocks noChangeShapeType="1"/>
          </p:cNvSpPr>
          <p:nvPr/>
        </p:nvSpPr>
        <p:spPr bwMode="auto">
          <a:xfrm>
            <a:off x="3733800" y="1371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6117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04502" y="63923"/>
            <a:ext cx="11878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Tanı-tam kan sayımı/eritrosit indeksleri</a:t>
            </a:r>
            <a:endParaRPr lang="tr-T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04502" y="648862"/>
            <a:ext cx="114430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Hemoglobin (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tam kandaki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miktarı birimi g/dl </a:t>
            </a:r>
          </a:p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Hematokrit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eritrosit volümünün tam kan volümüne göre oranını ifade eder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104502" y="1565527"/>
            <a:ext cx="118784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MCV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(Mean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corpuscular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volüme-ortalama eritrosit hacmi)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RDW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distribition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width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-eritrosit dağılım genişliği)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eritrosit büyüklük değişkenliğinin kantitatif bir ölçümü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genellikle 12-14 arasında değişir. </a:t>
            </a:r>
            <a:r>
              <a:rPr lang="tr-TR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MCH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corpuscular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Ortalama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korpüsküler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Hb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MCHC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corpuscular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-Ortalama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korpüsküler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konsantarsyonu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100 ml eritrosit başına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Hb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(gr) miktarını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belirler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Artması (&gt;35 g/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dL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sferoditoz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için karakteristik,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DEA’de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azalır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</a:t>
            </a:r>
            <a:endParaRPr lang="tr-TR" dirty="0"/>
          </a:p>
        </p:txBody>
      </p:sp>
      <p:sp>
        <p:nvSpPr>
          <p:cNvPr id="8" name="Sağ Ayraç 7"/>
          <p:cNvSpPr/>
          <p:nvPr/>
        </p:nvSpPr>
        <p:spPr>
          <a:xfrm>
            <a:off x="7077304" y="1720906"/>
            <a:ext cx="562265" cy="1637929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Dikdörtgen 9"/>
          <p:cNvSpPr/>
          <p:nvPr/>
        </p:nvSpPr>
        <p:spPr>
          <a:xfrm>
            <a:off x="7824993" y="1720906"/>
            <a:ext cx="34465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anemi morfolojisi ve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etyolojisini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tanımlamada oldukça önemlidir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ağ Ayraç 3"/>
          <p:cNvSpPr/>
          <p:nvPr/>
        </p:nvSpPr>
        <p:spPr>
          <a:xfrm>
            <a:off x="9750582" y="3621385"/>
            <a:ext cx="552262" cy="1566249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Dikdörtgen 5"/>
          <p:cNvSpPr/>
          <p:nvPr/>
        </p:nvSpPr>
        <p:spPr>
          <a:xfrm>
            <a:off x="10325351" y="4050566"/>
            <a:ext cx="18923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genellikle MCV ile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paralel 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314734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48241"/>
              </p:ext>
            </p:extLst>
          </p:nvPr>
        </p:nvGraphicFramePr>
        <p:xfrm>
          <a:off x="820109" y="918126"/>
          <a:ext cx="7827502" cy="498944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77253"/>
                <a:gridCol w="1179992"/>
                <a:gridCol w="1004935"/>
                <a:gridCol w="1240325"/>
                <a:gridCol w="941560"/>
                <a:gridCol w="1120992"/>
                <a:gridCol w="106244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MCV (</a:t>
                      </a:r>
                      <a:r>
                        <a:rPr lang="tr-TR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</a:t>
                      </a: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MCH (pg)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MCHC (g/dL)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yaş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Ortalama      -2 SD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Ortalama      -2 SD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Ortalama      -2 SD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Doğum (kord kanı)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1-3 gün (kapiller)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hafta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hafta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ay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ay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3-6 ay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0.5-2 yıl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2-6 yıl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6-12 yıl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12-18 yıl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Kız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Erkek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8216" y="408189"/>
            <a:ext cx="104786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Farklı yaşlara göre MCV, MCH, MCHC değerleri</a:t>
            </a:r>
            <a:endParaRPr kumimoji="0" lang="tr-TR" altLang="tr-T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961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98763" y="129362"/>
            <a:ext cx="11579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Tanı-</a:t>
            </a:r>
            <a:r>
              <a:rPr lang="tr-TR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</a:t>
            </a:r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yayma</a:t>
            </a:r>
            <a:endParaRPr lang="tr-T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98763" y="1013988"/>
            <a:ext cx="3295462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Eritrosit boyutları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Normositik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Mikrositik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Makrositik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4053688" y="1033645"/>
            <a:ext cx="3870357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Eritrosit boyanma özellikler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Normokromik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Hipokromik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Hiperkromik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8383508" y="1033166"/>
            <a:ext cx="3621386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Spesifik morfolojik değişiklikler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tr-TR" sz="2000" dirty="0" err="1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tr-TR" sz="2000" dirty="0" err="1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emoglobinopatiler</a:t>
            </a:r>
            <a:r>
              <a:rPr lang="tr-TR" sz="2000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tr-TR" sz="2000" dirty="0" err="1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talasemiler</a:t>
            </a:r>
            <a:r>
              <a:rPr lang="tr-TR" sz="2000" dirty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orak hücreli anemi) </a:t>
            </a:r>
            <a:endParaRPr lang="tr-TR" sz="2000" dirty="0" smtClean="0">
              <a:solidFill>
                <a:srgbClr val="232323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-Eritrosit </a:t>
            </a:r>
            <a:r>
              <a:rPr lang="tr-TR" sz="2000" dirty="0" err="1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membran</a:t>
            </a:r>
            <a:r>
              <a:rPr lang="tr-TR" sz="2000" dirty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bozuklukları </a:t>
            </a:r>
            <a:r>
              <a:rPr lang="tr-TR" sz="2000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tr-TR" sz="2000" dirty="0" err="1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sferosiz</a:t>
            </a:r>
            <a:r>
              <a:rPr lang="tr-TR" sz="2000" dirty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eliptosit</a:t>
            </a:r>
            <a:r>
              <a:rPr lang="tr-TR" sz="2000" dirty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stomatositoz</a:t>
            </a:r>
            <a:r>
              <a:rPr lang="tr-TR" sz="2000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gibi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963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not available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33" y="836701"/>
            <a:ext cx="2893617" cy="229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not available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635" y="856597"/>
            <a:ext cx="2928452" cy="229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etin kutusu 8"/>
          <p:cNvSpPr txBox="1"/>
          <p:nvPr/>
        </p:nvSpPr>
        <p:spPr>
          <a:xfrm>
            <a:off x="7251928" y="786194"/>
            <a:ext cx="3196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Normokromik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(MCH, MCHC normal)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Image not available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8" y="3396624"/>
            <a:ext cx="2893617" cy="230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Düz Ok Bağlayıcısı 14"/>
          <p:cNvCxnSpPr/>
          <p:nvPr/>
        </p:nvCxnSpPr>
        <p:spPr>
          <a:xfrm>
            <a:off x="1111206" y="5042014"/>
            <a:ext cx="23513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Metin kutusu 15"/>
          <p:cNvSpPr txBox="1"/>
          <p:nvPr/>
        </p:nvSpPr>
        <p:spPr>
          <a:xfrm>
            <a:off x="4104501" y="436591"/>
            <a:ext cx="3900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Boyanma özellikleri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 descr="Image not available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635" y="2785957"/>
            <a:ext cx="2928452" cy="2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Metin kutusu 18"/>
          <p:cNvSpPr txBox="1"/>
          <p:nvPr/>
        </p:nvSpPr>
        <p:spPr>
          <a:xfrm>
            <a:off x="801637" y="5397868"/>
            <a:ext cx="135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anizositoz</a:t>
            </a:r>
            <a:endParaRPr lang="tr-TR" dirty="0"/>
          </a:p>
        </p:txBody>
      </p:sp>
      <p:sp>
        <p:nvSpPr>
          <p:cNvPr id="20" name="Metin kutusu 19"/>
          <p:cNvSpPr txBox="1"/>
          <p:nvPr/>
        </p:nvSpPr>
        <p:spPr>
          <a:xfrm>
            <a:off x="7192995" y="2567920"/>
            <a:ext cx="32553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Hipokromik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(Düşük MCH/MCHC)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" descr="C:\Users\USER\Desktop\sphe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81635" y="4676237"/>
            <a:ext cx="2727404" cy="2181923"/>
          </a:xfrm>
          <a:prstGeom prst="rect">
            <a:avLst/>
          </a:prstGeom>
          <a:noFill/>
        </p:spPr>
      </p:pic>
      <p:sp>
        <p:nvSpPr>
          <p:cNvPr id="23" name="Dikdörtgen 22"/>
          <p:cNvSpPr/>
          <p:nvPr/>
        </p:nvSpPr>
        <p:spPr>
          <a:xfrm>
            <a:off x="6970062" y="4576138"/>
            <a:ext cx="37601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Hiperkromik (1/3 solukluk kaybolmuş),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yoğun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boyanmış,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MCH/MCHC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artışı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77567" y="5304460"/>
            <a:ext cx="3215903" cy="925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 smtClean="0"/>
              <a:t>  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mikrositik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(MCV azalmış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*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makrositik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(MCV artmış)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Anizositoz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RDW artmış)</a:t>
            </a:r>
          </a:p>
          <a:p>
            <a:endParaRPr lang="tr-TR" dirty="0"/>
          </a:p>
          <a:p>
            <a:pPr algn="ctr"/>
            <a:endParaRPr lang="tr-TR" dirty="0"/>
          </a:p>
          <a:p>
            <a:pPr algn="ctr"/>
            <a:endParaRPr lang="tr-TR" dirty="0"/>
          </a:p>
        </p:txBody>
      </p:sp>
      <p:cxnSp>
        <p:nvCxnSpPr>
          <p:cNvPr id="25" name="Düz Ok Bağlayıcısı 24"/>
          <p:cNvCxnSpPr/>
          <p:nvPr/>
        </p:nvCxnSpPr>
        <p:spPr>
          <a:xfrm>
            <a:off x="110398" y="5476580"/>
            <a:ext cx="21664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Dikdörtgen 2"/>
          <p:cNvSpPr/>
          <p:nvPr/>
        </p:nvSpPr>
        <p:spPr>
          <a:xfrm>
            <a:off x="110398" y="-80778"/>
            <a:ext cx="11894497" cy="519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Tanı-</a:t>
            </a:r>
            <a:r>
              <a:rPr lang="tr-TR" sz="2800" dirty="0" err="1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periferik</a:t>
            </a:r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yayma</a:t>
            </a:r>
            <a:endParaRPr lang="tr-TR" sz="28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136433" y="456487"/>
            <a:ext cx="2849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Eritrosit boyutları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Dikdörtgen 23"/>
          <p:cNvSpPr/>
          <p:nvPr/>
        </p:nvSpPr>
        <p:spPr>
          <a:xfrm>
            <a:off x="136434" y="2785957"/>
            <a:ext cx="2849330" cy="5795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Normositik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(MCV normal)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711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460626" y="714471"/>
            <a:ext cx="9144000" cy="450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A. </a:t>
            </a:r>
            <a:r>
              <a:rPr lang="tr-TR" altLang="tr-TR" sz="2000" dirty="0" err="1"/>
              <a:t>Hematopoez</a:t>
            </a:r>
            <a:r>
              <a:rPr lang="tr-TR" altLang="tr-TR" sz="2000" dirty="0"/>
              <a:t> ve </a:t>
            </a:r>
            <a:r>
              <a:rPr lang="tr-TR" altLang="tr-TR" sz="2000" dirty="0" err="1"/>
              <a:t>hematopoetik</a:t>
            </a:r>
            <a:r>
              <a:rPr lang="tr-TR" altLang="tr-TR" sz="2000" dirty="0"/>
              <a:t> kök hücre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B. Anemi </a:t>
            </a:r>
            <a:r>
              <a:rPr lang="tr-TR" altLang="tr-TR" sz="2000" dirty="0" smtClean="0"/>
              <a:t>tanı, </a:t>
            </a:r>
            <a:r>
              <a:rPr lang="tr-TR" altLang="tr-TR" sz="2000" dirty="0"/>
              <a:t>ve ayırıcı tanısı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C. Anemilerin sınıflandırılması: </a:t>
            </a:r>
            <a:r>
              <a:rPr lang="tr-TR" altLang="tr-TR" sz="2000" dirty="0" err="1"/>
              <a:t>Etyolojiye</a:t>
            </a:r>
            <a:r>
              <a:rPr lang="tr-TR" altLang="tr-TR" sz="2000" dirty="0"/>
              <a:t> ve </a:t>
            </a:r>
            <a:r>
              <a:rPr lang="tr-TR" altLang="tr-TR" sz="2000" dirty="0" err="1"/>
              <a:t>MCV’ye</a:t>
            </a:r>
            <a:r>
              <a:rPr lang="tr-TR" altLang="tr-TR" sz="2000" dirty="0"/>
              <a:t> göre sınıflama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        1. Madde eksikliğine bağlı anemiler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              Demir eksikliği anemisi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              Vitamin B</a:t>
            </a:r>
            <a:r>
              <a:rPr lang="tr-TR" altLang="tr-TR" sz="2000" baseline="-25000" dirty="0"/>
              <a:t>12</a:t>
            </a:r>
            <a:r>
              <a:rPr lang="tr-TR" altLang="tr-TR" sz="2000" dirty="0"/>
              <a:t> eksikliği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              </a:t>
            </a:r>
            <a:r>
              <a:rPr lang="tr-TR" altLang="tr-TR" sz="2000" dirty="0" err="1"/>
              <a:t>Folik</a:t>
            </a:r>
            <a:r>
              <a:rPr lang="tr-TR" altLang="tr-TR" sz="2000" dirty="0"/>
              <a:t> asit eksikliği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        2. Kemik iliği yetmezliğine bağlı gelişen anemiler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              </a:t>
            </a:r>
            <a:r>
              <a:rPr lang="tr-TR" altLang="tr-TR" sz="2000" dirty="0" smtClean="0"/>
              <a:t>              </a:t>
            </a:r>
            <a:endParaRPr lang="tr-TR" altLang="tr-TR" sz="2000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1800" dirty="0"/>
              <a:t>               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828800" y="0"/>
            <a:ext cx="8610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Sunu planı</a:t>
            </a:r>
          </a:p>
        </p:txBody>
      </p:sp>
    </p:spTree>
    <p:extLst>
      <p:ext uri="{BB962C8B-B14F-4D97-AF65-F5344CB8AC3E}">
        <p14:creationId xmlns:p14="http://schemas.microsoft.com/office/powerpoint/2010/main" val="203225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4635686" y="669430"/>
            <a:ext cx="33327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Hedef hücre</a:t>
            </a:r>
          </a:p>
          <a:p>
            <a:r>
              <a:rPr lang="tr-TR" sz="2000" dirty="0" smtClean="0">
                <a:solidFill>
                  <a:srgbClr val="3435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Yüzey </a:t>
            </a:r>
            <a:r>
              <a:rPr lang="tr-TR" sz="2000" dirty="0" err="1" smtClean="0">
                <a:solidFill>
                  <a:srgbClr val="3435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memranı</a:t>
            </a:r>
            <a:r>
              <a:rPr lang="tr-TR" sz="2000" dirty="0" smtClean="0">
                <a:solidFill>
                  <a:srgbClr val="3435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/volüm oranı artmış,</a:t>
            </a:r>
          </a:p>
          <a:p>
            <a:r>
              <a:rPr lang="tr-TR" sz="2000" dirty="0" smtClean="0">
                <a:solidFill>
                  <a:srgbClr val="3435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Santral </a:t>
            </a:r>
            <a:r>
              <a:rPr lang="tr-TR" sz="2000" dirty="0" err="1" smtClean="0">
                <a:solidFill>
                  <a:srgbClr val="3435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solidFill>
                  <a:srgbClr val="3435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bölgesi</a:t>
            </a:r>
            <a:r>
              <a:rPr lang="en-US" sz="2000" dirty="0" smtClean="0">
                <a:solidFill>
                  <a:srgbClr val="3435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7844338" y="632104"/>
            <a:ext cx="26596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Orak hücre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Hilal/orak şeklinde,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Anormal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polimerleri içerir</a:t>
            </a:r>
          </a:p>
        </p:txBody>
      </p:sp>
      <p:pic>
        <p:nvPicPr>
          <p:cNvPr id="10" name="Picture 2" descr="C:\Users\USER\Desktop\imagesTYFD9C1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012" y="642027"/>
            <a:ext cx="4441674" cy="2607399"/>
          </a:xfrm>
          <a:prstGeom prst="rect">
            <a:avLst/>
          </a:prstGeom>
          <a:noFill/>
        </p:spPr>
      </p:pic>
      <p:cxnSp>
        <p:nvCxnSpPr>
          <p:cNvPr id="4" name="Düz Ok Bağlayıcısı 3"/>
          <p:cNvCxnSpPr/>
          <p:nvPr/>
        </p:nvCxnSpPr>
        <p:spPr>
          <a:xfrm>
            <a:off x="2157301" y="1992869"/>
            <a:ext cx="257548" cy="1224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Metin kutusu 6"/>
          <p:cNvSpPr txBox="1"/>
          <p:nvPr/>
        </p:nvSpPr>
        <p:spPr>
          <a:xfrm>
            <a:off x="2852733" y="1428034"/>
            <a:ext cx="750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*</a:t>
            </a:r>
            <a:endParaRPr lang="tr-TR" sz="2400" dirty="0"/>
          </a:p>
        </p:txBody>
      </p:sp>
      <p:sp>
        <p:nvSpPr>
          <p:cNvPr id="11" name="İkizkenar Üçgen 10"/>
          <p:cNvSpPr/>
          <p:nvPr/>
        </p:nvSpPr>
        <p:spPr>
          <a:xfrm>
            <a:off x="1312940" y="1227239"/>
            <a:ext cx="99588" cy="16961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3" name="Picture 2" descr="Image not available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229" y="3450728"/>
            <a:ext cx="3547527" cy="282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USER\Desktop\sphe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569" y="3437869"/>
            <a:ext cx="3022625" cy="2418099"/>
          </a:xfrm>
          <a:prstGeom prst="rect">
            <a:avLst/>
          </a:prstGeom>
          <a:noFill/>
        </p:spPr>
      </p:pic>
      <p:pic>
        <p:nvPicPr>
          <p:cNvPr id="15" name="Picture 2" descr="Image not available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625" y="3437869"/>
            <a:ext cx="3414115" cy="270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Dikdörtgen 18"/>
          <p:cNvSpPr/>
          <p:nvPr/>
        </p:nvSpPr>
        <p:spPr>
          <a:xfrm>
            <a:off x="194012" y="5894552"/>
            <a:ext cx="3214700" cy="7621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Sferosit</a:t>
            </a: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Hiperkromik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(1/3 solukluk kaybolmuş), dense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boyanmış</a:t>
            </a:r>
            <a:endParaRPr lang="tr-TR" dirty="0"/>
          </a:p>
        </p:txBody>
      </p:sp>
      <p:sp>
        <p:nvSpPr>
          <p:cNvPr id="21" name="Dikdörtgen 20"/>
          <p:cNvSpPr/>
          <p:nvPr/>
        </p:nvSpPr>
        <p:spPr>
          <a:xfrm>
            <a:off x="3567229" y="5894553"/>
            <a:ext cx="3214700" cy="7621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Eliptosit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Elips/puro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şeklinde eritrosit</a:t>
            </a:r>
          </a:p>
        </p:txBody>
      </p:sp>
      <p:sp>
        <p:nvSpPr>
          <p:cNvPr id="22" name="Dikdörtgen 21"/>
          <p:cNvSpPr/>
          <p:nvPr/>
        </p:nvSpPr>
        <p:spPr>
          <a:xfrm>
            <a:off x="7467090" y="5759652"/>
            <a:ext cx="3414115" cy="7621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Stomatosit</a:t>
            </a:r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Yarık benzeri 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solukluk veya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dairesel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şekilde solukluk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108642" y="81481"/>
            <a:ext cx="1191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</a:t>
            </a:r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yayma-morfolojik anomaliler</a:t>
            </a:r>
            <a:endParaRPr lang="tr-T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7843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age not availabl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6" y="771128"/>
            <a:ext cx="41148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4335686" y="611805"/>
            <a:ext cx="49249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Çekirdekli eritrosit (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normoblast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Genellikle geç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ortokoromatik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eritroblast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Dense ve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üçük çekirdek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4552556" y="3384959"/>
            <a:ext cx="351576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Polikromazi</a:t>
            </a:r>
            <a:endParaRPr lang="tr-T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Mavimsi boyanma 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Retiklositi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temsil eder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Rezidüel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sitoplazmik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ribozom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8" name="Picture 2" descr="C:\Users\USER\Desktop\3330025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436" y="3543340"/>
            <a:ext cx="4044998" cy="2775979"/>
          </a:xfrm>
          <a:prstGeom prst="rect">
            <a:avLst/>
          </a:prstGeom>
          <a:noFill/>
        </p:spPr>
      </p:pic>
      <p:sp>
        <p:nvSpPr>
          <p:cNvPr id="4" name="Sağ Ayraç 3"/>
          <p:cNvSpPr/>
          <p:nvPr/>
        </p:nvSpPr>
        <p:spPr>
          <a:xfrm>
            <a:off x="8606004" y="611805"/>
            <a:ext cx="1566250" cy="5146199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10311898" y="2984849"/>
            <a:ext cx="1439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hemoliz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190122" y="88585"/>
            <a:ext cx="118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</a:t>
            </a:r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yayma-</a:t>
            </a:r>
            <a:r>
              <a:rPr lang="tr-TR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hemoliz</a:t>
            </a:r>
            <a:endParaRPr lang="tr-T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9501219" y="3733316"/>
            <a:ext cx="2548943" cy="143680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Anizositoz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(farklı büyüklük)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poiklositoz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(farklı şekil)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472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 not availabl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48" y="484449"/>
            <a:ext cx="3752146" cy="300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227448" y="3073446"/>
            <a:ext cx="4114800" cy="9041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Retiklosit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Supravital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boya</a:t>
            </a:r>
          </a:p>
          <a:p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Ribozomlar boyanır</a:t>
            </a:r>
          </a:p>
          <a:p>
            <a:endParaRPr lang="tr-TR" dirty="0"/>
          </a:p>
        </p:txBody>
      </p:sp>
      <p:sp>
        <p:nvSpPr>
          <p:cNvPr id="2" name="Metin kutusu 1"/>
          <p:cNvSpPr txBox="1"/>
          <p:nvPr/>
        </p:nvSpPr>
        <p:spPr>
          <a:xfrm>
            <a:off x="140585" y="-3486"/>
            <a:ext cx="11614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 tanı-</a:t>
            </a:r>
            <a:r>
              <a:rPr lang="tr-TR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retiklosit</a:t>
            </a:r>
            <a:endParaRPr lang="tr-T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4429108" y="519734"/>
            <a:ext cx="71522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Retiklosit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artışı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Hemoliz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(eritrosit ömründe azalma) veya kanama sonucunda eritrosit yapımında artma</a:t>
            </a:r>
          </a:p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Retiklosit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azalma/normal  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Eritosit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üretiminde bozulma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27446" y="4104361"/>
            <a:ext cx="11440761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Retiklosit</a:t>
            </a:r>
            <a:r>
              <a:rPr lang="tr-TR" sz="2000" b="1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indeksi: </a:t>
            </a:r>
            <a:r>
              <a:rPr lang="tr-TR" sz="2000" dirty="0" err="1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retikülosit</a:t>
            </a:r>
            <a:r>
              <a:rPr lang="tr-TR" sz="2000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sayısının anemi düzeyine göre hesaplanmış değeri </a:t>
            </a:r>
            <a:endParaRPr lang="tr-TR" sz="2000" dirty="0" smtClean="0">
              <a:solidFill>
                <a:srgbClr val="232323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</a:t>
            </a:r>
            <a:r>
              <a:rPr lang="tr-TR" sz="2000" dirty="0" err="1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eritropoezi</a:t>
            </a:r>
            <a:r>
              <a:rPr lang="tr-TR" sz="2000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daha doğru olarak yansıtır. </a:t>
            </a:r>
            <a:endParaRPr lang="tr-TR" sz="2000" dirty="0" smtClean="0">
              <a:solidFill>
                <a:srgbClr val="232323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Hemoliz</a:t>
            </a:r>
            <a:r>
              <a:rPr lang="tr-TR" sz="2000" dirty="0" smtClean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veya kanaması olan bir hastada </a:t>
            </a:r>
            <a:r>
              <a:rPr lang="tr-TR" sz="2000" dirty="0" err="1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retiklosit</a:t>
            </a:r>
            <a:r>
              <a:rPr lang="tr-TR" sz="2000" dirty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indeksi en az %3 iken; eritrosit yapımında azalma ile seyreden anemilerde </a:t>
            </a:r>
            <a:r>
              <a:rPr lang="tr-TR" sz="2000" dirty="0" err="1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retiklosit</a:t>
            </a:r>
            <a:r>
              <a:rPr lang="tr-TR" sz="2000" dirty="0">
                <a:solidFill>
                  <a:srgbClr val="23232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indeksi &lt;%3 ve sıklıkla &lt;%1.5’dur.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27446" y="6161956"/>
            <a:ext cx="7325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err="1" smtClean="0">
                <a:latin typeface="AdvP1491"/>
              </a:rPr>
              <a:t>Retiklosit</a:t>
            </a:r>
            <a:r>
              <a:rPr lang="tr-TR" dirty="0" smtClean="0">
                <a:latin typeface="AdvP1491"/>
              </a:rPr>
              <a:t> indeksi </a:t>
            </a:r>
            <a:r>
              <a:rPr lang="tr-TR" dirty="0" smtClean="0">
                <a:latin typeface="AdvP1491"/>
              </a:rPr>
              <a:t>= </a:t>
            </a:r>
            <a:r>
              <a:rPr lang="tr-TR" dirty="0" err="1" smtClean="0">
                <a:latin typeface="AdvP1491"/>
              </a:rPr>
              <a:t>retiklosit</a:t>
            </a:r>
            <a:r>
              <a:rPr lang="tr-TR" dirty="0" smtClean="0">
                <a:latin typeface="AdvP1491"/>
              </a:rPr>
              <a:t> sayısı </a:t>
            </a:r>
            <a:r>
              <a:rPr lang="tr-TR" dirty="0" smtClean="0">
                <a:latin typeface="AdvP1491"/>
              </a:rPr>
              <a:t>x </a:t>
            </a:r>
            <a:r>
              <a:rPr lang="tr-TR" dirty="0" smtClean="0">
                <a:latin typeface="AdvP1491"/>
              </a:rPr>
              <a:t>hastanın </a:t>
            </a:r>
            <a:r>
              <a:rPr lang="tr-TR" dirty="0" err="1" smtClean="0">
                <a:latin typeface="AdvP1491"/>
              </a:rPr>
              <a:t>Hct</a:t>
            </a:r>
            <a:r>
              <a:rPr lang="tr-TR" dirty="0" smtClean="0">
                <a:latin typeface="AdvP1491"/>
              </a:rPr>
              <a:t>/normal </a:t>
            </a:r>
            <a:r>
              <a:rPr lang="tr-TR" dirty="0" err="1" smtClean="0">
                <a:latin typeface="AdvP1491"/>
              </a:rPr>
              <a:t>Hct</a:t>
            </a:r>
            <a:r>
              <a:rPr lang="tr-TR" dirty="0" smtClean="0">
                <a:latin typeface="AdvP1491"/>
              </a:rPr>
              <a:t>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40353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ikdörtgen 1"/>
          <p:cNvSpPr>
            <a:spLocks noChangeArrowheads="1"/>
          </p:cNvSpPr>
          <p:nvPr/>
        </p:nvSpPr>
        <p:spPr bwMode="auto">
          <a:xfrm>
            <a:off x="2514600" y="1981200"/>
            <a:ext cx="69929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4400"/>
              <a:t>Anemilerin sınıflandırılması</a:t>
            </a:r>
          </a:p>
        </p:txBody>
      </p:sp>
    </p:spTree>
    <p:extLst>
      <p:ext uri="{BB962C8B-B14F-4D97-AF65-F5344CB8AC3E}">
        <p14:creationId xmlns:p14="http://schemas.microsoft.com/office/powerpoint/2010/main" val="91264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1905000" y="304800"/>
            <a:ext cx="8534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Aneminin sınıflandırılması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905000" y="1066800"/>
            <a:ext cx="8534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Anemi </a:t>
            </a:r>
            <a:r>
              <a:rPr lang="tr-TR" altLang="tr-TR" sz="2000" dirty="0" err="1"/>
              <a:t>etyoloji</a:t>
            </a:r>
            <a:r>
              <a:rPr lang="tr-TR" altLang="tr-TR" sz="2000" dirty="0"/>
              <a:t> veya morfolojiye (MCV değerine) göre sınıflandırılabilir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828800" y="2743200"/>
            <a:ext cx="3810000" cy="1784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/>
              <a:t>Etyolojik sınıflama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1800"/>
              <a:t>1) </a:t>
            </a:r>
            <a:r>
              <a:rPr lang="tr-TR" altLang="tr-TR" sz="2000"/>
              <a:t>Eritrosit üretiminde bozulma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2) Hemolitik anemi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3) Kan kaybı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5791200" y="2743200"/>
            <a:ext cx="3810000" cy="177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 dirty="0"/>
              <a:t>MCV değerine göre sınıflama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1) </a:t>
            </a:r>
            <a:r>
              <a:rPr lang="tr-TR" altLang="tr-TR" sz="2000" dirty="0" err="1" smtClean="0"/>
              <a:t>Mikrositik</a:t>
            </a:r>
            <a:r>
              <a:rPr lang="tr-TR" altLang="tr-TR" sz="2000" dirty="0" smtClean="0"/>
              <a:t> (&lt;70 </a:t>
            </a:r>
            <a:r>
              <a:rPr lang="tr-TR" altLang="tr-TR" sz="2000" dirty="0" err="1" smtClean="0"/>
              <a:t>fl</a:t>
            </a:r>
            <a:r>
              <a:rPr lang="tr-TR" altLang="tr-TR" sz="2000" dirty="0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2) </a:t>
            </a:r>
            <a:r>
              <a:rPr lang="tr-TR" altLang="tr-TR" sz="2000" dirty="0" err="1" smtClean="0"/>
              <a:t>Makrositik</a:t>
            </a:r>
            <a:r>
              <a:rPr lang="tr-TR" altLang="tr-TR" sz="2000" dirty="0" smtClean="0"/>
              <a:t> (&gt;85 </a:t>
            </a:r>
            <a:r>
              <a:rPr lang="tr-TR" altLang="tr-TR" sz="2000" dirty="0" err="1" smtClean="0"/>
              <a:t>fl</a:t>
            </a:r>
            <a:r>
              <a:rPr lang="tr-TR" altLang="tr-TR" sz="2000" dirty="0" smtClean="0"/>
              <a:t>)</a:t>
            </a:r>
            <a:endParaRPr lang="tr-TR" altLang="tr-TR" sz="2000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3) </a:t>
            </a:r>
            <a:r>
              <a:rPr lang="tr-TR" altLang="tr-TR" sz="2000" dirty="0" err="1" smtClean="0"/>
              <a:t>Normositik</a:t>
            </a:r>
            <a:r>
              <a:rPr lang="tr-TR" altLang="tr-TR" sz="2000" dirty="0" smtClean="0"/>
              <a:t> (70-79 </a:t>
            </a:r>
            <a:r>
              <a:rPr lang="tr-TR" altLang="tr-TR" sz="2000" dirty="0" err="1" smtClean="0"/>
              <a:t>fl</a:t>
            </a:r>
            <a:r>
              <a:rPr lang="tr-TR" altLang="tr-TR" sz="2000" dirty="0" smtClean="0"/>
              <a:t>)</a:t>
            </a:r>
            <a:endParaRPr lang="tr-TR" altLang="tr-TR" sz="2000" dirty="0"/>
          </a:p>
        </p:txBody>
      </p:sp>
      <p:sp>
        <p:nvSpPr>
          <p:cNvPr id="19462" name="AutoShape 8"/>
          <p:cNvSpPr>
            <a:spLocks noChangeArrowheads="1"/>
          </p:cNvSpPr>
          <p:nvPr/>
        </p:nvSpPr>
        <p:spPr bwMode="auto">
          <a:xfrm>
            <a:off x="3124200" y="1616798"/>
            <a:ext cx="228600" cy="838200"/>
          </a:xfrm>
          <a:prstGeom prst="downArrow">
            <a:avLst>
              <a:gd name="adj1" fmla="val 50000"/>
              <a:gd name="adj2" fmla="val 9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19463" name="AutoShape 9"/>
          <p:cNvSpPr>
            <a:spLocks noChangeArrowheads="1"/>
          </p:cNvSpPr>
          <p:nvPr/>
        </p:nvSpPr>
        <p:spPr bwMode="auto">
          <a:xfrm>
            <a:off x="6400800" y="1616798"/>
            <a:ext cx="228600" cy="838200"/>
          </a:xfrm>
          <a:prstGeom prst="downArrow">
            <a:avLst>
              <a:gd name="adj1" fmla="val 50000"/>
              <a:gd name="adj2" fmla="val 9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</p:spTree>
    <p:extLst>
      <p:ext uri="{BB962C8B-B14F-4D97-AF65-F5344CB8AC3E}">
        <p14:creationId xmlns:p14="http://schemas.microsoft.com/office/powerpoint/2010/main" val="382789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676400" y="0"/>
            <a:ext cx="899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Aneminin etyolojik sınıflandırılması-1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1524000" y="457200"/>
            <a:ext cx="464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400"/>
              <a:t>I)</a:t>
            </a:r>
            <a:r>
              <a:rPr lang="tr-TR" altLang="tr-TR" sz="2000"/>
              <a:t> </a:t>
            </a:r>
            <a:r>
              <a:rPr lang="tr-TR" altLang="tr-TR" sz="2000" b="1"/>
              <a:t>Eritrosit yapımında azalma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   A) Eksiklik</a:t>
            </a: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 1) Demir eksikliği</a:t>
            </a: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 2) Folat eksikliği</a:t>
            </a: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 3) Vitamin B</a:t>
            </a:r>
            <a:r>
              <a:rPr lang="tr-TR" altLang="tr-TR" sz="2000" baseline="-25000"/>
              <a:t>12</a:t>
            </a:r>
            <a:r>
              <a:rPr lang="tr-TR" altLang="tr-TR" sz="2000"/>
              <a:t> eksikliği</a:t>
            </a: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 4) Vitamin C eksikliği</a:t>
            </a: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 5) Protein eksikliği</a:t>
            </a: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 6) Vitamin B</a:t>
            </a:r>
            <a:r>
              <a:rPr lang="tr-TR" altLang="tr-TR" sz="2000" baseline="-25000"/>
              <a:t>6 </a:t>
            </a:r>
            <a:r>
              <a:rPr lang="tr-TR" altLang="tr-TR" sz="2000"/>
              <a:t>eksikliği</a:t>
            </a: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 7) Troksin eksikliği</a:t>
            </a:r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5791200" y="365126"/>
            <a:ext cx="4724400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2) Tüm hücre serilerinde eksiklik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Fanconi anemisi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Anomali olmadan familyal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Diskeratozis konjenita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Kazanılmış aplastik anemi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3) İnfiltrasyon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Benign, malign, sekonder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4) Dishematopetik anemi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Kronik hastalık anemisi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Renal veya hepatik yetmezlik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Yaygın malignansi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Kollajen doku hastalığı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Malnütrisyon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Sideroblastik anemi</a:t>
            </a:r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1219200" y="4495801"/>
            <a:ext cx="45720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B) Kemik iliği yetmezliği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1) Eritroid öncüllerde eksiklik  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  Konjenital eritroid aplazi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  Kazanılmış eritroid aplazi</a:t>
            </a:r>
          </a:p>
        </p:txBody>
      </p:sp>
    </p:spTree>
    <p:extLst>
      <p:ext uri="{BB962C8B-B14F-4D97-AF65-F5344CB8AC3E}">
        <p14:creationId xmlns:p14="http://schemas.microsoft.com/office/powerpoint/2010/main" val="400432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1524000" y="685800"/>
            <a:ext cx="6477000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 b="1"/>
              <a:t>II) Hemolitik anemi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A) Korpüsküler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1) Membran bozuklukları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    Sferositosis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    Eliptostosis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2) Enzimatik bozukluklar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    Prüvat kinaz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    G6PD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3) Hb bozuklukları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    Heme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    Globulin (Orak hücreli anemi, talasemi</a:t>
            </a:r>
            <a:r>
              <a:rPr lang="tr-TR" altLang="tr-TR" sz="1800"/>
              <a:t>)</a:t>
            </a:r>
            <a:r>
              <a:rPr lang="tr-TR" altLang="tr-TR" sz="2000"/>
              <a:t>          </a:t>
            </a:r>
          </a:p>
        </p:txBody>
      </p:sp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5486400" y="1143001"/>
            <a:ext cx="5257800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B) Ekstrakorpüsküler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1) İmmun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izoimmüne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      otoimmün (idiopatik, sekonder)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/>
              <a:t>      2) Nonimmün (idiopatik, sekonder)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tr-TR" altLang="tr-TR" sz="2000"/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endParaRPr lang="tr-TR" altLang="tr-TR" sz="2000"/>
          </a:p>
        </p:txBody>
      </p:sp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1524000" y="0"/>
            <a:ext cx="899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Aneminin etyolojik sınıflandırılması-2</a:t>
            </a:r>
          </a:p>
        </p:txBody>
      </p:sp>
    </p:spTree>
    <p:extLst>
      <p:ext uri="{BB962C8B-B14F-4D97-AF65-F5344CB8AC3E}">
        <p14:creationId xmlns:p14="http://schemas.microsoft.com/office/powerpoint/2010/main" val="6322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1524000" y="152401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 sz="2800">
                <a:solidFill>
                  <a:srgbClr val="FF0000"/>
                </a:solidFill>
              </a:rPr>
              <a:t>MCV göre sınıflama-hipokrom mikrositik anemia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1752600" y="1600201"/>
            <a:ext cx="3581400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Demir eksiliği anemisi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Talasemi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Sideroblastik anemi 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Kronik hastalık anemisi  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Kurşun intoksikasyonu  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Hb E trait  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5257800" y="1447801"/>
            <a:ext cx="54102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Atansferrinemi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Doğuştan demir metabolizması bozukluğu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Bakır eksikliği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Ağır malnütrisyon</a:t>
            </a:r>
          </a:p>
        </p:txBody>
      </p:sp>
      <p:sp>
        <p:nvSpPr>
          <p:cNvPr id="22533" name="Text Box 7"/>
          <p:cNvSpPr txBox="1">
            <a:spLocks noChangeArrowheads="1"/>
          </p:cNvSpPr>
          <p:nvPr/>
        </p:nvSpPr>
        <p:spPr bwMode="auto">
          <a:xfrm>
            <a:off x="1752600" y="685800"/>
            <a:ext cx="632460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tr-TR" altLang="tr-TR" sz="2000"/>
              <a:t>Mikrositoz; Hb sentezinde azalma sonucunda gelişir</a:t>
            </a:r>
          </a:p>
        </p:txBody>
      </p:sp>
      <p:pic>
        <p:nvPicPr>
          <p:cNvPr id="22534" name="Picture 8" descr="iron-deficiency-anem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84588"/>
            <a:ext cx="4572000" cy="317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Rectangle 9"/>
          <p:cNvSpPr>
            <a:spLocks noChangeArrowheads="1"/>
          </p:cNvSpPr>
          <p:nvPr/>
        </p:nvSpPr>
        <p:spPr bwMode="auto">
          <a:xfrm>
            <a:off x="6705600" y="3962400"/>
            <a:ext cx="3733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1752600" y="4953000"/>
            <a:ext cx="487680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/>
              <a:t>Soluk eritrositler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/>
              <a:t>Birçoğu lenfosit çekirdeğinde daha küçük</a:t>
            </a:r>
            <a:endParaRPr lang="tr-TR" altLang="tr-TR" sz="2800"/>
          </a:p>
        </p:txBody>
      </p:sp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7315200" y="6324600"/>
            <a:ext cx="8382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22538" name="Rectangle 12"/>
          <p:cNvSpPr>
            <a:spLocks noChangeArrowheads="1"/>
          </p:cNvSpPr>
          <p:nvPr/>
        </p:nvSpPr>
        <p:spPr bwMode="auto">
          <a:xfrm>
            <a:off x="8991600" y="6324600"/>
            <a:ext cx="990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22539" name="Text Box 13"/>
          <p:cNvSpPr txBox="1">
            <a:spLocks noChangeArrowheads="1"/>
          </p:cNvSpPr>
          <p:nvPr/>
        </p:nvSpPr>
        <p:spPr bwMode="auto">
          <a:xfrm>
            <a:off x="7315200" y="6248401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1800"/>
              <a:t>HM</a:t>
            </a:r>
          </a:p>
        </p:txBody>
      </p:sp>
      <p:sp>
        <p:nvSpPr>
          <p:cNvPr id="22540" name="Text Box 14"/>
          <p:cNvSpPr txBox="1">
            <a:spLocks noChangeArrowheads="1"/>
          </p:cNvSpPr>
          <p:nvPr/>
        </p:nvSpPr>
        <p:spPr bwMode="auto">
          <a:xfrm>
            <a:off x="9067800" y="6248401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1800"/>
              <a:t>Normal</a:t>
            </a:r>
          </a:p>
        </p:txBody>
      </p:sp>
    </p:spTree>
    <p:extLst>
      <p:ext uri="{BB962C8B-B14F-4D97-AF65-F5344CB8AC3E}">
        <p14:creationId xmlns:p14="http://schemas.microsoft.com/office/powerpoint/2010/main" val="38647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905000" y="2286001"/>
            <a:ext cx="3429000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Yenidoğan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Artmış eritropoez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Post-splenektomi          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Karaciğer hastalığı  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Obstrüktif sarılık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Aplastik anemi 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Hipotroidizm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Megaloblastik anemi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Down sendromu  </a:t>
            </a:r>
            <a:endParaRPr lang="tr-TR" altLang="tr-TR" sz="1800"/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981200" y="152400"/>
            <a:ext cx="8382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MCV’ye göre sınıflama-Makrositik anemi</a:t>
            </a:r>
          </a:p>
        </p:txBody>
      </p:sp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5257800" y="2209801"/>
            <a:ext cx="54102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HbF artışı ile giden sendromlar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Myelodisplastik sendrom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Diamond-Blackfan anemisi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Fanconi anemisi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Pearson syndrome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Paroksismal nokturnal hemoglobinüri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İlaçlar (metotreksat, merkaptopürin, fenitoin)</a:t>
            </a:r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1905000" y="1122363"/>
            <a:ext cx="5334000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tr-TR" altLang="tr-TR" sz="2000"/>
              <a:t>Mackrositoz; DNA sentezindeki bozukluk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13126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1905000" y="2209801"/>
            <a:ext cx="3657600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Akut kan kaybı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Enfeksiyon    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Böbrek yetmezliği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Kollajen doku hastalığı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Karaciğer hastalığı     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Yaygın malignansi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Kemik iliği infiltrasyonu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endParaRPr lang="tr-TR" altLang="tr-TR" sz="2000"/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5867400" y="2057401"/>
            <a:ext cx="4419600" cy="280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Aplastik anemi</a:t>
            </a:r>
            <a:r>
              <a:rPr lang="tr-TR" altLang="tr-TR" sz="2800"/>
              <a:t>  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Dishematopoetik anemi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Hemoliz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Eritrosit enzim eksiklikleri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Eritrosit membran bozuklukları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Hipersplenism</a:t>
            </a:r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1524000" y="0"/>
            <a:ext cx="9067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MCV’ye göre sınıflama-normositik anemi</a:t>
            </a:r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1828800" y="609600"/>
            <a:ext cx="3657600" cy="147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tr-TR" altLang="tr-TR" sz="2000"/>
              <a:t>Normositoz; yapım azlığı                                                                	       hemoliz                                                                           	       kan kaybı </a:t>
            </a:r>
          </a:p>
        </p:txBody>
      </p:sp>
    </p:spTree>
    <p:extLst>
      <p:ext uri="{BB962C8B-B14F-4D97-AF65-F5344CB8AC3E}">
        <p14:creationId xmlns:p14="http://schemas.microsoft.com/office/powerpoint/2010/main" val="41560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ikdörtgen 1"/>
          <p:cNvSpPr>
            <a:spLocks noChangeArrowheads="1"/>
          </p:cNvSpPr>
          <p:nvPr/>
        </p:nvSpPr>
        <p:spPr bwMode="auto">
          <a:xfrm>
            <a:off x="3429000" y="1981200"/>
            <a:ext cx="6172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3600"/>
              <a:t>Hematopoez ve hematopoetik kök hücre</a:t>
            </a:r>
          </a:p>
        </p:txBody>
      </p:sp>
    </p:spTree>
    <p:extLst>
      <p:ext uri="{BB962C8B-B14F-4D97-AF65-F5344CB8AC3E}">
        <p14:creationId xmlns:p14="http://schemas.microsoft.com/office/powerpoint/2010/main" val="96671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ikdörtgen 1"/>
          <p:cNvSpPr>
            <a:spLocks noChangeArrowheads="1"/>
          </p:cNvSpPr>
          <p:nvPr/>
        </p:nvSpPr>
        <p:spPr bwMode="auto">
          <a:xfrm>
            <a:off x="1545879" y="1919069"/>
            <a:ext cx="876300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3600" dirty="0"/>
              <a:t>Madde eksikliği nedeni ile gelişen anemiler</a:t>
            </a:r>
          </a:p>
        </p:txBody>
      </p:sp>
    </p:spTree>
    <p:extLst>
      <p:ext uri="{BB962C8B-B14F-4D97-AF65-F5344CB8AC3E}">
        <p14:creationId xmlns:p14="http://schemas.microsoft.com/office/powerpoint/2010/main" val="26107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ayt Numarası Yer Tutucus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591DC8-BC60-4415-8B52-EB10C6D21356}" type="slidenum">
              <a:rPr lang="tr-TR" altLang="tr-TR"/>
              <a:pPr/>
              <a:t>31</a:t>
            </a:fld>
            <a:endParaRPr lang="tr-TR" altLang="tr-TR"/>
          </a:p>
        </p:txBody>
      </p:sp>
      <p:pic>
        <p:nvPicPr>
          <p:cNvPr id="11267" name="Picture 4" descr="F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693738"/>
            <a:ext cx="5973763" cy="616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1143000" y="152400"/>
            <a:ext cx="891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3200" dirty="0">
                <a:solidFill>
                  <a:srgbClr val="FF0000"/>
                </a:solidFill>
              </a:rPr>
              <a:t>Fe-Vücutta Dağılım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7467600" y="914400"/>
            <a:ext cx="2438400" cy="14859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/>
              <a:t>Hb: %60-70</a:t>
            </a:r>
          </a:p>
          <a:p>
            <a:pPr eaLnBrk="1" hangingPunct="1">
              <a:spcBef>
                <a:spcPct val="50000"/>
              </a:spcBef>
            </a:pPr>
            <a:r>
              <a:rPr lang="tr-TR" altLang="tr-TR"/>
              <a:t>Depo: %20-30</a:t>
            </a:r>
          </a:p>
          <a:p>
            <a:pPr eaLnBrk="1" hangingPunct="1">
              <a:spcBef>
                <a:spcPct val="50000"/>
              </a:spcBef>
            </a:pPr>
            <a:r>
              <a:rPr lang="tr-TR" altLang="tr-TR"/>
              <a:t>Myoglobin, sitokrom, enzimler: %10</a:t>
            </a:r>
          </a:p>
        </p:txBody>
      </p:sp>
    </p:spTree>
    <p:extLst>
      <p:ext uri="{BB962C8B-B14F-4D97-AF65-F5344CB8AC3E}">
        <p14:creationId xmlns:p14="http://schemas.microsoft.com/office/powerpoint/2010/main" val="28226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ayt Numarası Yer Tutucus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1225AB-5867-4C56-9360-7C24D74E053D}" type="slidenum">
              <a:rPr lang="tr-TR" altLang="tr-TR"/>
              <a:pPr/>
              <a:t>32</a:t>
            </a:fld>
            <a:endParaRPr lang="tr-TR" altLang="tr-TR"/>
          </a:p>
        </p:txBody>
      </p:sp>
      <p:pic>
        <p:nvPicPr>
          <p:cNvPr id="12291" name="Picture 4" descr="F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0600"/>
            <a:ext cx="51816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828800" y="381000"/>
            <a:ext cx="8382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3200" dirty="0">
                <a:solidFill>
                  <a:srgbClr val="FF0000"/>
                </a:solidFill>
              </a:rPr>
              <a:t>Fe-</a:t>
            </a:r>
            <a:r>
              <a:rPr lang="tr-TR" altLang="tr-TR" sz="3200" dirty="0" err="1">
                <a:solidFill>
                  <a:srgbClr val="FF0000"/>
                </a:solidFill>
              </a:rPr>
              <a:t>barsaktan</a:t>
            </a:r>
            <a:r>
              <a:rPr lang="tr-TR" altLang="tr-TR" sz="3200" dirty="0">
                <a:solidFill>
                  <a:schemeClr val="hlink"/>
                </a:solidFill>
              </a:rPr>
              <a:t> </a:t>
            </a:r>
            <a:r>
              <a:rPr lang="tr-TR" altLang="tr-TR" sz="3200" dirty="0">
                <a:solidFill>
                  <a:srgbClr val="FF0000"/>
                </a:solidFill>
              </a:rPr>
              <a:t>emilim ve kana salınım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6553200" y="1066801"/>
            <a:ext cx="3886200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/>
              <a:t>Besinlerde hem dışı Fe’in çoğu Fe</a:t>
            </a:r>
            <a:r>
              <a:rPr lang="tr-TR" altLang="tr-TR" baseline="30000"/>
              <a:t>+3</a:t>
            </a:r>
          </a:p>
          <a:p>
            <a:pPr eaLnBrk="1" hangingPunct="1">
              <a:spcBef>
                <a:spcPct val="50000"/>
              </a:spcBef>
            </a:pPr>
            <a:r>
              <a:rPr lang="tr-TR" altLang="tr-TR"/>
              <a:t>Ferrik redüktaz: Fe</a:t>
            </a:r>
            <a:r>
              <a:rPr lang="tr-TR" altLang="tr-TR" baseline="30000"/>
              <a:t>+3</a:t>
            </a:r>
          </a:p>
          <a:p>
            <a:pPr eaLnBrk="1" hangingPunct="1">
              <a:spcBef>
                <a:spcPct val="50000"/>
              </a:spcBef>
            </a:pPr>
            <a:endParaRPr lang="tr-TR" altLang="tr-TR"/>
          </a:p>
          <a:p>
            <a:pPr eaLnBrk="1" hangingPunct="1">
              <a:spcBef>
                <a:spcPct val="50000"/>
              </a:spcBef>
            </a:pPr>
            <a:r>
              <a:rPr lang="tr-TR" altLang="tr-TR"/>
              <a:t>DMT1 Fe</a:t>
            </a:r>
            <a:r>
              <a:rPr lang="tr-TR" altLang="tr-TR" baseline="30000"/>
              <a:t>+2</a:t>
            </a:r>
            <a:r>
              <a:rPr lang="tr-TR" altLang="tr-TR"/>
              <a:t>’yi taşır</a:t>
            </a:r>
          </a:p>
          <a:p>
            <a:pPr eaLnBrk="1" hangingPunct="1">
              <a:spcBef>
                <a:spcPct val="50000"/>
              </a:spcBef>
            </a:pPr>
            <a:endParaRPr lang="tr-TR" altLang="tr-TR"/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>
            <a:off x="8915400" y="1676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9372600" y="1447801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/>
              <a:t>Fe</a:t>
            </a:r>
            <a:r>
              <a:rPr lang="tr-TR" altLang="tr-TR" baseline="30000"/>
              <a:t>+2</a:t>
            </a:r>
          </a:p>
        </p:txBody>
      </p:sp>
      <p:sp>
        <p:nvSpPr>
          <p:cNvPr id="12296" name="AutoShape 9"/>
          <p:cNvSpPr>
            <a:spLocks noChangeArrowheads="1"/>
          </p:cNvSpPr>
          <p:nvPr/>
        </p:nvSpPr>
        <p:spPr bwMode="auto">
          <a:xfrm>
            <a:off x="6934200" y="1828800"/>
            <a:ext cx="304800" cy="228600"/>
          </a:xfrm>
          <a:prstGeom prst="curvedRightArrow">
            <a:avLst>
              <a:gd name="adj1" fmla="val 20000"/>
              <a:gd name="adj2" fmla="val 40000"/>
              <a:gd name="adj3" fmla="val 444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tr-TR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7315200" y="1905000"/>
            <a:ext cx="2590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600"/>
              <a:t>En çok prox. duodenumda</a:t>
            </a:r>
          </a:p>
        </p:txBody>
      </p:sp>
      <p:sp>
        <p:nvSpPr>
          <p:cNvPr id="12298" name="AutoShape 12"/>
          <p:cNvSpPr>
            <a:spLocks noChangeArrowheads="1"/>
          </p:cNvSpPr>
          <p:nvPr/>
        </p:nvSpPr>
        <p:spPr bwMode="auto">
          <a:xfrm>
            <a:off x="6858000" y="2667000"/>
            <a:ext cx="304800" cy="228600"/>
          </a:xfrm>
          <a:prstGeom prst="curvedRightArrow">
            <a:avLst>
              <a:gd name="adj1" fmla="val 20000"/>
              <a:gd name="adj2" fmla="val 40000"/>
              <a:gd name="adj3" fmla="val 444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tr-TR"/>
          </a:p>
        </p:txBody>
      </p:sp>
      <p:sp>
        <p:nvSpPr>
          <p:cNvPr id="12299" name="Text Box 13"/>
          <p:cNvSpPr txBox="1">
            <a:spLocks noChangeArrowheads="1"/>
          </p:cNvSpPr>
          <p:nvPr/>
        </p:nvSpPr>
        <p:spPr bwMode="auto">
          <a:xfrm>
            <a:off x="7162800" y="2667000"/>
            <a:ext cx="29718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600"/>
              <a:t>Düşük pH’da aktivasyon                     Diğer divalan metalleri de taşır DEA’da artar</a:t>
            </a:r>
          </a:p>
        </p:txBody>
      </p:sp>
      <p:sp>
        <p:nvSpPr>
          <p:cNvPr id="12300" name="Text Box 14"/>
          <p:cNvSpPr txBox="1">
            <a:spLocks noChangeArrowheads="1"/>
          </p:cNvSpPr>
          <p:nvPr/>
        </p:nvSpPr>
        <p:spPr bwMode="auto">
          <a:xfrm>
            <a:off x="6553200" y="3581401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/>
              <a:t>Ferroportin: bazoletaral transporter </a:t>
            </a:r>
          </a:p>
        </p:txBody>
      </p:sp>
      <p:sp>
        <p:nvSpPr>
          <p:cNvPr id="12301" name="Text Box 15"/>
          <p:cNvSpPr txBox="1">
            <a:spLocks noChangeArrowheads="1"/>
          </p:cNvSpPr>
          <p:nvPr/>
        </p:nvSpPr>
        <p:spPr bwMode="auto">
          <a:xfrm>
            <a:off x="6629400" y="4114801"/>
            <a:ext cx="3581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/>
              <a:t>Haphaestin: Fe</a:t>
            </a:r>
            <a:r>
              <a:rPr lang="tr-TR" altLang="tr-TR" baseline="30000"/>
              <a:t>+2 </a:t>
            </a:r>
            <a:r>
              <a:rPr lang="tr-TR" altLang="tr-TR"/>
              <a:t>        Fe</a:t>
            </a:r>
            <a:r>
              <a:rPr lang="tr-TR" altLang="tr-TR" baseline="30000"/>
              <a:t>+3</a:t>
            </a:r>
          </a:p>
        </p:txBody>
      </p:sp>
      <p:sp>
        <p:nvSpPr>
          <p:cNvPr id="12302" name="Line 16"/>
          <p:cNvSpPr>
            <a:spLocks noChangeShapeType="1"/>
          </p:cNvSpPr>
          <p:nvPr/>
        </p:nvSpPr>
        <p:spPr bwMode="auto">
          <a:xfrm>
            <a:off x="8534400" y="434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2303" name="Text Box 17"/>
          <p:cNvSpPr txBox="1">
            <a:spLocks noChangeArrowheads="1"/>
          </p:cNvSpPr>
          <p:nvPr/>
        </p:nvSpPr>
        <p:spPr bwMode="auto">
          <a:xfrm>
            <a:off x="8382000" y="4876801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/>
              <a:t>Tf’e bağlanma</a:t>
            </a:r>
          </a:p>
        </p:txBody>
      </p:sp>
      <p:sp>
        <p:nvSpPr>
          <p:cNvPr id="12304" name="Line 18"/>
          <p:cNvSpPr>
            <a:spLocks noChangeShapeType="1"/>
          </p:cNvSpPr>
          <p:nvPr/>
        </p:nvSpPr>
        <p:spPr bwMode="auto">
          <a:xfrm flipH="1">
            <a:off x="9144000" y="4495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2305" name="Text Box 19"/>
          <p:cNvSpPr txBox="1">
            <a:spLocks noChangeArrowheads="1"/>
          </p:cNvSpPr>
          <p:nvPr/>
        </p:nvSpPr>
        <p:spPr bwMode="auto">
          <a:xfrm>
            <a:off x="6629400" y="5562601"/>
            <a:ext cx="3886200" cy="12112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/>
              <a:t>Hem Fe (kırmızı et): %50 emilim </a:t>
            </a:r>
          </a:p>
          <a:p>
            <a:pPr eaLnBrk="1" hangingPunct="1">
              <a:spcBef>
                <a:spcPct val="50000"/>
              </a:spcBef>
            </a:pPr>
            <a:endParaRPr lang="tr-TR" altLang="tr-TR"/>
          </a:p>
          <a:p>
            <a:pPr eaLnBrk="1" hangingPunct="1">
              <a:spcBef>
                <a:spcPct val="50000"/>
              </a:spcBef>
            </a:pPr>
            <a:r>
              <a:rPr lang="tr-TR" altLang="tr-TR"/>
              <a:t>Hem dışı Fe: %10 emilim</a:t>
            </a:r>
          </a:p>
        </p:txBody>
      </p:sp>
      <p:sp>
        <p:nvSpPr>
          <p:cNvPr id="12306" name="AutoShape 20"/>
          <p:cNvSpPr>
            <a:spLocks noChangeArrowheads="1"/>
          </p:cNvSpPr>
          <p:nvPr/>
        </p:nvSpPr>
        <p:spPr bwMode="auto">
          <a:xfrm>
            <a:off x="7010400" y="5943600"/>
            <a:ext cx="228600" cy="228600"/>
          </a:xfrm>
          <a:prstGeom prst="curvedRightArrow">
            <a:avLst>
              <a:gd name="adj1" fmla="val 20000"/>
              <a:gd name="adj2" fmla="val 4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tr-TR"/>
          </a:p>
        </p:txBody>
      </p:sp>
      <p:sp>
        <p:nvSpPr>
          <p:cNvPr id="12307" name="Text Box 21"/>
          <p:cNvSpPr txBox="1">
            <a:spLocks noChangeArrowheads="1"/>
          </p:cNvSpPr>
          <p:nvPr/>
        </p:nvSpPr>
        <p:spPr bwMode="auto">
          <a:xfrm>
            <a:off x="7315200" y="5867400"/>
            <a:ext cx="39624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1600"/>
              <a:t>Düşük pH, vit C bağımsız emilim                                            Fe bağlayıcılardan etkilenmez</a:t>
            </a:r>
            <a:r>
              <a:rPr lang="tr-TR" altLang="tr-T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446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ayt Numarası Yer Tutucus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B67B10C-CE9A-4782-8924-51959969B8C1}" type="slidenum">
              <a:rPr lang="tr-TR" altLang="tr-TR"/>
              <a:pPr/>
              <a:t>33</a:t>
            </a:fld>
            <a:endParaRPr lang="tr-TR" altLang="tr-TR"/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1524000" y="0"/>
            <a:ext cx="861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3200" dirty="0">
                <a:solidFill>
                  <a:srgbClr val="FF0000"/>
                </a:solidFill>
              </a:rPr>
              <a:t>Fe içeren önemli bileşikler ve fonksiyonları-1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9509125" y="341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tr-TR" altLang="tr-TR"/>
          </a:p>
        </p:txBody>
      </p:sp>
      <p:graphicFrame>
        <p:nvGraphicFramePr>
          <p:cNvPr id="23781" name="Group 229"/>
          <p:cNvGraphicFramePr>
            <a:graphicFrameLocks noGrp="1"/>
          </p:cNvGraphicFramePr>
          <p:nvPr/>
        </p:nvGraphicFramePr>
        <p:xfrm>
          <a:off x="2057400" y="609600"/>
          <a:ext cx="8001000" cy="5852020"/>
        </p:xfrm>
        <a:graphic>
          <a:graphicData uri="http://schemas.openxmlformats.org/drawingml/2006/table">
            <a:tbl>
              <a:tblPr/>
              <a:tblGrid>
                <a:gridCol w="3581400"/>
                <a:gridCol w="4419600"/>
              </a:tblGrid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Bileşik</a:t>
                      </a:r>
                      <a:endParaRPr kumimoji="0" lang="el-GR" altLang="tr-T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Fonksiyon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-gliserofosfat dehidrogenaz</a:t>
                      </a:r>
                      <a:endParaRPr kumimoji="0" lang="tr-TR" altLang="tr-T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Çalışma kapasitesi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Katalaz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Eritrosit peroksid yıkımı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Sitokromlar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ATP üretimi, protein sentezi, ilaç metabolizması, e</a:t>
                      </a:r>
                      <a:r>
                        <a:rPr kumimoji="0" lang="tr-TR" altLang="tr-TR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transportu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Ferritin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Fe depolanması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Hb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</a:t>
                      </a:r>
                      <a:r>
                        <a:rPr kumimoji="0" lang="tr-TR" altLang="tr-TR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taşıma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Hemosiderin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Fe depolanması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Mitekondrial dehidrogenaz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kumimoji="0" lang="tr-TR" altLang="tr-TR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transportu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Monamin oksidaz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Katekolamin metabolizması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Myoglobin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Kas kontraksiyonu için O</a:t>
                      </a:r>
                      <a:r>
                        <a:rPr kumimoji="0" lang="tr-TR" altLang="tr-TR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depolama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Peroksidaz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Bakteriyel öldürme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Ribonukleotid redüktaz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Lenfosit DNA sentezi, büyüme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Transferrin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Fe transportu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Ksantin oksidaz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Ürik asit metabolizması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49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752600" y="0"/>
            <a:ext cx="8610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 dirty="0">
                <a:solidFill>
                  <a:srgbClr val="FF0000"/>
                </a:solidFill>
              </a:rPr>
              <a:t>Demir eksikliği anemisi (DEA)</a:t>
            </a:r>
          </a:p>
        </p:txBody>
      </p:sp>
      <p:sp>
        <p:nvSpPr>
          <p:cNvPr id="26627" name="Rectangle 7"/>
          <p:cNvSpPr>
            <a:spLocks noChangeArrowheads="1"/>
          </p:cNvSpPr>
          <p:nvPr/>
        </p:nvSpPr>
        <p:spPr bwMode="auto">
          <a:xfrm>
            <a:off x="385525" y="764024"/>
            <a:ext cx="4774949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tr-TR" altLang="tr-TR" sz="2000" b="1" dirty="0"/>
              <a:t>Klinik bulgular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Solukluk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Halsizlik, aktivitede azalma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Baş ağrısı, </a:t>
            </a:r>
            <a:r>
              <a:rPr lang="tr-TR" altLang="tr-TR" sz="2000" dirty="0" err="1"/>
              <a:t>apati</a:t>
            </a:r>
            <a:r>
              <a:rPr lang="tr-TR" altLang="tr-TR" sz="2000" dirty="0"/>
              <a:t>, </a:t>
            </a:r>
            <a:r>
              <a:rPr lang="tr-TR" altLang="tr-TR" sz="2000" dirty="0" err="1"/>
              <a:t>irritabilite</a:t>
            </a:r>
            <a:endParaRPr lang="tr-TR" altLang="tr-TR" sz="2000" dirty="0"/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iştahsızlık, </a:t>
            </a:r>
            <a:r>
              <a:rPr lang="tr-TR" altLang="tr-TR" sz="2000" dirty="0" err="1"/>
              <a:t>disfaji</a:t>
            </a:r>
            <a:r>
              <a:rPr lang="tr-TR" altLang="tr-TR" sz="2000" dirty="0"/>
              <a:t>, </a:t>
            </a:r>
            <a:r>
              <a:rPr lang="tr-TR" altLang="tr-TR" sz="2000" dirty="0" err="1"/>
              <a:t>pika</a:t>
            </a:r>
            <a:endParaRPr lang="tr-TR" altLang="tr-TR" sz="2000" dirty="0"/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Atrofik</a:t>
            </a:r>
            <a:r>
              <a:rPr lang="tr-TR" altLang="tr-TR" sz="2000" dirty="0"/>
              <a:t> </a:t>
            </a:r>
            <a:r>
              <a:rPr lang="tr-TR" altLang="tr-TR" sz="2000" dirty="0" err="1"/>
              <a:t>glossit</a:t>
            </a:r>
            <a:endParaRPr lang="tr-TR" altLang="tr-TR" sz="2000" dirty="0"/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Özefegeal</a:t>
            </a:r>
            <a:r>
              <a:rPr lang="tr-TR" altLang="tr-TR" sz="2000" dirty="0"/>
              <a:t> web (</a:t>
            </a:r>
            <a:r>
              <a:rPr lang="tr-TR" altLang="tr-TR" sz="2000" dirty="0" err="1"/>
              <a:t>Kelly-Paterson</a:t>
            </a:r>
            <a:r>
              <a:rPr lang="tr-TR" altLang="tr-TR" sz="2000" dirty="0"/>
              <a:t> sendromu)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Kognitif bozukluklar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Konsantrasyonda azalma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Nefes tutma nöbeti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Kaşık tırnak, mavi </a:t>
            </a:r>
            <a:r>
              <a:rPr lang="tr-TR" altLang="tr-TR" sz="2000" dirty="0" err="1"/>
              <a:t>sklera</a:t>
            </a:r>
            <a:endParaRPr lang="tr-TR" altLang="tr-TR" sz="2000" dirty="0"/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Lökosit ve T hücre </a:t>
            </a:r>
            <a:r>
              <a:rPr lang="tr-TR" altLang="tr-TR" sz="2000" dirty="0" err="1"/>
              <a:t>fonk</a:t>
            </a:r>
            <a:r>
              <a:rPr lang="tr-TR" altLang="tr-TR" sz="2000" dirty="0"/>
              <a:t>. bozukluk  </a:t>
            </a:r>
          </a:p>
        </p:txBody>
      </p:sp>
      <p:pic>
        <p:nvPicPr>
          <p:cNvPr id="26628" name="Picture 4" descr="3finger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1" y="3200400"/>
            <a:ext cx="2232025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6" descr="PernAnemia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811012"/>
            <a:ext cx="1582738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 Box 11"/>
          <p:cNvSpPr txBox="1">
            <a:spLocks noChangeArrowheads="1"/>
          </p:cNvSpPr>
          <p:nvPr/>
        </p:nvSpPr>
        <p:spPr bwMode="auto">
          <a:xfrm>
            <a:off x="6400800" y="762001"/>
            <a:ext cx="3810000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 dirty="0"/>
              <a:t>DEA sebepleri</a:t>
            </a:r>
          </a:p>
          <a:p>
            <a:pPr marL="457200" indent="-4572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/>
              <a:t>Yetersiz alım</a:t>
            </a:r>
          </a:p>
          <a:p>
            <a:pPr marL="457200" indent="-4572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Absorbsiyon</a:t>
            </a:r>
            <a:r>
              <a:rPr lang="tr-TR" altLang="tr-TR" sz="2000" dirty="0"/>
              <a:t> bozukluğu</a:t>
            </a:r>
          </a:p>
          <a:p>
            <a:pPr marL="457200" indent="-4572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/>
              <a:t>İhtiyaçta artma</a:t>
            </a:r>
          </a:p>
          <a:p>
            <a:pPr marL="457200" indent="-4572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/>
              <a:t>Kronik kanama</a:t>
            </a:r>
          </a:p>
          <a:p>
            <a:pPr marL="457200" indent="-4572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/>
              <a:t>Hamilelik</a:t>
            </a:r>
          </a:p>
        </p:txBody>
      </p:sp>
      <p:pic>
        <p:nvPicPr>
          <p:cNvPr id="26632" name="Picture 14" descr="ANd9GcQ2cEnWWA2lPRlEtXAdovaB2P0uAFiLeExOBlMSdDDXWAGF9z_LsQRNGHU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105400"/>
            <a:ext cx="2057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58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1752600" y="228600"/>
            <a:ext cx="8610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 sz="2800">
                <a:solidFill>
                  <a:srgbClr val="FF0000"/>
                </a:solidFill>
              </a:rPr>
              <a:t>DEA-laboratuar </a:t>
            </a:r>
            <a:r>
              <a:rPr lang="tr-TR" altLang="tr-TR">
                <a:solidFill>
                  <a:srgbClr val="FF0000"/>
                </a:solidFill>
              </a:rPr>
              <a:t>bulguları</a:t>
            </a:r>
          </a:p>
        </p:txBody>
      </p:sp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1828800" y="1066801"/>
            <a:ext cx="5105400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Hipokrom</a:t>
            </a:r>
            <a:r>
              <a:rPr lang="tr-TR" altLang="tr-TR" sz="2000" dirty="0"/>
              <a:t> </a:t>
            </a:r>
            <a:r>
              <a:rPr lang="tr-TR" altLang="tr-TR" sz="2000" dirty="0" err="1"/>
              <a:t>mikrositer</a:t>
            </a:r>
            <a:r>
              <a:rPr lang="tr-TR" altLang="tr-TR" sz="2000" dirty="0"/>
              <a:t> eritrositler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MCV düşük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MCHC düşük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RDW artar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Ferritin</a:t>
            </a:r>
            <a:r>
              <a:rPr lang="tr-TR" altLang="tr-TR" sz="2000" dirty="0"/>
              <a:t> düşük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Serum demiri düşük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Transferrin</a:t>
            </a:r>
            <a:r>
              <a:rPr lang="tr-TR" altLang="tr-TR" sz="2000" dirty="0"/>
              <a:t> </a:t>
            </a:r>
            <a:r>
              <a:rPr lang="tr-TR" altLang="tr-TR" sz="2000" dirty="0" err="1"/>
              <a:t>satürasyonu</a:t>
            </a:r>
            <a:r>
              <a:rPr lang="tr-TR" altLang="tr-TR" sz="2000" dirty="0"/>
              <a:t> düşer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Serum demir bağlama kapasitesi artar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Serbest eritrosit </a:t>
            </a:r>
            <a:r>
              <a:rPr lang="tr-TR" altLang="tr-TR" sz="2000" dirty="0" err="1"/>
              <a:t>protoporfirini</a:t>
            </a:r>
            <a:r>
              <a:rPr lang="tr-TR" altLang="tr-TR" sz="2000" dirty="0"/>
              <a:t> artar</a:t>
            </a:r>
          </a:p>
        </p:txBody>
      </p:sp>
      <p:pic>
        <p:nvPicPr>
          <p:cNvPr id="27652" name="Picture 9" descr="ANd9GcS8LiGmweSUBpVFESobm9mvVZpGuoHwceq0FP_t3qsg0KKxFvadkbyX4yh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219200"/>
            <a:ext cx="2286000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11" descr="ANd9GcR14hO2IcLQXalKNgschUgAroYyAvuH3EXhr_DwybXirmxIbCoWqMysuND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68638"/>
            <a:ext cx="2362200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4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ayt Numarası Yer Tutucus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F87F238-20C4-4C89-8758-BBD73E9F972F}" type="slidenum">
              <a:rPr lang="tr-TR" altLang="tr-TR"/>
              <a:pPr/>
              <a:t>36</a:t>
            </a:fld>
            <a:endParaRPr lang="tr-TR" altLang="tr-TR"/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1676400" y="228600"/>
            <a:ext cx="8839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3200" dirty="0">
                <a:solidFill>
                  <a:srgbClr val="FF0000"/>
                </a:solidFill>
              </a:rPr>
              <a:t>Fe eksikliğinin basamakları</a:t>
            </a:r>
          </a:p>
        </p:txBody>
      </p:sp>
      <p:graphicFrame>
        <p:nvGraphicFramePr>
          <p:cNvPr id="28746" name="Group 74"/>
          <p:cNvGraphicFramePr>
            <a:graphicFrameLocks noGrp="1"/>
          </p:cNvGraphicFramePr>
          <p:nvPr/>
        </p:nvGraphicFramePr>
        <p:xfrm>
          <a:off x="1676400" y="1066801"/>
          <a:ext cx="8686800" cy="4086225"/>
        </p:xfrm>
        <a:graphic>
          <a:graphicData uri="http://schemas.openxmlformats.org/drawingml/2006/table">
            <a:tbl>
              <a:tblPr/>
              <a:tblGrid>
                <a:gridCol w="2441575"/>
                <a:gridCol w="3359150"/>
                <a:gridCol w="2886075"/>
              </a:tblGrid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Fe deplesyonu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Fe eksik  hematopoez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Demir depolarında azalma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Serum Fe: 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Hct: 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RES makrofajlarında Fe tamamen tükenme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Serum Fe azalma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TIBC artma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Hct: değişiklik yok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Kullanılabilir Fe olmaması nedeni ile hematopoezde azalma başlar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Serum Tf reseptörü artar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altLang="tr-T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Mikrositoz-hipokromi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RDW artar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FEP artar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tr-TR" altLang="tr-T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010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ayt Numarası Yer Tutucus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D40DBE3-7B58-443D-AD92-B9C93AD63F4D}" type="slidenum">
              <a:rPr lang="tr-TR" altLang="tr-TR"/>
              <a:pPr/>
              <a:t>37</a:t>
            </a:fld>
            <a:endParaRPr lang="tr-TR" altLang="tr-TR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17283" y="0"/>
            <a:ext cx="11787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tr-TR" sz="3200" dirty="0" smtClean="0">
                <a:solidFill>
                  <a:srgbClr val="FF0000"/>
                </a:solidFill>
              </a:rPr>
              <a:t>DEA ve </a:t>
            </a:r>
            <a:r>
              <a:rPr lang="tr-TR" altLang="tr-TR" sz="3200" dirty="0" err="1" smtClean="0">
                <a:solidFill>
                  <a:srgbClr val="FF0000"/>
                </a:solidFill>
              </a:rPr>
              <a:t>talasemi</a:t>
            </a:r>
            <a:r>
              <a:rPr lang="tr-TR" altLang="tr-TR" sz="3200" dirty="0" smtClean="0">
                <a:solidFill>
                  <a:srgbClr val="FF0000"/>
                </a:solidFill>
              </a:rPr>
              <a:t> taşıyıcılığı ayrımı</a:t>
            </a:r>
            <a:endParaRPr lang="tr-TR" altLang="tr-TR" sz="3200" dirty="0">
              <a:solidFill>
                <a:srgbClr val="FF0000"/>
              </a:solidFill>
            </a:endParaRPr>
          </a:p>
        </p:txBody>
      </p:sp>
      <p:graphicFrame>
        <p:nvGraphicFramePr>
          <p:cNvPr id="5017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415130"/>
              </p:ext>
            </p:extLst>
          </p:nvPr>
        </p:nvGraphicFramePr>
        <p:xfrm>
          <a:off x="1752600" y="609600"/>
          <a:ext cx="6248400" cy="4846638"/>
        </p:xfrm>
        <a:graphic>
          <a:graphicData uri="http://schemas.openxmlformats.org/drawingml/2006/table">
            <a:tbl>
              <a:tblPr/>
              <a:tblGrid>
                <a:gridCol w="2362200"/>
                <a:gridCol w="1600200"/>
                <a:gridCol w="2286000"/>
              </a:tblGrid>
              <a:tr h="7010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Test</a:t>
                      </a:r>
                      <a:endParaRPr kumimoji="0" lang="tr-TR" altLang="tr-T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DEA</a:t>
                      </a:r>
                      <a:endParaRPr kumimoji="0" lang="tr-TR" altLang="tr-T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Talasemi</a:t>
                      </a:r>
                      <a:r>
                        <a:rPr kumimoji="0" lang="tr-TR" alt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tr-TR" altLang="tr-T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taşyıcılığı</a:t>
                      </a:r>
                      <a:endParaRPr kumimoji="0" lang="tr-TR" altLang="tr-T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Serum Fe</a:t>
                      </a:r>
                      <a:endParaRPr kumimoji="0" lang="tr-TR" altLang="tr-T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düşük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normal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Serum Fe ba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ğ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lama kapasitesi 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artar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normal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Serum ferritin</a:t>
                      </a:r>
                      <a:endParaRPr kumimoji="0" lang="tr-TR" altLang="tr-T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düşük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normal/artar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İ 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Fe depolar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ı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düşük/yok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normal/artar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İ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sideroblast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azalmış/yok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normal/artar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Serbest eritrosit protoporfirini</a:t>
                      </a:r>
                      <a:endParaRPr kumimoji="0" lang="tr-TR" altLang="tr-T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artar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normal/hafif artmış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Hb A</a:t>
                      </a:r>
                      <a:r>
                        <a:rPr kumimoji="0" lang="tr-TR" altLang="tr-TR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or F</a:t>
                      </a:r>
                      <a:endParaRPr kumimoji="0" lang="tr-TR" altLang="tr-T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normal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tr-TR" altLang="tr-T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thal</a:t>
                      </a: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. yüksek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tr-TR" altLang="tr-T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thal.normal</a:t>
                      </a:r>
                      <a:endParaRPr kumimoji="0" lang="tr-TR" altLang="tr-T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RDW</a:t>
                      </a:r>
                      <a:endParaRPr kumimoji="0" lang="tr-TR" altLang="tr-T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artar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tr-T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normal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76" name="Text Box 55"/>
          <p:cNvSpPr txBox="1">
            <a:spLocks noChangeArrowheads="1"/>
          </p:cNvSpPr>
          <p:nvPr/>
        </p:nvSpPr>
        <p:spPr bwMode="auto">
          <a:xfrm>
            <a:off x="2438400" y="5715001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tr-TR" altLang="tr-TR" sz="2000"/>
          </a:p>
        </p:txBody>
      </p:sp>
      <p:sp>
        <p:nvSpPr>
          <p:cNvPr id="30777" name="Text Box 56"/>
          <p:cNvSpPr txBox="1">
            <a:spLocks noChangeArrowheads="1"/>
          </p:cNvSpPr>
          <p:nvPr/>
        </p:nvSpPr>
        <p:spPr bwMode="auto">
          <a:xfrm>
            <a:off x="1752600" y="5562601"/>
            <a:ext cx="868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000" dirty="0"/>
              <a:t>Eritrosit </a:t>
            </a:r>
            <a:r>
              <a:rPr lang="tr-TR" altLang="tr-TR" sz="2000" dirty="0">
                <a:cs typeface="Arial" panose="020B0604020202020204" pitchFamily="34" charset="0"/>
              </a:rPr>
              <a:t>sayısı </a:t>
            </a:r>
            <a:r>
              <a:rPr lang="tr-TR" altLang="tr-TR" sz="2000" dirty="0" smtClean="0">
                <a:cs typeface="Arial" panose="020B0604020202020204" pitchFamily="34" charset="0"/>
              </a:rPr>
              <a:t>genel olarak </a:t>
            </a:r>
            <a:r>
              <a:rPr lang="tr-TR" altLang="tr-TR" sz="2000" dirty="0" err="1" smtClean="0"/>
              <a:t>DEA’de</a:t>
            </a:r>
            <a:r>
              <a:rPr lang="tr-TR" altLang="tr-TR" sz="2000" dirty="0" smtClean="0"/>
              <a:t> </a:t>
            </a:r>
            <a:r>
              <a:rPr lang="tr-TR" altLang="tr-TR" sz="2000" dirty="0"/>
              <a:t>azalır, </a:t>
            </a:r>
            <a:r>
              <a:rPr lang="tr-TR" altLang="tr-TR" sz="2000" dirty="0" err="1"/>
              <a:t>talasemi</a:t>
            </a:r>
            <a:r>
              <a:rPr lang="tr-TR" altLang="tr-TR" sz="2000" dirty="0"/>
              <a:t> minörde artar</a:t>
            </a:r>
          </a:p>
        </p:txBody>
      </p:sp>
    </p:spTree>
    <p:extLst>
      <p:ext uri="{BB962C8B-B14F-4D97-AF65-F5344CB8AC3E}">
        <p14:creationId xmlns:p14="http://schemas.microsoft.com/office/powerpoint/2010/main" val="401323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393071" y="579438"/>
            <a:ext cx="10996188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 err="1"/>
              <a:t>Ferröz</a:t>
            </a:r>
            <a:r>
              <a:rPr lang="tr-TR" altLang="tr-TR" sz="2000" dirty="0"/>
              <a:t> demir etkilidir; doz 4-6 </a:t>
            </a:r>
            <a:r>
              <a:rPr lang="tr-TR" altLang="tr-TR" sz="2000" dirty="0" smtClean="0"/>
              <a:t>mg/kg/gün (bebeklerde daha düşük dozda; 3 mg/kg/gün) </a:t>
            </a:r>
            <a:endParaRPr lang="tr-TR" altLang="tr-TR" sz="2000" dirty="0"/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 err="1"/>
              <a:t>Subjektif</a:t>
            </a:r>
            <a:r>
              <a:rPr lang="tr-TR" altLang="tr-TR" sz="2000" dirty="0"/>
              <a:t> iyileşme hızlı 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/>
              <a:t>Nörolojik fonksiyonlarda düzelme (24-48 saat)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 err="1"/>
              <a:t>Retiklositoz</a:t>
            </a:r>
            <a:r>
              <a:rPr lang="tr-TR" altLang="tr-TR" sz="2000" dirty="0"/>
              <a:t> (48-72 saat)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 err="1"/>
              <a:t>Hb</a:t>
            </a:r>
            <a:r>
              <a:rPr lang="tr-TR" altLang="tr-TR" sz="2000" dirty="0"/>
              <a:t> düzeyinde yükselme (4-30 gün)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/>
              <a:t>Demir depolarının dolması (1-3 ay) 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1752600" y="0"/>
            <a:ext cx="8686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DEA-tedavi</a:t>
            </a:r>
          </a:p>
        </p:txBody>
      </p:sp>
    </p:spTree>
    <p:extLst>
      <p:ext uri="{BB962C8B-B14F-4D97-AF65-F5344CB8AC3E}">
        <p14:creationId xmlns:p14="http://schemas.microsoft.com/office/powerpoint/2010/main" val="96800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752600" y="0"/>
            <a:ext cx="891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Vitamine B</a:t>
            </a:r>
            <a:r>
              <a:rPr lang="tr-TR" altLang="tr-TR" baseline="-25000">
                <a:solidFill>
                  <a:srgbClr val="FF0000"/>
                </a:solidFill>
              </a:rPr>
              <a:t>12</a:t>
            </a:r>
            <a:r>
              <a:rPr lang="tr-TR" altLang="tr-TR">
                <a:solidFill>
                  <a:srgbClr val="FF0000"/>
                </a:solidFill>
              </a:rPr>
              <a:t> eksiliği ve sebepleri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676400" y="685801"/>
            <a:ext cx="88392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Vitamine B</a:t>
            </a:r>
            <a:r>
              <a:rPr lang="tr-TR" altLang="tr-TR" sz="2000" baseline="-25000" dirty="0"/>
              <a:t>12</a:t>
            </a:r>
            <a:r>
              <a:rPr lang="tr-TR" altLang="tr-TR" sz="2000" dirty="0"/>
              <a:t> kaynağı; yiyeceklerle (hayvansal gıdalar) alınan </a:t>
            </a:r>
            <a:r>
              <a:rPr lang="tr-TR" altLang="tr-TR" sz="2000" dirty="0" err="1"/>
              <a:t>kobalamin</a:t>
            </a:r>
            <a:endParaRPr lang="tr-TR" altLang="tr-TR" sz="2000" dirty="0"/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İnsanlar vitamin B</a:t>
            </a:r>
            <a:r>
              <a:rPr lang="tr-TR" altLang="tr-TR" sz="2000" baseline="-25000" dirty="0"/>
              <a:t>12</a:t>
            </a:r>
            <a:r>
              <a:rPr lang="tr-TR" altLang="tr-TR" sz="2000" dirty="0"/>
              <a:t>’yi sentezleyemezler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676399" y="1752601"/>
            <a:ext cx="9679577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 dirty="0" err="1"/>
              <a:t>Etyoloji</a:t>
            </a:r>
            <a:endParaRPr lang="tr-TR" altLang="tr-TR" sz="2000" b="1" dirty="0"/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Yetersiz vitamin B</a:t>
            </a:r>
            <a:r>
              <a:rPr lang="tr-TR" altLang="tr-TR" sz="2000" baseline="-25000" dirty="0"/>
              <a:t>12</a:t>
            </a:r>
            <a:r>
              <a:rPr lang="tr-TR" altLang="tr-TR" sz="2000" dirty="0"/>
              <a:t> alımı (katı </a:t>
            </a:r>
            <a:r>
              <a:rPr lang="tr-TR" altLang="tr-TR" sz="2000" dirty="0" err="1"/>
              <a:t>vejeteryan</a:t>
            </a:r>
            <a:r>
              <a:rPr lang="tr-TR" altLang="tr-TR" sz="2000" dirty="0"/>
              <a:t> veya </a:t>
            </a:r>
            <a:r>
              <a:rPr lang="tr-TR" altLang="tr-TR" sz="2000" dirty="0" err="1"/>
              <a:t>vejan</a:t>
            </a:r>
            <a:r>
              <a:rPr lang="tr-TR" altLang="tr-TR" sz="2000" dirty="0"/>
              <a:t>)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İntrinsik</a:t>
            </a:r>
            <a:r>
              <a:rPr lang="tr-TR" altLang="tr-TR" sz="2000" dirty="0"/>
              <a:t> faktör yokluğu (</a:t>
            </a:r>
            <a:r>
              <a:rPr lang="tr-TR" altLang="tr-TR" sz="2000" dirty="0" err="1"/>
              <a:t>pernisiyöz</a:t>
            </a:r>
            <a:r>
              <a:rPr lang="tr-TR" altLang="tr-TR" sz="2000" dirty="0"/>
              <a:t> anemi)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İmmerslund-Grasbec</a:t>
            </a:r>
            <a:r>
              <a:rPr lang="tr-TR" altLang="tr-TR" sz="2000" dirty="0"/>
              <a:t> sendromunu da içeren vitamin B</a:t>
            </a:r>
            <a:r>
              <a:rPr lang="tr-TR" altLang="tr-TR" sz="2000" baseline="-25000" dirty="0"/>
              <a:t>12</a:t>
            </a:r>
            <a:r>
              <a:rPr lang="tr-TR" altLang="tr-TR" sz="2000" dirty="0"/>
              <a:t> emiliminde bozukluk</a:t>
            </a: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2286000" y="3537705"/>
            <a:ext cx="304800" cy="304800"/>
          </a:xfrm>
          <a:prstGeom prst="curvedRightArrow">
            <a:avLst>
              <a:gd name="adj1" fmla="val 20000"/>
              <a:gd name="adj2" fmla="val 4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2590800" y="3657601"/>
            <a:ext cx="7772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İnce barsakta IF-B</a:t>
            </a:r>
            <a:r>
              <a:rPr lang="tr-TR" altLang="tr-TR" sz="2000" baseline="-25000"/>
              <a:t>12</a:t>
            </a:r>
            <a:r>
              <a:rPr lang="tr-TR" altLang="tr-TR" sz="2000"/>
              <a:t> reseptör ekpresyonunda azalma </a:t>
            </a:r>
          </a:p>
        </p:txBody>
      </p:sp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1676400" y="4191001"/>
            <a:ext cx="8534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 dirty="0"/>
              <a:t>Serumda Vitamin B</a:t>
            </a:r>
            <a:r>
              <a:rPr lang="tr-TR" altLang="tr-TR" sz="2000" baseline="-25000" dirty="0"/>
              <a:t>12</a:t>
            </a:r>
            <a:r>
              <a:rPr lang="tr-TR" altLang="tr-TR" sz="2000" dirty="0"/>
              <a:t> transport proteininin (</a:t>
            </a:r>
            <a:r>
              <a:rPr lang="tr-TR" altLang="tr-TR" sz="2000" dirty="0" err="1"/>
              <a:t>transkobalamin</a:t>
            </a:r>
            <a:r>
              <a:rPr lang="tr-TR" altLang="tr-TR" sz="2000" dirty="0"/>
              <a:t>) olmaması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 dirty="0"/>
              <a:t>Vitamin B</a:t>
            </a:r>
            <a:r>
              <a:rPr lang="tr-TR" altLang="tr-TR" sz="2000" baseline="-25000" dirty="0"/>
              <a:t>12</a:t>
            </a:r>
            <a:r>
              <a:rPr lang="tr-TR" altLang="tr-TR" sz="2000" dirty="0"/>
              <a:t> metabolizması bozukluğu</a:t>
            </a:r>
          </a:p>
        </p:txBody>
      </p:sp>
    </p:spTree>
    <p:extLst>
      <p:ext uri="{BB962C8B-B14F-4D97-AF65-F5344CB8AC3E}">
        <p14:creationId xmlns:p14="http://schemas.microsoft.com/office/powerpoint/2010/main" val="316545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524000" y="0"/>
            <a:ext cx="876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Hematopoez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676400" y="914401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Hematopoez</a:t>
            </a:r>
          </a:p>
        </p:txBody>
      </p:sp>
      <p:sp>
        <p:nvSpPr>
          <p:cNvPr id="6148" name="AutoShape 7"/>
          <p:cNvSpPr>
            <a:spLocks/>
          </p:cNvSpPr>
          <p:nvPr/>
        </p:nvSpPr>
        <p:spPr bwMode="auto">
          <a:xfrm>
            <a:off x="3352800" y="685800"/>
            <a:ext cx="152400" cy="990600"/>
          </a:xfrm>
          <a:prstGeom prst="rightBrace">
            <a:avLst>
              <a:gd name="adj1" fmla="val 54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2209800" y="1676401"/>
            <a:ext cx="6248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Hematopetik kök hücrelerin devamlılığı</a:t>
            </a:r>
          </a:p>
        </p:txBody>
      </p:sp>
      <p:sp>
        <p:nvSpPr>
          <p:cNvPr id="6150" name="AutoShape 9"/>
          <p:cNvSpPr>
            <a:spLocks noChangeArrowheads="1"/>
          </p:cNvSpPr>
          <p:nvPr/>
        </p:nvSpPr>
        <p:spPr bwMode="auto">
          <a:xfrm>
            <a:off x="1905000" y="1371600"/>
            <a:ext cx="304800" cy="533400"/>
          </a:xfrm>
          <a:prstGeom prst="curvedRightArrow">
            <a:avLst>
              <a:gd name="adj1" fmla="val 35000"/>
              <a:gd name="adj2" fmla="val 7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6151" name="Text Box 15"/>
          <p:cNvSpPr txBox="1">
            <a:spLocks noChangeArrowheads="1"/>
          </p:cNvSpPr>
          <p:nvPr/>
        </p:nvSpPr>
        <p:spPr bwMode="auto">
          <a:xfrm>
            <a:off x="3657600" y="762001"/>
            <a:ext cx="5715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Kan hücrelerinin üretimi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Yaşam boyunca bu hücrelerin yerine konması </a:t>
            </a:r>
          </a:p>
        </p:txBody>
      </p:sp>
      <p:sp>
        <p:nvSpPr>
          <p:cNvPr id="6152" name="Text Box 16"/>
          <p:cNvSpPr txBox="1">
            <a:spLocks noChangeArrowheads="1"/>
          </p:cNvSpPr>
          <p:nvPr/>
        </p:nvSpPr>
        <p:spPr bwMode="auto">
          <a:xfrm>
            <a:off x="1828800" y="2133600"/>
            <a:ext cx="84582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Hematopoez gebeliğin 3. haftasında “yolk sack”da eritropezin gelişmesi ila başlar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Hamileliği 2. ayında hematopoezin başlıca yeri karaciğer 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Hamileliğin 5-6. ayında hematopoez yeri kemik iliğidir </a:t>
            </a:r>
          </a:p>
        </p:txBody>
      </p:sp>
      <p:sp>
        <p:nvSpPr>
          <p:cNvPr id="6153" name="Text Box 17"/>
          <p:cNvSpPr txBox="1">
            <a:spLocks noChangeArrowheads="1"/>
          </p:cNvSpPr>
          <p:nvPr/>
        </p:nvSpPr>
        <p:spPr bwMode="auto">
          <a:xfrm>
            <a:off x="1790700" y="4046539"/>
            <a:ext cx="838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 İnfantlarda hemen hemen tüm ilik kavitelerinde hematopoez olur</a:t>
            </a:r>
          </a:p>
        </p:txBody>
      </p:sp>
      <p:sp>
        <p:nvSpPr>
          <p:cNvPr id="6154" name="Text Box 19"/>
          <p:cNvSpPr txBox="1">
            <a:spLocks noChangeArrowheads="1"/>
          </p:cNvSpPr>
          <p:nvPr/>
        </p:nvSpPr>
        <p:spPr bwMode="auto">
          <a:xfrm>
            <a:off x="1828800" y="4708526"/>
            <a:ext cx="426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Yetişkinlerde hematopoetik ilik (kırmızı ilik) bölgeleri sınırlıdır</a:t>
            </a:r>
          </a:p>
        </p:txBody>
      </p:sp>
      <p:sp>
        <p:nvSpPr>
          <p:cNvPr id="6155" name="AutoShape 20"/>
          <p:cNvSpPr>
            <a:spLocks noChangeArrowheads="1"/>
          </p:cNvSpPr>
          <p:nvPr/>
        </p:nvSpPr>
        <p:spPr bwMode="auto">
          <a:xfrm>
            <a:off x="5638800" y="5049838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6156" name="Text Box 21"/>
          <p:cNvSpPr txBox="1">
            <a:spLocks noChangeArrowheads="1"/>
          </p:cNvSpPr>
          <p:nvPr/>
        </p:nvSpPr>
        <p:spPr bwMode="auto">
          <a:xfrm>
            <a:off x="6248400" y="4708526"/>
            <a:ext cx="41148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Uzun kemiklerin proksimal uçları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Düz kemikler, ör; ileum               			  sternum     			  vertebra     			  kostalar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930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676400" y="609601"/>
            <a:ext cx="304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/>
              <a:t>Non spesifik belirtiler;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752600" y="0"/>
            <a:ext cx="891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Vitamine B</a:t>
            </a:r>
            <a:r>
              <a:rPr lang="tr-TR" altLang="tr-TR" baseline="-25000">
                <a:solidFill>
                  <a:srgbClr val="FF0000"/>
                </a:solidFill>
              </a:rPr>
              <a:t>12</a:t>
            </a:r>
            <a:r>
              <a:rPr lang="tr-TR" altLang="tr-TR">
                <a:solidFill>
                  <a:srgbClr val="FF0000"/>
                </a:solidFill>
              </a:rPr>
              <a:t> eksikliği-klinik bulgular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419600" y="609601"/>
            <a:ext cx="28956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halsizlik            güçsüzlük                                          büyüme geriliği irritabilite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676400" y="3810001"/>
            <a:ext cx="2667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 b="1"/>
              <a:t>Nörolojik bulgular; 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676400" y="2155826"/>
            <a:ext cx="2933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 b="1"/>
              <a:t>Diğer yaygın bulgular;</a:t>
            </a:r>
            <a:r>
              <a:rPr lang="tr-TR" altLang="tr-TR" sz="2000"/>
              <a:t> 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4419600" y="2133601"/>
            <a:ext cx="14478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/>
              <a:t>solukluk glossit     kusma  ishal     ikter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4114800" y="3810001"/>
            <a:ext cx="33528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2000"/>
              <a:t>parastezi                        duyu bozukluğu                  hipotoni                            nöbet                          gelişim geriliği                        gelişimsel regresyon nöropskiyatrik bozukluklar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1676400" y="6156326"/>
            <a:ext cx="899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Nörolojik problemler, hematolojik bulgular olmadan da gelişebilir</a:t>
            </a:r>
          </a:p>
        </p:txBody>
      </p:sp>
    </p:spTree>
    <p:extLst>
      <p:ext uri="{BB962C8B-B14F-4D97-AF65-F5344CB8AC3E}">
        <p14:creationId xmlns:p14="http://schemas.microsoft.com/office/powerpoint/2010/main" val="203268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05485" y="860426"/>
            <a:ext cx="8686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Makrositik</a:t>
            </a:r>
            <a:r>
              <a:rPr lang="tr-TR" altLang="tr-TR" sz="2000" dirty="0"/>
              <a:t> anemi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Retiklosit</a:t>
            </a:r>
            <a:r>
              <a:rPr lang="tr-TR" altLang="tr-TR" sz="2000" dirty="0"/>
              <a:t> sayısı düşük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Howell-Jolly</a:t>
            </a:r>
            <a:r>
              <a:rPr lang="tr-TR" altLang="tr-TR" sz="2000" dirty="0"/>
              <a:t> cismi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Büyük ve </a:t>
            </a:r>
            <a:r>
              <a:rPr lang="tr-TR" altLang="tr-TR" sz="2000" dirty="0" err="1"/>
              <a:t>hipersegmente</a:t>
            </a:r>
            <a:r>
              <a:rPr lang="tr-TR" altLang="tr-TR" sz="2000" dirty="0"/>
              <a:t> </a:t>
            </a:r>
            <a:r>
              <a:rPr lang="tr-TR" altLang="tr-TR" sz="2000" dirty="0" err="1"/>
              <a:t>nötrofiller</a:t>
            </a:r>
            <a:endParaRPr lang="tr-TR" altLang="tr-TR" sz="2000" dirty="0"/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Ağır vakalarda </a:t>
            </a:r>
            <a:r>
              <a:rPr lang="tr-TR" altLang="tr-TR" sz="2000" dirty="0" err="1"/>
              <a:t>nötropeni</a:t>
            </a:r>
            <a:r>
              <a:rPr lang="tr-TR" altLang="tr-TR" sz="2000" dirty="0"/>
              <a:t> ve </a:t>
            </a:r>
            <a:r>
              <a:rPr lang="tr-TR" altLang="tr-TR" sz="2000" dirty="0" err="1"/>
              <a:t>trombositopeni</a:t>
            </a:r>
            <a:endParaRPr lang="tr-TR" altLang="tr-TR" sz="2000" dirty="0"/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Vitamin B</a:t>
            </a:r>
            <a:r>
              <a:rPr lang="tr-TR" altLang="tr-TR" sz="2000" baseline="-25000" dirty="0"/>
              <a:t>12</a:t>
            </a:r>
            <a:r>
              <a:rPr lang="tr-TR" altLang="tr-TR" sz="2000" dirty="0"/>
              <a:t> seviyesinde düşme, MMA ve </a:t>
            </a:r>
            <a:r>
              <a:rPr lang="tr-TR" altLang="tr-TR" sz="2000" dirty="0" err="1"/>
              <a:t>homosistein</a:t>
            </a:r>
            <a:r>
              <a:rPr lang="tr-TR" altLang="tr-TR" sz="2000" dirty="0"/>
              <a:t> seviyesinde artış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Kİ’de</a:t>
            </a:r>
            <a:r>
              <a:rPr lang="tr-TR" altLang="tr-TR" sz="2000" dirty="0"/>
              <a:t> </a:t>
            </a:r>
            <a:r>
              <a:rPr lang="tr-TR" altLang="tr-TR" sz="2000" dirty="0" err="1"/>
              <a:t>megaloblastik</a:t>
            </a:r>
            <a:r>
              <a:rPr lang="tr-TR" altLang="tr-TR" sz="2000" dirty="0"/>
              <a:t> değişiklikler, dev </a:t>
            </a:r>
            <a:r>
              <a:rPr lang="tr-TR" altLang="tr-TR" sz="2000" dirty="0" err="1" smtClean="0"/>
              <a:t>metamyelosit</a:t>
            </a:r>
            <a:endParaRPr lang="tr-TR" altLang="tr-TR" sz="2000" dirty="0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209800" y="152401"/>
            <a:ext cx="6515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800">
                <a:solidFill>
                  <a:srgbClr val="FF0000"/>
                </a:solidFill>
              </a:rPr>
              <a:t>Vitamin B</a:t>
            </a:r>
            <a:r>
              <a:rPr lang="tr-TR" altLang="tr-TR" sz="2800" baseline="-25000">
                <a:solidFill>
                  <a:srgbClr val="FF0000"/>
                </a:solidFill>
              </a:rPr>
              <a:t>12</a:t>
            </a:r>
            <a:r>
              <a:rPr lang="tr-TR" altLang="tr-TR" sz="2800">
                <a:solidFill>
                  <a:srgbClr val="FF0000"/>
                </a:solidFill>
              </a:rPr>
              <a:t> eksikliği-laboratuar bulguları</a:t>
            </a:r>
          </a:p>
        </p:txBody>
      </p:sp>
      <p:pic>
        <p:nvPicPr>
          <p:cNvPr id="31748" name="Picture 5" descr="43030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990600"/>
            <a:ext cx="198120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4267200"/>
            <a:ext cx="149066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8" descr="img3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1" y="4400550"/>
            <a:ext cx="2500313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0" descr="ANd9GcRCIqKG8H4eBvuoW_0JVp6NPfcLVTCZieBrWziwANXaa-xN3jdGZHq7KO0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990600"/>
            <a:ext cx="1828800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Line 11"/>
          <p:cNvSpPr>
            <a:spLocks noChangeShapeType="1"/>
          </p:cNvSpPr>
          <p:nvPr/>
        </p:nvSpPr>
        <p:spPr bwMode="auto">
          <a:xfrm flipH="1">
            <a:off x="5943600" y="182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31753" name="Line 12"/>
          <p:cNvSpPr>
            <a:spLocks noChangeShapeType="1"/>
          </p:cNvSpPr>
          <p:nvPr/>
        </p:nvSpPr>
        <p:spPr bwMode="auto">
          <a:xfrm flipH="1" flipV="1">
            <a:off x="6629400" y="18288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057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676400" y="0"/>
            <a:ext cx="876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Folik asit eksikliği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752600" y="609601"/>
            <a:ext cx="876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/>
              <a:t>Folattan zengin gıdalar</a:t>
            </a:r>
            <a:r>
              <a:rPr lang="tr-TR" altLang="tr-TR" sz="2000"/>
              <a:t>; yeşil sebzeler, meyveler, hayvanların organları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752600" y="1143001"/>
            <a:ext cx="40386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 dirty="0" err="1"/>
              <a:t>Etyoloji</a:t>
            </a:r>
            <a:endParaRPr lang="tr-TR" altLang="tr-TR" sz="2000" b="1" dirty="0"/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 smtClean="0"/>
              <a:t>Yetersiz alım</a:t>
            </a:r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 err="1" smtClean="0"/>
              <a:t>Absorbsiyon</a:t>
            </a:r>
            <a:r>
              <a:rPr lang="tr-TR" altLang="tr-TR" sz="2000" dirty="0" smtClean="0"/>
              <a:t> bozukluğu</a:t>
            </a:r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 smtClean="0"/>
              <a:t>Artmış ihtiyaç</a:t>
            </a:r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 err="1" smtClean="0"/>
              <a:t>Folat</a:t>
            </a:r>
            <a:r>
              <a:rPr lang="tr-TR" altLang="tr-TR" sz="2000" dirty="0" smtClean="0"/>
              <a:t> metabolizması bozuklukları</a:t>
            </a:r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 smtClean="0"/>
              <a:t>İlaçlar (</a:t>
            </a:r>
            <a:r>
              <a:rPr lang="tr-TR" altLang="tr-TR" sz="2000" dirty="0" err="1" smtClean="0"/>
              <a:t>folat</a:t>
            </a:r>
            <a:r>
              <a:rPr lang="tr-TR" altLang="tr-TR" sz="2000" dirty="0" smtClean="0"/>
              <a:t> metabolizmasını bozarlar)</a:t>
            </a:r>
            <a:endParaRPr lang="tr-TR" altLang="tr-TR" sz="2000" dirty="0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867400" y="1143001"/>
            <a:ext cx="4800600" cy="326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 dirty="0"/>
              <a:t>Klinik bulgular</a:t>
            </a:r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/>
              <a:t>Anemi bulguları</a:t>
            </a:r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İrritabilite</a:t>
            </a:r>
            <a:endParaRPr lang="tr-TR" altLang="tr-TR" sz="2000" dirty="0"/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/>
              <a:t>Yetersiz kilo alımı</a:t>
            </a:r>
          </a:p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/>
              <a:t>Kronik ishal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dirty="0" err="1"/>
              <a:t>Folat</a:t>
            </a:r>
            <a:r>
              <a:rPr lang="tr-TR" altLang="tr-TR" sz="2000" dirty="0"/>
              <a:t> eksikliği </a:t>
            </a:r>
            <a:r>
              <a:rPr lang="tr-TR" altLang="tr-TR" sz="2000" dirty="0" err="1"/>
              <a:t>malnütrisyon</a:t>
            </a:r>
            <a:r>
              <a:rPr lang="tr-TR" altLang="tr-TR" sz="2000" dirty="0"/>
              <a:t> ve </a:t>
            </a:r>
            <a:r>
              <a:rPr lang="tr-TR" altLang="tr-TR" sz="2000" dirty="0" err="1"/>
              <a:t>starvasyonun</a:t>
            </a:r>
            <a:r>
              <a:rPr lang="tr-TR" altLang="tr-TR" sz="2000" dirty="0"/>
              <a:t> bir parçası olabilir 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676400" y="4648201"/>
            <a:ext cx="86106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tr-TR" altLang="tr-TR" sz="2000" b="1" dirty="0" err="1"/>
              <a:t>Laboratuar</a:t>
            </a:r>
            <a:r>
              <a:rPr lang="tr-TR" altLang="tr-TR" sz="2000" b="1" dirty="0"/>
              <a:t> bulguları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Hematolojik bulguları vitamin B</a:t>
            </a:r>
            <a:r>
              <a:rPr lang="tr-TR" altLang="tr-TR" sz="2000" baseline="-25000" dirty="0"/>
              <a:t>12</a:t>
            </a:r>
            <a:r>
              <a:rPr lang="tr-TR" altLang="tr-TR" sz="2000" dirty="0"/>
              <a:t> eksikliği bulguları gibidir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tr-TR" altLang="tr-TR" sz="2000" dirty="0"/>
              <a:t>Serum </a:t>
            </a:r>
            <a:r>
              <a:rPr lang="tr-TR" altLang="tr-TR" sz="2000" dirty="0" err="1"/>
              <a:t>folat</a:t>
            </a:r>
            <a:r>
              <a:rPr lang="tr-TR" altLang="tr-TR" sz="2000" dirty="0"/>
              <a:t> düzeyinde azalma; eritrosit </a:t>
            </a:r>
            <a:r>
              <a:rPr lang="tr-TR" altLang="tr-TR" sz="2000" dirty="0" err="1"/>
              <a:t>folat</a:t>
            </a:r>
            <a:r>
              <a:rPr lang="tr-TR" altLang="tr-TR" sz="2000" dirty="0"/>
              <a:t> düzeyi daha iyi bir indikatör</a:t>
            </a:r>
          </a:p>
        </p:txBody>
      </p:sp>
    </p:spTree>
    <p:extLst>
      <p:ext uri="{BB962C8B-B14F-4D97-AF65-F5344CB8AC3E}">
        <p14:creationId xmlns:p14="http://schemas.microsoft.com/office/powerpoint/2010/main" val="196230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006815" y="2194132"/>
            <a:ext cx="100335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altLang="tr-TR" sz="3600" dirty="0">
                <a:latin typeface="Arial" panose="020B0604020202020204" pitchFamily="34" charset="0"/>
                <a:cs typeface="Arial" panose="020B0604020202020204" pitchFamily="34" charset="0"/>
              </a:rPr>
              <a:t>Kemik iliği yetmezliği nedeni ile gelişen anemiler</a:t>
            </a:r>
          </a:p>
        </p:txBody>
      </p:sp>
    </p:spTree>
    <p:extLst>
      <p:ext uri="{BB962C8B-B14F-4D97-AF65-F5344CB8AC3E}">
        <p14:creationId xmlns:p14="http://schemas.microsoft.com/office/powerpoint/2010/main" val="384637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35802" y="0"/>
            <a:ext cx="1191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Kazanılmış </a:t>
            </a:r>
            <a:r>
              <a:rPr lang="tr-TR" sz="28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aplastik</a:t>
            </a:r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anemi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135802" y="523220"/>
            <a:ext cx="11497901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Her üç seri tutulumu ile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pansitopeni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İnsidans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batı ülkelerinde milyonda 2; bazı Asya ülkelerinde milyonda 4-7.5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Kemik iliği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hiposelüler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Etyoloji</a:t>
            </a: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70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idiopatik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İlaçlar (doz bağımlı);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kemotaropatik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sitotoksik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ilaçlar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İlaçlar doz bağımsız: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antibiyotikler (ör;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kloromfenikol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sulfonamid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		    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antikonvülzanlar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(ör;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mefenitoin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hidantoin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		    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antiromatizmal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ilaçlar (ör;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fenilbütazon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altın)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		         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Analjezik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(ör;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metamizol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		    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antidiyabetikler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(ör;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talbutamid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klopropamid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		    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antimalaryal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(ör;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kinakrin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Kimyasallar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(ör; böcek ilaçları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 ve toksinler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toksinler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(ör; benzen, karbon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tetraklorid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Radyasyon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Enfeksiyonlar (ör; EBV, CMV, hepatit A, B, C ve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serotip-negative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hepatit,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influenza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parainfluenza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kızamık, kızamıkçık, kabakulak)</a:t>
            </a:r>
          </a:p>
          <a:p>
            <a:pPr>
              <a:lnSpc>
                <a:spcPct val="150000"/>
              </a:lnSpc>
            </a:pPr>
            <a:endParaRPr lang="tr-T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428202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08574" y="19989"/>
            <a:ext cx="117513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Kalıtsal kemik iliği yetmezliği sendromları</a:t>
            </a:r>
            <a:endParaRPr lang="tr-TR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6726723" y="679198"/>
            <a:ext cx="56312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Fanconi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anemisi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ansitopeni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tanı yaşı ortalama 8 y</a:t>
            </a:r>
          </a:p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Diskeratozis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konjenita</a:t>
            </a:r>
            <a:endParaRPr lang="tr-T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ansitopeni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X’e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bağlı resesif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cilt bulguları 10 y, hematolojik 17 y</a:t>
            </a:r>
          </a:p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Diamond-Blackfan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sendromu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saf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eritroid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aplazi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nadiren diğer seriler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OD, OR?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ilk 3 ay 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79191" y="888204"/>
            <a:ext cx="6043231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Ortak özellikler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Konjenital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malformasyonlar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F’de artış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Makrositoz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Hematolojik kanserler ve diğer kanser sıklığında artış</a:t>
            </a:r>
          </a:p>
        </p:txBody>
      </p:sp>
    </p:spTree>
    <p:extLst>
      <p:ext uri="{BB962C8B-B14F-4D97-AF65-F5344CB8AC3E}">
        <p14:creationId xmlns:p14="http://schemas.microsoft.com/office/powerpoint/2010/main" val="42403345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524000" y="0"/>
            <a:ext cx="891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Kronik hastalık anemisi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676400" y="609601"/>
            <a:ext cx="2819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 dirty="0"/>
              <a:t>Görüldüğü durumlar: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4343400" y="609601"/>
            <a:ext cx="63246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/>
              <a:t>Enfeksiyon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dirty="0" err="1"/>
              <a:t>İnflamasyon</a:t>
            </a:r>
            <a:r>
              <a:rPr lang="tr-TR" altLang="tr-TR" sz="2000" dirty="0"/>
              <a:t> ve doku yıkımı                                                    ör; kronik </a:t>
            </a:r>
            <a:r>
              <a:rPr lang="tr-TR" altLang="tr-TR" sz="2000" dirty="0" err="1"/>
              <a:t>pyojenik</a:t>
            </a:r>
            <a:r>
              <a:rPr lang="tr-TR" altLang="tr-TR" sz="2000" dirty="0"/>
              <a:t> enfeksiyon (ör; </a:t>
            </a:r>
            <a:r>
              <a:rPr lang="tr-TR" altLang="tr-TR" sz="2000" dirty="0" err="1"/>
              <a:t>osteomyelit</a:t>
            </a:r>
            <a:r>
              <a:rPr lang="tr-TR" altLang="tr-TR" sz="2000" dirty="0"/>
              <a:t>  	  </a:t>
            </a:r>
            <a:r>
              <a:rPr lang="tr-TR" altLang="tr-TR" sz="2000" dirty="0" err="1"/>
              <a:t>bronşiektazi</a:t>
            </a:r>
            <a:r>
              <a:rPr lang="tr-TR" altLang="tr-TR" sz="2000" dirty="0"/>
              <a:t>)           	  	                                   Kronik </a:t>
            </a:r>
            <a:r>
              <a:rPr lang="tr-TR" altLang="tr-TR" sz="2000" dirty="0" err="1" smtClean="0"/>
              <a:t>inflamatuvar</a:t>
            </a:r>
            <a:r>
              <a:rPr lang="tr-TR" altLang="tr-TR" sz="2000" dirty="0" smtClean="0"/>
              <a:t> </a:t>
            </a:r>
            <a:r>
              <a:rPr lang="tr-TR" altLang="tr-TR" sz="2000" dirty="0"/>
              <a:t>süreçler (RA, SLE, IBH)                                          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1676400" y="2209801"/>
            <a:ext cx="86868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tr-TR" altLang="tr-TR" sz="2000" b="1" dirty="0" err="1"/>
              <a:t>Patofizyoloji</a:t>
            </a:r>
            <a:endParaRPr lang="tr-TR" altLang="tr-TR" sz="2000" b="1" dirty="0"/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 err="1"/>
              <a:t>Kİ’nin</a:t>
            </a:r>
            <a:r>
              <a:rPr lang="tr-TR" altLang="tr-TR" sz="2000" dirty="0"/>
              <a:t> anemiye cevabında başarısızlık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/>
              <a:t>EPO yanıtında azalma ile bozulmuş </a:t>
            </a:r>
            <a:r>
              <a:rPr lang="tr-TR" altLang="tr-TR" sz="2000" dirty="0" err="1"/>
              <a:t>eritropetik</a:t>
            </a:r>
            <a:r>
              <a:rPr lang="tr-TR" altLang="tr-TR" sz="2000" dirty="0"/>
              <a:t> aktiviteyle beraber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/>
              <a:t>Demirin </a:t>
            </a:r>
            <a:r>
              <a:rPr lang="tr-TR" altLang="tr-TR" sz="2000" dirty="0" err="1"/>
              <a:t>makrofajlarda</a:t>
            </a:r>
            <a:r>
              <a:rPr lang="tr-TR" altLang="tr-TR" sz="2000" dirty="0"/>
              <a:t> birikimi ve </a:t>
            </a:r>
            <a:r>
              <a:rPr lang="tr-TR" altLang="tr-TR" sz="2000" dirty="0" err="1"/>
              <a:t>intestinal</a:t>
            </a:r>
            <a:r>
              <a:rPr lang="tr-TR" altLang="tr-TR" sz="2000" dirty="0"/>
              <a:t> </a:t>
            </a:r>
            <a:r>
              <a:rPr lang="tr-TR" altLang="tr-TR" sz="2000" dirty="0" err="1"/>
              <a:t>absorbsiyonunda</a:t>
            </a:r>
            <a:r>
              <a:rPr lang="tr-TR" altLang="tr-TR" sz="2000" dirty="0"/>
              <a:t> azalma </a:t>
            </a: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1676400" y="4175126"/>
            <a:ext cx="86106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tr-TR" altLang="tr-TR" sz="2000" b="1" dirty="0" err="1"/>
              <a:t>Laboratuar</a:t>
            </a:r>
            <a:r>
              <a:rPr lang="tr-TR" altLang="tr-TR" sz="2000" b="1" dirty="0"/>
              <a:t> bulguları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 err="1"/>
              <a:t>Hb</a:t>
            </a:r>
            <a:r>
              <a:rPr lang="tr-TR" altLang="tr-TR" sz="2000" dirty="0"/>
              <a:t> değeri: 6-9 g/dl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/>
              <a:t>Genellikle NN anemi olsa da bazen HM anemi 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/>
              <a:t>Serum </a:t>
            </a:r>
            <a:r>
              <a:rPr lang="tr-TR" altLang="tr-TR" sz="2000" dirty="0" err="1"/>
              <a:t>ferritin</a:t>
            </a:r>
            <a:r>
              <a:rPr lang="tr-TR" altLang="tr-TR" sz="2000" dirty="0"/>
              <a:t> düzeyi artmış olabilir</a:t>
            </a:r>
          </a:p>
          <a:p>
            <a:pPr marL="342900" indent="-342900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/>
            </a:pPr>
            <a:r>
              <a:rPr lang="tr-TR" altLang="tr-TR" sz="2000" dirty="0" err="1"/>
              <a:t>Kİ’de</a:t>
            </a:r>
            <a:r>
              <a:rPr lang="tr-TR" altLang="tr-TR" sz="2000" dirty="0"/>
              <a:t> </a:t>
            </a:r>
            <a:r>
              <a:rPr lang="tr-TR" altLang="tr-TR" sz="2000" dirty="0" err="1"/>
              <a:t>hemosiderin</a:t>
            </a:r>
            <a:r>
              <a:rPr lang="tr-TR" altLang="tr-TR" sz="2000" dirty="0"/>
              <a:t> artışı olabilir</a:t>
            </a:r>
          </a:p>
        </p:txBody>
      </p:sp>
    </p:spTree>
    <p:extLst>
      <p:ext uri="{BB962C8B-B14F-4D97-AF65-F5344CB8AC3E}">
        <p14:creationId xmlns:p14="http://schemas.microsoft.com/office/powerpoint/2010/main" val="37027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676400" y="0"/>
            <a:ext cx="876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Hematopoetik kök hücre (HKH)</a:t>
            </a:r>
          </a:p>
        </p:txBody>
      </p:sp>
      <p:sp>
        <p:nvSpPr>
          <p:cNvPr id="7171" name="Text Box 9"/>
          <p:cNvSpPr txBox="1">
            <a:spLocks noChangeArrowheads="1"/>
          </p:cNvSpPr>
          <p:nvPr/>
        </p:nvSpPr>
        <p:spPr bwMode="auto">
          <a:xfrm>
            <a:off x="1752600" y="3429001"/>
            <a:ext cx="7391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HKH kendi kendilerini yenilerler</a:t>
            </a:r>
          </a:p>
        </p:txBody>
      </p:sp>
      <p:sp>
        <p:nvSpPr>
          <p:cNvPr id="7172" name="AutoShape 10"/>
          <p:cNvSpPr>
            <a:spLocks noChangeArrowheads="1"/>
          </p:cNvSpPr>
          <p:nvPr/>
        </p:nvSpPr>
        <p:spPr bwMode="auto">
          <a:xfrm>
            <a:off x="3124200" y="3810000"/>
            <a:ext cx="228600" cy="381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7173" name="AutoShape 12"/>
          <p:cNvSpPr>
            <a:spLocks noChangeArrowheads="1"/>
          </p:cNvSpPr>
          <p:nvPr/>
        </p:nvSpPr>
        <p:spPr bwMode="auto">
          <a:xfrm>
            <a:off x="2057400" y="1143000"/>
            <a:ext cx="228600" cy="381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7174" name="AutoShape 14"/>
          <p:cNvSpPr>
            <a:spLocks noChangeArrowheads="1"/>
          </p:cNvSpPr>
          <p:nvPr/>
        </p:nvSpPr>
        <p:spPr bwMode="auto">
          <a:xfrm>
            <a:off x="4191000" y="1828800"/>
            <a:ext cx="228600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sp>
        <p:nvSpPr>
          <p:cNvPr id="7175" name="Text Box 16"/>
          <p:cNvSpPr txBox="1">
            <a:spLocks noChangeArrowheads="1"/>
          </p:cNvSpPr>
          <p:nvPr/>
        </p:nvSpPr>
        <p:spPr bwMode="auto">
          <a:xfrm>
            <a:off x="1752600" y="4572001"/>
            <a:ext cx="8686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HKH kemik iliğinde spesifik “niches”lerde yerleşmişlerdir</a:t>
            </a:r>
          </a:p>
        </p:txBody>
      </p:sp>
      <p:sp>
        <p:nvSpPr>
          <p:cNvPr id="7176" name="Text Box 18"/>
          <p:cNvSpPr txBox="1">
            <a:spLocks noChangeArrowheads="1"/>
          </p:cNvSpPr>
          <p:nvPr/>
        </p:nvSpPr>
        <p:spPr bwMode="auto">
          <a:xfrm>
            <a:off x="1752600" y="685801"/>
            <a:ext cx="861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Tüm kan hücreleri HKH’den köken alır</a:t>
            </a:r>
          </a:p>
        </p:txBody>
      </p:sp>
      <p:sp>
        <p:nvSpPr>
          <p:cNvPr id="7177" name="Text Box 19"/>
          <p:cNvSpPr txBox="1">
            <a:spLocks noChangeArrowheads="1"/>
          </p:cNvSpPr>
          <p:nvPr/>
        </p:nvSpPr>
        <p:spPr bwMode="auto">
          <a:xfrm>
            <a:off x="2438400" y="1371601"/>
            <a:ext cx="6477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HKH farklılaşma yolağına girer </a:t>
            </a:r>
          </a:p>
        </p:txBody>
      </p:sp>
      <p:sp>
        <p:nvSpPr>
          <p:cNvPr id="7178" name="Text Box 21"/>
          <p:cNvSpPr txBox="1">
            <a:spLocks noChangeArrowheads="1"/>
          </p:cNvSpPr>
          <p:nvPr/>
        </p:nvSpPr>
        <p:spPr bwMode="auto">
          <a:xfrm>
            <a:off x="2438400" y="2286001"/>
            <a:ext cx="78486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Bunun sonucunda bir veya daha fazla spesifik kan hücresi üretilir</a:t>
            </a:r>
            <a:r>
              <a:rPr lang="tr-TR" altLang="tr-TR" sz="2800"/>
              <a:t> </a:t>
            </a:r>
            <a:r>
              <a:rPr lang="tr-TR" altLang="tr-TR" sz="2000"/>
              <a:t>(myeloid ve lenfoid öncül hücreler)</a:t>
            </a:r>
          </a:p>
        </p:txBody>
      </p:sp>
      <p:sp>
        <p:nvSpPr>
          <p:cNvPr id="7179" name="Text Box 22"/>
          <p:cNvSpPr txBox="1">
            <a:spLocks noChangeArrowheads="1"/>
          </p:cNvSpPr>
          <p:nvPr/>
        </p:nvSpPr>
        <p:spPr bwMode="auto">
          <a:xfrm>
            <a:off x="3429000" y="4038601"/>
            <a:ext cx="525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Bu yüzden HKH hiçbir zaman tükenmez</a:t>
            </a:r>
          </a:p>
        </p:txBody>
      </p:sp>
      <p:sp>
        <p:nvSpPr>
          <p:cNvPr id="7180" name="Text Box 23"/>
          <p:cNvSpPr txBox="1">
            <a:spLocks noChangeArrowheads="1"/>
          </p:cNvSpPr>
          <p:nvPr/>
        </p:nvSpPr>
        <p:spPr bwMode="auto">
          <a:xfrm>
            <a:off x="2743200" y="5029201"/>
            <a:ext cx="472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Mikroçevreyle etkileşim içindedir</a:t>
            </a:r>
          </a:p>
        </p:txBody>
      </p:sp>
      <p:sp>
        <p:nvSpPr>
          <p:cNvPr id="7181" name="AutoShape 24"/>
          <p:cNvSpPr>
            <a:spLocks noChangeArrowheads="1"/>
          </p:cNvSpPr>
          <p:nvPr/>
        </p:nvSpPr>
        <p:spPr bwMode="auto">
          <a:xfrm>
            <a:off x="2438400" y="4953000"/>
            <a:ext cx="228600" cy="381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r-TR" altLang="tr-TR" sz="2800"/>
          </a:p>
        </p:txBody>
      </p:sp>
      <p:pic>
        <p:nvPicPr>
          <p:cNvPr id="7182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1" y="457201"/>
            <a:ext cx="286702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1676400" y="228600"/>
            <a:ext cx="876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Hematopoezde etkili faktörler</a:t>
            </a:r>
          </a:p>
        </p:txBody>
      </p:sp>
      <p:sp>
        <p:nvSpPr>
          <p:cNvPr id="8195" name="Text Box 10"/>
          <p:cNvSpPr txBox="1">
            <a:spLocks noChangeArrowheads="1"/>
          </p:cNvSpPr>
          <p:nvPr/>
        </p:nvSpPr>
        <p:spPr bwMode="auto">
          <a:xfrm>
            <a:off x="1752600" y="1066801"/>
            <a:ext cx="457200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/>
              <a:t>Destekleyici mikroçevre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Çoğalma ve farklılaşmayı düzenler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Hücrelerin yaşamını destekler ve apoptozisi inhibe eder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Gelişen kan hücrelerine GF ve besin sunar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Kök hücre “niches”lerini içerir</a:t>
            </a:r>
          </a:p>
        </p:txBody>
      </p:sp>
      <p:sp>
        <p:nvSpPr>
          <p:cNvPr id="8196" name="Text Box 11"/>
          <p:cNvSpPr txBox="1">
            <a:spLocks noChangeArrowheads="1"/>
          </p:cNvSpPr>
          <p:nvPr/>
        </p:nvSpPr>
        <p:spPr bwMode="auto">
          <a:xfrm>
            <a:off x="6096000" y="1066801"/>
            <a:ext cx="4724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/>
              <a:t>Büyüme faktörleri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Çoğalma ve farklılaşma düzenlenmesi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/>
              <a:t>Apoptozisin önlenmesi</a:t>
            </a:r>
          </a:p>
        </p:txBody>
      </p:sp>
    </p:spTree>
    <p:extLst>
      <p:ext uri="{BB962C8B-B14F-4D97-AF65-F5344CB8AC3E}">
        <p14:creationId xmlns:p14="http://schemas.microsoft.com/office/powerpoint/2010/main" val="401703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23850"/>
            <a:ext cx="8077200" cy="6153150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27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828800" y="152400"/>
            <a:ext cx="8610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r-TR" altLang="tr-TR">
                <a:solidFill>
                  <a:srgbClr val="FF0000"/>
                </a:solidFill>
              </a:rPr>
              <a:t>Extrameduller hematopoez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676400" y="762000"/>
            <a:ext cx="8839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Ekstramedüller hematopez karaciğer, dalak ve lenf nodlarında olabilir 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676400" y="1525589"/>
            <a:ext cx="845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2000" b="1"/>
              <a:t>Ekstramedüller hematopoezin görüldüğü durumlar;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676400" y="2133601"/>
            <a:ext cx="8534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Normal ilik alanının yerini anormal dokunun alması (ör; myelofibrozis)</a:t>
            </a: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Ø"/>
            </a:pPr>
            <a:r>
              <a:rPr lang="tr-TR" altLang="tr-TR" sz="2000"/>
              <a:t>Eritropezde artmış stimulasyon (ör; talasemi)</a:t>
            </a:r>
          </a:p>
        </p:txBody>
      </p:sp>
    </p:spTree>
    <p:extLst>
      <p:ext uri="{BB962C8B-B14F-4D97-AF65-F5344CB8AC3E}">
        <p14:creationId xmlns:p14="http://schemas.microsoft.com/office/powerpoint/2010/main" val="66735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4724400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30600"/>
            <a:ext cx="50292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1676400" y="381001"/>
            <a:ext cx="16002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1800"/>
              <a:t>Kemik iliği</a:t>
            </a: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8458200" y="3581401"/>
            <a:ext cx="1981200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tr-TR" altLang="tr-TR" sz="1800"/>
              <a:t>Periferik kan</a:t>
            </a:r>
          </a:p>
        </p:txBody>
      </p:sp>
    </p:spTree>
    <p:extLst>
      <p:ext uri="{BB962C8B-B14F-4D97-AF65-F5344CB8AC3E}">
        <p14:creationId xmlns:p14="http://schemas.microsoft.com/office/powerpoint/2010/main" val="243148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2376</Words>
  <Application>Microsoft Office PowerPoint</Application>
  <PresentationFormat>Geniş ekran</PresentationFormat>
  <Paragraphs>724</Paragraphs>
  <Slides>46</Slides>
  <Notes>5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46</vt:i4>
      </vt:variant>
    </vt:vector>
  </HeadingPairs>
  <TitlesOfParts>
    <vt:vector size="53" baseType="lpstr">
      <vt:lpstr>AdvP1491</vt:lpstr>
      <vt:lpstr>Arial</vt:lpstr>
      <vt:lpstr>Calibri</vt:lpstr>
      <vt:lpstr>Calibri Light</vt:lpstr>
      <vt:lpstr>Times New Roman</vt:lpstr>
      <vt:lpstr>Wingdings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Administrator</dc:creator>
  <cp:lastModifiedBy>Administrator</cp:lastModifiedBy>
  <cp:revision>60</cp:revision>
  <dcterms:created xsi:type="dcterms:W3CDTF">2020-07-28T06:18:45Z</dcterms:created>
  <dcterms:modified xsi:type="dcterms:W3CDTF">2020-08-11T06:42:15Z</dcterms:modified>
</cp:coreProperties>
</file>