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346" r:id="rId2"/>
    <p:sldId id="347" r:id="rId3"/>
    <p:sldId id="351" r:id="rId4"/>
    <p:sldId id="258" r:id="rId5"/>
    <p:sldId id="348" r:id="rId6"/>
    <p:sldId id="259" r:id="rId7"/>
    <p:sldId id="260" r:id="rId8"/>
    <p:sldId id="261" r:id="rId9"/>
    <p:sldId id="262" r:id="rId10"/>
    <p:sldId id="263" r:id="rId11"/>
    <p:sldId id="352" r:id="rId12"/>
    <p:sldId id="265" r:id="rId13"/>
    <p:sldId id="266" r:id="rId14"/>
    <p:sldId id="268" r:id="rId15"/>
    <p:sldId id="267" r:id="rId16"/>
    <p:sldId id="354" r:id="rId17"/>
    <p:sldId id="269" r:id="rId18"/>
    <p:sldId id="270" r:id="rId19"/>
    <p:sldId id="271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5" r:id="rId32"/>
    <p:sldId id="286" r:id="rId33"/>
    <p:sldId id="287" r:id="rId34"/>
    <p:sldId id="288" r:id="rId35"/>
    <p:sldId id="289" r:id="rId36"/>
    <p:sldId id="291" r:id="rId37"/>
    <p:sldId id="292" r:id="rId38"/>
    <p:sldId id="294" r:id="rId39"/>
    <p:sldId id="295" r:id="rId40"/>
    <p:sldId id="322" r:id="rId41"/>
    <p:sldId id="323" r:id="rId42"/>
    <p:sldId id="301" r:id="rId43"/>
    <p:sldId id="306" r:id="rId44"/>
    <p:sldId id="307" r:id="rId45"/>
    <p:sldId id="349" r:id="rId46"/>
    <p:sldId id="303" r:id="rId47"/>
    <p:sldId id="334" r:id="rId48"/>
    <p:sldId id="313" r:id="rId49"/>
    <p:sldId id="314" r:id="rId50"/>
    <p:sldId id="336" r:id="rId51"/>
    <p:sldId id="335" r:id="rId52"/>
    <p:sldId id="338" r:id="rId53"/>
    <p:sldId id="331" r:id="rId54"/>
    <p:sldId id="339" r:id="rId55"/>
    <p:sldId id="328" r:id="rId56"/>
    <p:sldId id="340" r:id="rId57"/>
    <p:sldId id="341" r:id="rId58"/>
    <p:sldId id="343" r:id="rId59"/>
    <p:sldId id="344" r:id="rId6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7C468-C722-498B-A735-9A4165366D9A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0E3D3-3929-45D0-961E-6C778546F5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432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0E3D3-3929-45D0-961E-6C778546F52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139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0E3D3-3929-45D0-961E-6C778546F52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434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86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78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98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863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7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15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1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26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559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94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158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DF951-A231-4F35-ACE3-BC38F94F35F2}" type="datetimeFigureOut">
              <a:rPr lang="tr-TR" smtClean="0"/>
              <a:t>22.04.2019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5544B-F7BA-467A-A2AE-965D124B4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2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emf"/><Relationship Id="rId4" Type="http://schemas.openxmlformats.org/officeDocument/2006/relationships/image" Target="../media/image102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emf"/><Relationship Id="rId4" Type="http://schemas.openxmlformats.org/officeDocument/2006/relationships/image" Target="../media/image10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jpeg"/><Relationship Id="rId4" Type="http://schemas.openxmlformats.org/officeDocument/2006/relationships/image" Target="../media/image1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512745" y="1729212"/>
            <a:ext cx="10583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Periferik</a:t>
            </a:r>
            <a:r>
              <a:rPr lang="tr-T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yayma</a:t>
            </a:r>
            <a:endParaRPr lang="tr-T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310265" y="4653481"/>
            <a:ext cx="5015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Prof. Dr. Barış Kuşkonmaz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Hacettepe Üniversitesi Tıp Fakültesi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Pediatrik Hematoloji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422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4" y="118341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424284" y="646"/>
            <a:ext cx="75172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Bite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Periferik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sitoplazma kaybı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denatüre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veye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presipite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içeren)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Oksitatif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hasara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işaret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Şistositten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farkı: normal volüm ve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bikonkav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şeklin korunması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747787" y="3360941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/>
          </a:p>
        </p:txBody>
      </p:sp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90" y="2975911"/>
            <a:ext cx="4084894" cy="321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4454190" y="3040999"/>
            <a:ext cx="43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Gözyaşı hücresi</a:t>
            </a:r>
          </a:p>
          <a:p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744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6" y="386078"/>
            <a:ext cx="5057915" cy="362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778719" y="257358"/>
            <a:ext cx="77481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Piropoiklositoz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Hücre büyüklük ve şeklinin çok farklılık göstermesi,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eliptikal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oval, göz yaşı,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stomatositik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ekinotik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Mikrositik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hücreler</a:t>
            </a:r>
          </a:p>
        </p:txBody>
      </p:sp>
    </p:spTree>
    <p:extLst>
      <p:ext uri="{BB962C8B-B14F-4D97-AF65-F5344CB8AC3E}">
        <p14:creationId xmlns:p14="http://schemas.microsoft.com/office/powerpoint/2010/main" val="70699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6" y="130536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7568697" y="0"/>
            <a:ext cx="69983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Çekirdekli eritrosit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enellikle geç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ortokoromatik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eritroblast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Dense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üçük çekirdek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8680608" y="3217199"/>
            <a:ext cx="351576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Polikromazi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Mavimsi boyanma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Retiklositi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temsil eder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Rezidüel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sitoplazmik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ribozom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9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304" y="2982942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3330025_or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435" y="2982942"/>
            <a:ext cx="3951317" cy="2711688"/>
          </a:xfrm>
          <a:prstGeom prst="rect">
            <a:avLst/>
          </a:prstGeom>
          <a:noFill/>
        </p:spPr>
      </p:pic>
      <p:pic>
        <p:nvPicPr>
          <p:cNvPr id="10" name="Picture 2" descr="Peripheral blood smear with too many NRBCs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62" y="130536"/>
            <a:ext cx="2877335" cy="258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471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638084" y="640879"/>
            <a:ext cx="74419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Retiklosit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Supravital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boya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Ribozomlar boyanır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8" y="640879"/>
            <a:ext cx="411480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689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4" y="298748"/>
            <a:ext cx="4114800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541899" y="298748"/>
            <a:ext cx="70192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Aglütünasyon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gösteren eritrosit kümeleri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4" y="2947641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541899" y="2947641"/>
            <a:ext cx="736038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ulo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formasyonu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aymanın kalın olan bölgelerinde</a:t>
            </a:r>
          </a:p>
          <a:p>
            <a:pPr>
              <a:lnSpc>
                <a:spcPct val="150000"/>
              </a:lnSpc>
            </a:pP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Zeminin açık mavi boyanması (plazma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protieni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yüksek,</a:t>
            </a:r>
          </a:p>
          <a:p>
            <a:pPr>
              <a:lnSpc>
                <a:spcPct val="150000"/>
              </a:lnSpc>
            </a:pP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bazofilik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boyanma -</a:t>
            </a:r>
            <a:r>
              <a:rPr lang="tr-TR" sz="2000" dirty="0" err="1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irmer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makroglobulinemi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229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5" y="186480"/>
            <a:ext cx="7105305" cy="756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581797" y="351760"/>
            <a:ext cx="1736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(A) Normal 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kan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581797" y="792186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(B) </a:t>
            </a:r>
            <a:r>
              <a:rPr lang="en-US" dirty="0" err="1" smtClean="0">
                <a:solidFill>
                  <a:srgbClr val="343536"/>
                </a:solidFill>
                <a:latin typeface="Source Sans Pro"/>
              </a:rPr>
              <a:t>Stomat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osit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7616962" y="1253908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(C) 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E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kinosit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616962" y="1695927"/>
            <a:ext cx="1505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(D) 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Akantosit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7616962" y="2141671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(E) 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Sferosit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7497763" y="2620032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en-US" dirty="0">
                <a:solidFill>
                  <a:srgbClr val="343536"/>
                </a:solidFill>
                <a:latin typeface="Source Sans Pro"/>
              </a:rPr>
              <a:t>(F) 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Şistosit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(</a:t>
            </a:r>
            <a:r>
              <a:rPr lang="en-US" dirty="0" err="1" smtClean="0">
                <a:solidFill>
                  <a:srgbClr val="343536"/>
                </a:solidFill>
                <a:latin typeface="Source Sans Pro"/>
              </a:rPr>
              <a:t>fragmen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te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hücre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)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7616962" y="3069382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(G) 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Orak hücre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7578490" y="3542705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(H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)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Eliptosit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7584901" y="4012746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43536"/>
                </a:solidFill>
                <a:latin typeface="Source Sans Pro"/>
              </a:rPr>
              <a:t>(I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)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tr-TR" dirty="0">
                <a:solidFill>
                  <a:srgbClr val="343536"/>
                </a:solidFill>
                <a:latin typeface="Source Sans Pro"/>
              </a:rPr>
              <a:t>H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edef hücre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7561325" y="4447878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343536"/>
                </a:solidFill>
                <a:latin typeface="Source Sans Pro"/>
              </a:rPr>
              <a:t> 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(</a:t>
            </a:r>
            <a:r>
              <a:rPr lang="en-US" dirty="0">
                <a:solidFill>
                  <a:srgbClr val="343536"/>
                </a:solidFill>
                <a:latin typeface="Source Sans Pro"/>
              </a:rPr>
              <a:t>J) </a:t>
            </a:r>
            <a:r>
              <a:rPr lang="tr-TR" dirty="0">
                <a:solidFill>
                  <a:srgbClr val="343536"/>
                </a:solidFill>
                <a:latin typeface="Source Sans Pro"/>
              </a:rPr>
              <a:t>G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özyaşı hücresi</a:t>
            </a:r>
          </a:p>
          <a:p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7613173" y="4935419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343536"/>
                </a:solidFill>
                <a:latin typeface="Source Sans Pro"/>
              </a:rPr>
              <a:t>(</a:t>
            </a:r>
            <a:r>
              <a:rPr lang="en-US" dirty="0" smtClean="0">
                <a:solidFill>
                  <a:srgbClr val="343536"/>
                </a:solidFill>
                <a:latin typeface="Source Sans Pro"/>
              </a:rPr>
              <a:t>K</a:t>
            </a:r>
            <a:r>
              <a:rPr lang="en-US" dirty="0">
                <a:solidFill>
                  <a:srgbClr val="343536"/>
                </a:solidFill>
                <a:latin typeface="Source Sans Pro"/>
              </a:rPr>
              <a:t>) </a:t>
            </a:r>
            <a:r>
              <a:rPr lang="tr-TR" dirty="0" smtClean="0">
                <a:solidFill>
                  <a:srgbClr val="343536"/>
                </a:solidFill>
                <a:latin typeface="Source Sans Pro"/>
              </a:rPr>
              <a:t>Bite </a:t>
            </a:r>
            <a:r>
              <a:rPr lang="tr-TR" dirty="0" err="1" smtClean="0">
                <a:solidFill>
                  <a:srgbClr val="343536"/>
                </a:solidFill>
                <a:latin typeface="Source Sans Pro"/>
              </a:rPr>
              <a:t>cell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8401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7" y="608359"/>
            <a:ext cx="5756338" cy="695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923455" y="0"/>
            <a:ext cx="4432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343536"/>
                </a:solidFill>
                <a:latin typeface="Source Sans Pro"/>
              </a:rPr>
              <a:t>Scanning </a:t>
            </a:r>
            <a:r>
              <a:rPr lang="tr-TR" sz="2400" dirty="0" err="1">
                <a:solidFill>
                  <a:srgbClr val="343536"/>
                </a:solidFill>
                <a:latin typeface="Source Sans Pro"/>
              </a:rPr>
              <a:t>electron</a:t>
            </a:r>
            <a:r>
              <a:rPr lang="tr-TR" sz="2400" dirty="0">
                <a:solidFill>
                  <a:srgbClr val="343536"/>
                </a:solidFill>
                <a:latin typeface="Source Sans Pro"/>
              </a:rPr>
              <a:t> </a:t>
            </a:r>
            <a:r>
              <a:rPr lang="tr-TR" sz="2400" dirty="0" err="1">
                <a:solidFill>
                  <a:srgbClr val="343536"/>
                </a:solidFill>
                <a:latin typeface="Source Sans Pro"/>
              </a:rPr>
              <a:t>micrographs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85593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-208229" y="2145671"/>
            <a:ext cx="11651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Eritrositlerde patolojik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inklüzyonlar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92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1" y="222548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550875" y="222548"/>
            <a:ext cx="729105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smtClean="0">
                <a:solidFill>
                  <a:srgbClr val="343536"/>
                </a:solidFill>
                <a:effectLst/>
                <a:latin typeface="Source Sans Pro"/>
              </a:rPr>
              <a:t>Ba</a:t>
            </a:r>
            <a:r>
              <a:rPr lang="tr-TR" b="1" i="0" dirty="0" err="1" smtClean="0">
                <a:solidFill>
                  <a:srgbClr val="343536"/>
                </a:solidFill>
                <a:effectLst/>
                <a:latin typeface="Source Sans Pro"/>
              </a:rPr>
              <a:t>zofilik</a:t>
            </a:r>
            <a:r>
              <a:rPr lang="en-US" b="1" i="0" dirty="0" smtClean="0">
                <a:solidFill>
                  <a:srgbClr val="343536"/>
                </a:solidFill>
                <a:effectLst/>
                <a:latin typeface="Source Sans Pro"/>
              </a:rPr>
              <a:t> stippling. </a:t>
            </a:r>
            <a:endParaRPr lang="tr-TR" b="1" i="0" dirty="0" smtClean="0">
              <a:solidFill>
                <a:srgbClr val="343536"/>
              </a:solidFill>
              <a:effectLst/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Çok sayıda mavi renkli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inklüzyon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 (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polikrom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 boyanma)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Source Sans Pro"/>
              </a:rPr>
              <a:t>Agregasyon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 veya kümelenme gösteren ribozomlar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 </a:t>
            </a:r>
            <a:r>
              <a:rPr lang="en-US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 </a:t>
            </a:r>
            <a:endParaRPr lang="tr-TR" sz="2000" dirty="0"/>
          </a:p>
        </p:txBody>
      </p:sp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1" y="3047229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4550875" y="3047229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Howell-Jolly 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cismi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Yuvarlak şekilli nükleer kalıntı</a:t>
            </a: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solidFill>
                <a:srgbClr val="343536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245262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13" y="411210"/>
            <a:ext cx="4114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768159" y="34783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Heinz bod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endParaRPr lang="tr-TR" sz="2000" b="1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 renkli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infüzyon</a:t>
            </a: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Supravital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boya</a:t>
            </a:r>
          </a:p>
          <a:p>
            <a:pPr>
              <a:lnSpc>
                <a:spcPct val="150000"/>
              </a:lnSpc>
            </a:pP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Denatüre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30" y="3159643"/>
            <a:ext cx="4114800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768159" y="3102320"/>
            <a:ext cx="7061703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Siderosit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Prusya mavisi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*Çekirdek etrafında demir depoziti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parsiyel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ring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sideroblast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12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62962" y="289711"/>
            <a:ext cx="11479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Sunun Planı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17282" y="977774"/>
            <a:ext cx="11425474" cy="3266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Eritrositler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Morfolojik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bozuklukllar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Hastalık örneklerinde eritrosit morfolojik değişiklikleri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 . Lökositler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Trombositler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Hematolojik kanserler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346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06851" y="2626001"/>
            <a:ext cx="92918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Eritrosit</a:t>
            </a:r>
            <a:r>
              <a:rPr lang="tr-TR" sz="40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patolojileri-hastalık örnekleri</a:t>
            </a:r>
            <a:endParaRPr lang="tr-TR" sz="400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59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25" y="723192"/>
            <a:ext cx="41148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4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25" y="3512745"/>
            <a:ext cx="411480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445251" y="723192"/>
            <a:ext cx="7460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Demir eksikliği anemisi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İleri derecede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hipokromi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Hücre büyüklüklerinde farklılık (MCV tahmini zor)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4517680" y="3512745"/>
            <a:ext cx="653660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Demir eksikliği anemisi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Hafif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hipokoromi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mikrositoz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346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3" y="689981"/>
            <a:ext cx="428625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68570" y="541326"/>
            <a:ext cx="75234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Megaloblasti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anemi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-vitamin B12 eksikliği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anizositoz</a:t>
            </a:r>
            <a:endParaRPr lang="tr-TR" sz="2000" dirty="0" smtClean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Nadir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endParaRPr lang="tr-TR" sz="2000" dirty="0" smtClean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Normokromik</a:t>
            </a:r>
            <a:endParaRPr lang="tr-TR" sz="2000" dirty="0" smtClean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*oval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makrosit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(ayırıcı özellik)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Şekil bozukluğu olan eritrositler </a:t>
            </a:r>
          </a:p>
          <a:p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3" y="3499902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4433180" y="3692124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Source Sans Pro"/>
              </a:rPr>
              <a:t>Megaloblastik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Source Sans Pro"/>
              </a:rPr>
              <a:t> anemi. 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Source Sans Pro"/>
              </a:rPr>
              <a:t>Folat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Source Sans Pro"/>
              </a:rPr>
              <a:t> eksikliği.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Vitamin B12 eksikliği ile aynı özellikler</a:t>
            </a:r>
            <a:endParaRPr lang="tr-TR" sz="2000" dirty="0">
              <a:solidFill>
                <a:srgbClr val="343536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Oval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makrosit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, </a:t>
            </a:r>
            <a:r>
              <a:rPr lang="tr-TR" sz="2000" dirty="0" err="1">
                <a:solidFill>
                  <a:srgbClr val="343536"/>
                </a:solidFill>
                <a:latin typeface="Source Sans Pro"/>
              </a:rPr>
              <a:t>a</a:t>
            </a:r>
            <a:r>
              <a:rPr lang="tr-TR" sz="2000" dirty="0" err="1" smtClean="0">
                <a:solidFill>
                  <a:srgbClr val="343536"/>
                </a:solidFill>
                <a:latin typeface="Source Sans Pro"/>
              </a:rPr>
              <a:t>nizositoz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, </a:t>
            </a:r>
            <a:r>
              <a:rPr lang="tr-TR" sz="2000" dirty="0" err="1">
                <a:solidFill>
                  <a:srgbClr val="343536"/>
                </a:solidFill>
                <a:latin typeface="Source Sans Pro"/>
              </a:rPr>
              <a:t>p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oiklositoz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karaktersitik</a:t>
            </a:r>
            <a:endParaRPr lang="tr-TR" sz="2000" b="0" i="0" dirty="0" smtClean="0">
              <a:solidFill>
                <a:srgbClr val="343536"/>
              </a:solidFill>
              <a:effectLst/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Hipersegmente</a:t>
            </a:r>
            <a:r>
              <a:rPr lang="tr-TR" sz="2000" b="0" i="0" dirty="0" smtClean="0">
                <a:solidFill>
                  <a:srgbClr val="343536"/>
                </a:solidFill>
                <a:effectLst/>
                <a:latin typeface="Source Sans Pro"/>
              </a:rPr>
              <a:t> </a:t>
            </a:r>
            <a:r>
              <a:rPr lang="tr-TR" sz="2000" b="0" i="0" dirty="0" err="1" smtClean="0">
                <a:solidFill>
                  <a:srgbClr val="343536"/>
                </a:solidFill>
                <a:effectLst/>
                <a:latin typeface="Source Sans Pro"/>
              </a:rPr>
              <a:t>nötrofil</a:t>
            </a:r>
            <a:endParaRPr lang="tr-TR" sz="2000" b="0" i="0" dirty="0" smtClean="0">
              <a:solidFill>
                <a:srgbClr val="343536"/>
              </a:solidFill>
              <a:effectLst/>
              <a:latin typeface="Source Sans Pro"/>
            </a:endParaRPr>
          </a:p>
          <a:p>
            <a:endParaRPr lang="tr-TR" dirty="0">
              <a:solidFill>
                <a:srgbClr val="343536"/>
              </a:solidFill>
              <a:latin typeface="Source Sans Pro"/>
            </a:endParaRPr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458" y="1112001"/>
            <a:ext cx="3302849" cy="263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0375271" y="3692124"/>
            <a:ext cx="1816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Howell-Jolly cismi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0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61054"/>
            <a:ext cx="411480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271334"/>
            <a:ext cx="41148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369806" y="270519"/>
            <a:ext cx="7444966" cy="1974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Alloimmün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hemolitik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anemi-ABO uyumsuzluğu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Polikromatik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karakteristik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Çekirdekli eritrosit,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uyumsuzluğuna göre daha az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4369806" y="3096285"/>
            <a:ext cx="6572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Alloimün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hemolitik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anemi-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uyumsuzluğu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Polikromatik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makrosit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Çekirdekli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ertirosit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(yoğun olması karakteristik)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19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30" y="122960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541821" y="186322"/>
            <a:ext cx="7463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Otoimmün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hemolitik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anemi (sıcak tip)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Yoğun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Polikromatofilik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30" y="2991038"/>
            <a:ext cx="47625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5251010" y="2991038"/>
            <a:ext cx="620162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Soğuk aglütinin hastalığı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Oda sıcaklığındaki kanda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Isıtılmış kan (37</a:t>
            </a:r>
            <a:r>
              <a:rPr lang="tr-TR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C’ye kadar-aglütinasyon yok-)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Akral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bölgelerde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yüzeyel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damarlardaki sıcaklık düşüklüğü ile aglütinasyon olabilir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2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30" name="Picture 6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70" y="230171"/>
            <a:ext cx="4114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4641410" y="166797"/>
            <a:ext cx="75505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talasemi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Ağır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Hipokromi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Anizokromi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(normal ve zayıf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hemoglonize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eritrositler)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bozuk şekilli eritrositler (göz yaşı, oval,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eliptical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Çekirdekli eritrosit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Hedef hücre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6" y="3029119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324696" y="2960840"/>
            <a:ext cx="5425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talesemi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inermedia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hipokromi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anizositoz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248" y="4102975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9295048" y="4125770"/>
            <a:ext cx="27824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Beta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talasemi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minör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gözyaşı hücresi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Hipokromi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Bazofilik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stripling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00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9" y="132014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88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25" y="2977867"/>
            <a:ext cx="355282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472412" y="132014"/>
            <a:ext cx="69802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Orak hücreli anemi (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SS hastalığı)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Orak şeklinde hücreler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Eliptikal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orak hücre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Hedef hücre</a:t>
            </a:r>
          </a:p>
          <a:p>
            <a:pPr>
              <a:lnSpc>
                <a:spcPct val="150000"/>
              </a:lnSpc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3766650" y="3195872"/>
            <a:ext cx="7369112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Orak hücreli anemi 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SS hastalığı)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Kresentik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şeklli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 parçası (Orak hücrenin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ucundan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fragmentasyon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57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6" y="211263"/>
            <a:ext cx="4114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2" y="3047229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388070" y="211263"/>
            <a:ext cx="73634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Hemoglobin H hastalığı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Hipokromi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Hedef hücre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Hafif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4388070" y="3047229"/>
            <a:ext cx="74810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Hemoglobin H hastalığı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Supravital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boyama (parlak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kresil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mavisi)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Çok sayıda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intraselüler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HbH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çökeltileri)</a:t>
            </a:r>
          </a:p>
        </p:txBody>
      </p:sp>
    </p:spTree>
    <p:extLst>
      <p:ext uri="{BB962C8B-B14F-4D97-AF65-F5344CB8AC3E}">
        <p14:creationId xmlns:p14="http://schemas.microsoft.com/office/powerpoint/2010/main" val="1331645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3" y="14759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129590" y="20465"/>
            <a:ext cx="25470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G6PD eksikliği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Bite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karaktersitik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854" y="257426"/>
            <a:ext cx="4126714" cy="296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8501361" y="3217550"/>
            <a:ext cx="58394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P5’N eksikliği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Bazofilik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stripling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karaktersitik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0" y="2800905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129590" y="2800905"/>
            <a:ext cx="420080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PK eksikliği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Diagnostik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 değişikliği yok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Makrositik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polikromotofilik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hücreler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Orta düzeyde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Gözyaşı hücreleri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Eliptekal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hücreler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Nadir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stomatosit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hücreler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Akoantosit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genelikle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görülür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Image not availabl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90" y="838208"/>
            <a:ext cx="2347364" cy="179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45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0323"/>
            <a:ext cx="411480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109487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455814" y="200323"/>
            <a:ext cx="7395172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Herediter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sferositoz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Küçük, yoğun boyanmış hücreler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Bazılarında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santrak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solukluk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sferostomatosit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-yatay ok-)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polikromazi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4412056" y="3062884"/>
            <a:ext cx="44271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Herediter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sferositoz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Mikrosferosit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polikromazi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8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1676400" y="152400"/>
            <a:ext cx="8686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sz="2800" smtClean="0"/>
              <a:t>Eritrosit</a:t>
            </a:r>
            <a:endParaRPr lang="tr-TR" sz="2800" dirty="0"/>
          </a:p>
        </p:txBody>
      </p:sp>
      <p:sp>
        <p:nvSpPr>
          <p:cNvPr id="5123" name="AutoShape 5"/>
          <p:cNvSpPr>
            <a:spLocks noChangeArrowheads="1"/>
          </p:cNvSpPr>
          <p:nvPr/>
        </p:nvSpPr>
        <p:spPr bwMode="auto">
          <a:xfrm>
            <a:off x="3044981" y="2712443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/>
          </a:p>
        </p:txBody>
      </p:sp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188" y="914400"/>
            <a:ext cx="1801812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3505201"/>
            <a:ext cx="167640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9"/>
          <p:cNvSpPr>
            <a:spLocks noChangeArrowheads="1"/>
          </p:cNvSpPr>
          <p:nvPr/>
        </p:nvSpPr>
        <p:spPr bwMode="auto">
          <a:xfrm>
            <a:off x="403633" y="1772582"/>
            <a:ext cx="830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hlink"/>
              </a:buClr>
            </a:pPr>
            <a:r>
              <a:rPr lang="tr-TR" sz="2000" dirty="0" smtClean="0"/>
              <a:t>-Eritrositlerin </a:t>
            </a:r>
            <a:r>
              <a:rPr lang="tr-TR" sz="2000" dirty="0"/>
              <a:t>görünümleri </a:t>
            </a:r>
            <a:r>
              <a:rPr lang="tr-TR" sz="2000" dirty="0" err="1"/>
              <a:t>bikonkav</a:t>
            </a:r>
            <a:r>
              <a:rPr lang="tr-TR" sz="2000" dirty="0"/>
              <a:t> disk şeklindedir</a:t>
            </a:r>
          </a:p>
        </p:txBody>
      </p:sp>
      <p:sp>
        <p:nvSpPr>
          <p:cNvPr id="5127" name="Text Box 13"/>
          <p:cNvSpPr txBox="1">
            <a:spLocks noChangeArrowheads="1"/>
          </p:cNvSpPr>
          <p:nvPr/>
        </p:nvSpPr>
        <p:spPr bwMode="auto">
          <a:xfrm>
            <a:off x="403633" y="937451"/>
            <a:ext cx="830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</a:pPr>
            <a:r>
              <a:rPr lang="tr-TR" sz="2000" dirty="0" smtClean="0"/>
              <a:t>-Çekirdekleri yoktur </a:t>
            </a:r>
            <a:r>
              <a:rPr lang="tr-TR" sz="2000" dirty="0" err="1" smtClean="0"/>
              <a:t>sitoplazmik</a:t>
            </a:r>
            <a:r>
              <a:rPr lang="tr-TR" sz="2000" dirty="0" smtClean="0"/>
              <a:t> yapı ve </a:t>
            </a:r>
            <a:r>
              <a:rPr lang="tr-TR" sz="2000" dirty="0" err="1" smtClean="0"/>
              <a:t>organel</a:t>
            </a:r>
            <a:r>
              <a:rPr lang="tr-TR" sz="2000" dirty="0" smtClean="0"/>
              <a:t> içermezler</a:t>
            </a:r>
            <a:endParaRPr lang="tr-TR" sz="2000" dirty="0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868087" y="2556379"/>
            <a:ext cx="297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 smtClean="0"/>
              <a:t>      </a:t>
            </a:r>
            <a:r>
              <a:rPr lang="tr-TR" sz="2000" dirty="0" err="1" smtClean="0"/>
              <a:t>Bikonkav</a:t>
            </a:r>
            <a:r>
              <a:rPr lang="tr-TR" sz="2000" dirty="0" smtClean="0"/>
              <a:t> </a:t>
            </a:r>
            <a:r>
              <a:rPr lang="tr-TR" sz="2000" dirty="0"/>
              <a:t>şekil</a:t>
            </a:r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3467477" y="2566432"/>
            <a:ext cx="3276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/>
              <a:t>Yüzey/volüm oranını artırır</a:t>
            </a:r>
          </a:p>
        </p:txBody>
      </p:sp>
      <p:sp>
        <p:nvSpPr>
          <p:cNvPr id="5130" name="AutoShape 17"/>
          <p:cNvSpPr>
            <a:spLocks noChangeArrowheads="1"/>
          </p:cNvSpPr>
          <p:nvPr/>
        </p:nvSpPr>
        <p:spPr bwMode="auto">
          <a:xfrm rot="5400000">
            <a:off x="3819053" y="3160057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tr-TR"/>
          </a:p>
        </p:txBody>
      </p:sp>
      <p:sp>
        <p:nvSpPr>
          <p:cNvPr id="5131" name="Text Box 18"/>
          <p:cNvSpPr txBox="1">
            <a:spLocks noChangeArrowheads="1"/>
          </p:cNvSpPr>
          <p:nvPr/>
        </p:nvSpPr>
        <p:spPr bwMode="auto">
          <a:xfrm>
            <a:off x="2781300" y="3450969"/>
            <a:ext cx="396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sz="2000" dirty="0"/>
              <a:t>Gaz değişimini kolaylaştırır</a:t>
            </a:r>
          </a:p>
        </p:txBody>
      </p:sp>
      <p:sp>
        <p:nvSpPr>
          <p:cNvPr id="5132" name="Text Box 19"/>
          <p:cNvSpPr txBox="1">
            <a:spLocks noChangeArrowheads="1"/>
          </p:cNvSpPr>
          <p:nvPr/>
        </p:nvSpPr>
        <p:spPr bwMode="auto">
          <a:xfrm>
            <a:off x="1676400" y="3962401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</a:pPr>
            <a:r>
              <a:rPr lang="tr-TR" sz="2000" dirty="0"/>
              <a:t>Eritrositin (8 mikron) </a:t>
            </a:r>
            <a:r>
              <a:rPr lang="tr-TR" sz="2000" dirty="0" err="1"/>
              <a:t>fragmente</a:t>
            </a:r>
            <a:r>
              <a:rPr lang="tr-TR" sz="2000" dirty="0"/>
              <a:t> olmadan </a:t>
            </a:r>
            <a:r>
              <a:rPr lang="tr-TR" sz="2000" dirty="0" err="1"/>
              <a:t>kapillerden</a:t>
            </a:r>
            <a:r>
              <a:rPr lang="tr-TR" sz="2000" dirty="0"/>
              <a:t>/                   </a:t>
            </a:r>
            <a:r>
              <a:rPr lang="tr-TR" sz="2000" dirty="0" err="1"/>
              <a:t>retikloendotelyal</a:t>
            </a:r>
            <a:r>
              <a:rPr lang="tr-TR" sz="2000" dirty="0"/>
              <a:t> sistemden (3 mikron) geçmeleri gerekir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95677" y="5055759"/>
            <a:ext cx="1128439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2000" dirty="0" smtClean="0"/>
              <a:t>-</a:t>
            </a:r>
            <a:r>
              <a:rPr lang="tr-TR" sz="2000" dirty="0" err="1" smtClean="0"/>
              <a:t>Metabolik</a:t>
            </a:r>
            <a:r>
              <a:rPr lang="tr-TR" sz="2000" dirty="0" smtClean="0"/>
              <a:t> </a:t>
            </a:r>
            <a:r>
              <a:rPr lang="tr-TR" sz="2000" dirty="0"/>
              <a:t>etkinliği </a:t>
            </a:r>
            <a:r>
              <a:rPr lang="tr-TR" sz="2000" dirty="0" smtClean="0"/>
              <a:t>vardır, enerjiyi </a:t>
            </a:r>
            <a:r>
              <a:rPr lang="tr-TR" sz="2000" dirty="0"/>
              <a:t>anaerobik solunum ile sağlar </a:t>
            </a:r>
            <a:r>
              <a:rPr lang="tr-TR" sz="2000" b="1" dirty="0"/>
              <a:t>(</a:t>
            </a:r>
            <a:r>
              <a:rPr lang="tr-TR" sz="2000" b="1" dirty="0" err="1"/>
              <a:t>Embden-Meyerhof</a:t>
            </a:r>
            <a:r>
              <a:rPr lang="tr-TR" sz="2000" b="1" dirty="0"/>
              <a:t> yolağı</a:t>
            </a:r>
            <a:r>
              <a:rPr lang="tr-TR" sz="2000" b="1" dirty="0" smtClean="0"/>
              <a:t>)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endParaRPr lang="tr-TR" sz="2000" b="1" dirty="0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478325" y="5690589"/>
            <a:ext cx="1040846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sz="2000" dirty="0" smtClean="0"/>
              <a:t>-Okside </a:t>
            </a:r>
            <a:r>
              <a:rPr lang="tr-TR" sz="2000" dirty="0"/>
              <a:t>edici ajanlardan kendilerini korumak </a:t>
            </a:r>
            <a:r>
              <a:rPr lang="tr-TR" sz="2000" dirty="0" smtClean="0"/>
              <a:t>için; </a:t>
            </a:r>
            <a:r>
              <a:rPr lang="tr-TR" sz="2000" b="1" dirty="0" smtClean="0"/>
              <a:t>HMP </a:t>
            </a:r>
            <a:r>
              <a:rPr lang="tr-TR" sz="2000" b="1" dirty="0"/>
              <a:t>yolağında</a:t>
            </a:r>
            <a:r>
              <a:rPr lang="tr-TR" sz="2000" dirty="0"/>
              <a:t> </a:t>
            </a:r>
            <a:r>
              <a:rPr lang="tr-TR" sz="2000" dirty="0" err="1" smtClean="0"/>
              <a:t>glukoz</a:t>
            </a:r>
            <a:r>
              <a:rPr lang="tr-TR" sz="2000" dirty="0" smtClean="0"/>
              <a:t> </a:t>
            </a:r>
            <a:r>
              <a:rPr lang="tr-TR" sz="2000" dirty="0"/>
              <a:t>metabolizması</a:t>
            </a:r>
          </a:p>
        </p:txBody>
      </p:sp>
    </p:spTree>
    <p:extLst>
      <p:ext uri="{BB962C8B-B14F-4D97-AF65-F5344CB8AC3E}">
        <p14:creationId xmlns:p14="http://schemas.microsoft.com/office/powerpoint/2010/main" val="339305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9" y="447769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579544" y="447769"/>
            <a:ext cx="79866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Herediter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eliptositoz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Çok farklı şekilde;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eliptekal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(*), oval (ok)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Bazı hücreler çok küçük ve  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bozuk şekilli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Çoğu hücre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bikonkavite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korumuş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Az </a:t>
            </a:r>
            <a:r>
              <a:rPr lang="tr-TR" sz="2000" dirty="0">
                <a:solidFill>
                  <a:srgbClr val="343536"/>
                </a:solidFill>
                <a:latin typeface="Source Sans Pro"/>
              </a:rPr>
              <a:t>sayıda hücre </a:t>
            </a:r>
            <a:r>
              <a:rPr lang="tr-TR" sz="2000" dirty="0" err="1" smtClean="0">
                <a:solidFill>
                  <a:srgbClr val="343536"/>
                </a:solidFill>
                <a:latin typeface="Source Sans Pro"/>
              </a:rPr>
              <a:t>bikonkaviteyi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 </a:t>
            </a:r>
            <a:r>
              <a:rPr lang="tr-TR" sz="2000" dirty="0">
                <a:solidFill>
                  <a:srgbClr val="343536"/>
                </a:solidFill>
                <a:latin typeface="Source Sans Pro"/>
              </a:rPr>
              <a:t>kaybetmiş ve </a:t>
            </a:r>
            <a:r>
              <a:rPr lang="tr-TR" sz="2000" dirty="0" err="1" smtClean="0">
                <a:solidFill>
                  <a:srgbClr val="343536"/>
                </a:solidFill>
                <a:latin typeface="Source Sans Pro"/>
              </a:rPr>
              <a:t>hiperkromik</a:t>
            </a:r>
            <a:endParaRPr lang="tr-TR" sz="2000" dirty="0">
              <a:solidFill>
                <a:srgbClr val="343536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9" y="3278502"/>
            <a:ext cx="411480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433179" y="3310091"/>
            <a:ext cx="74449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Herediter 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stomatositozis</a:t>
            </a:r>
            <a:endParaRPr lang="tr-TR" sz="2000" b="1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Hemen her hücre yarık-benzeri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santal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solukluk</a:t>
            </a: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472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Picture 4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69" y="371994"/>
            <a:ext cx="4114800" cy="32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599161" y="371994"/>
            <a:ext cx="7125077" cy="184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Kalıtsal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piropoiklositoz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poliklositozis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göz yaşı hücresi,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hücreler, 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anizositoz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7148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0" y="363987"/>
            <a:ext cx="41148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10" y="3192084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469393" y="356782"/>
            <a:ext cx="6711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Dissemine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intravasküler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koagülasyon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Poiklosit,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bikonkaviteyi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korur (üst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tarfatki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ok), Bazıları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hiperdens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(alttaki oklar)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541822" y="3112378"/>
            <a:ext cx="6711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Dissemine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intravasküler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koagülasyon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Poiklosit,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Bite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keratoekinosit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(*)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istositler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863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3" y="258762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60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3" y="3074390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301905" y="3042688"/>
            <a:ext cx="6645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Hemolitik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üremik sendrom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Anisositoz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poiklositler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yok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451288" y="258762"/>
            <a:ext cx="74178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Hemolitik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üremik sendrom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azalmış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Ekinositler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nadir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poikloekinositler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(şekli bozulmuş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küntleşmiş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çıkıntı)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megatrombosit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211" y="3750574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9660803" y="3758582"/>
            <a:ext cx="25726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trombositopenik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purpura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Şistositler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66058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24" y="215775"/>
            <a:ext cx="428625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840586" y="21577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Abetalipoproteinemia</a:t>
            </a: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&gt;%50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akantosit</a:t>
            </a:r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24" y="3288326"/>
            <a:ext cx="41148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496712" y="3288326"/>
            <a:ext cx="71733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Akontositozis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spur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anemi)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025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6" y="52396"/>
            <a:ext cx="381000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885" y="119746"/>
            <a:ext cx="41148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3834142" y="119746"/>
            <a:ext cx="6590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Yanık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(orta ağırlıkta). 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Mikrosferositler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0375269" y="52396"/>
            <a:ext cx="2183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Yanık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(orta ağırlıkta). 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ekinosit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Nadir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8" y="3498788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ikdörtgen 8"/>
          <p:cNvSpPr/>
          <p:nvPr/>
        </p:nvSpPr>
        <p:spPr>
          <a:xfrm>
            <a:off x="4252268" y="3642337"/>
            <a:ext cx="223922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şok</a:t>
            </a:r>
          </a:p>
          <a:p>
            <a:r>
              <a:rPr lang="tr-TR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Ekinositler</a:t>
            </a:r>
            <a:endParaRPr lang="tr-TR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305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4255130" y="2982460"/>
            <a:ext cx="759585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Mekanik 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hemoliz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intvasküler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travma)-Sentetik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kalp kapağı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Çok sayıda ağır şekil bozukluğu olan hücreler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Şistosit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Bite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Sferoakantosit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/>
          </a:p>
        </p:txBody>
      </p:sp>
      <p:pic>
        <p:nvPicPr>
          <p:cNvPr id="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0" y="139953"/>
            <a:ext cx="41148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377350" y="105984"/>
            <a:ext cx="456747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Vitamin E eksikliği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Polikromazi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Küçük,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yoğun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boyanmış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poiklosit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Bite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/>
              <a:t>  </a:t>
            </a:r>
            <a:endParaRPr lang="tr-TR" dirty="0"/>
          </a:p>
        </p:txBody>
      </p:sp>
      <p:pic>
        <p:nvPicPr>
          <p:cNvPr id="8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40" y="2982460"/>
            <a:ext cx="411480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842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36" y="141068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378859" y="14106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Asplenia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onjenital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0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Ekinosit</a:t>
            </a:r>
            <a:r>
              <a:rPr lang="tr-TR" sz="20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akantosit</a:t>
            </a:r>
            <a:r>
              <a:rPr lang="tr-TR" sz="2000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hedef hücre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Howell-Jolly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cismi(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ekinısit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içinde)</a:t>
            </a:r>
          </a:p>
          <a:p>
            <a:pPr>
              <a:lnSpc>
                <a:spcPct val="150000"/>
              </a:lnSpc>
            </a:pPr>
            <a:r>
              <a:rPr lang="tr-TR" sz="2000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Makrotrombosit</a:t>
            </a:r>
            <a:endParaRPr lang="tr-TR" sz="2000" b="0" i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36" y="3518010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495548" y="3518010"/>
            <a:ext cx="67307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Splenektomi</a:t>
            </a:r>
            <a:endParaRPr lang="tr-TR" sz="2000" b="1" dirty="0" smtClean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Akantosferosit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Akantosit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90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6" name="Picture 4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38" y="235890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38" y="3114988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8364545" y="109572"/>
            <a:ext cx="69802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Karaciğer hastalığı</a:t>
            </a:r>
          </a:p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Akantosit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Hedef hücre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Çekirdekli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ertitrosit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82" y="235890"/>
            <a:ext cx="3770119" cy="296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4459482" y="3512491"/>
            <a:ext cx="71198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Böbrek hastalığı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Şistosit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mikrovasküler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hastalık)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020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3" y="375703"/>
            <a:ext cx="5646887" cy="258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ongenital sideroblastic anemia peripheral bl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21" y="3159018"/>
            <a:ext cx="4289676" cy="320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635488" y="3159018"/>
            <a:ext cx="70526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Sideroblastik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anemi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anizopoiklositoz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noktalanma 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olikromazi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Çift eritrosit popülasyonu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Çekirdekli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eritrosit</a:t>
            </a: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6246892" y="294221"/>
            <a:ext cx="606018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Konjenital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diseritropoetik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anemi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Ağır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diseritropoez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Anizositoz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Belirgin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poiklositoz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Hafif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anizokromi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göz yaşı hücresi,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nadir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781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17283" y="0"/>
            <a:ext cx="11706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Eritrositlerde büyüklük, boyanma ve şekil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20" y="758610"/>
            <a:ext cx="41148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501238" y="604701"/>
            <a:ext cx="7088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Normositik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(MCV)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Lenfosit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nükleusun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çekirdeği büyüklüğünde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20" y="3559930"/>
            <a:ext cx="41148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4501238" y="3559930"/>
            <a:ext cx="742217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rmokromik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(MCH/MCHC)</a:t>
            </a:r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Eritrositin normal </a:t>
            </a:r>
            <a:r>
              <a:rPr lang="tr-TR" sz="2000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içeriği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Ortadaki solukluk oranı (1/3)                    </a:t>
            </a:r>
            <a:endParaRPr lang="tr-TR" sz="200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b="1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b="1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 smtClean="0">
                <a:solidFill>
                  <a:srgbClr val="343536"/>
                </a:solidFill>
                <a:effectLst/>
                <a:latin typeface="Source Sans Pro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276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997512" y="1937442"/>
            <a:ext cx="497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Lökositler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42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462" y="1058632"/>
            <a:ext cx="5880613" cy="418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170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2" name="Picture 4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81" y="564294"/>
            <a:ext cx="42862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459931" y="703314"/>
            <a:ext cx="7188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granülasyon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189" y="554903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0316989" y="564294"/>
            <a:ext cx="3036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Granülasyon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Çomak,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Vakuolizasyon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81" y="3634822"/>
            <a:ext cx="4114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4269825" y="3716303"/>
            <a:ext cx="79795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Döhle</a:t>
            </a: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bodies </a:t>
            </a:r>
            <a:endParaRPr lang="tr-TR" sz="2000" b="1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Büyük mavimsi granül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İnflamatuar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durum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Promyelosit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evredeki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bazofilk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materyali temsil eder (normalde yıkılır)</a:t>
            </a:r>
          </a:p>
        </p:txBody>
      </p:sp>
    </p:spTree>
    <p:extLst>
      <p:ext uri="{BB962C8B-B14F-4D97-AF65-F5344CB8AC3E}">
        <p14:creationId xmlns:p14="http://schemas.microsoft.com/office/powerpoint/2010/main" val="39362629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505609" y="2927756"/>
            <a:ext cx="691986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Nötrofil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apoptozisi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ükleer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fregmantasyon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596144" y="371192"/>
            <a:ext cx="7010399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Nötrofil içinde bakteri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Ağır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sepsis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34" y="83608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34" y="2862269"/>
            <a:ext cx="41148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786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8" y="238769"/>
            <a:ext cx="428625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8" y="3193970"/>
            <a:ext cx="42862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4605195" y="3193970"/>
            <a:ext cx="74992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Pelger-Huet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anomalisi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Hipolobüle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çekirdek </a:t>
            </a:r>
            <a:endParaRPr lang="tr-TR" sz="200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İki loblu,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kelebek gözlük 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dambıl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benzeri çekirdek</a:t>
            </a:r>
            <a:endParaRPr lang="tr-TR" sz="200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Benign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bir durum (OD)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Kazanılmış veya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psödo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Pelger-Huet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formu; MDS, AML, KML,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lökomoid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reaksiyon, bazı ilaçlar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4605196" y="238769"/>
            <a:ext cx="6965133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Hipersegmentasyon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nötrofillerde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2-4 loblu çekirdek (5 loblu &lt;%1)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Ortalama lob sayısı 2.8/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614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43" y="372794"/>
            <a:ext cx="3492972" cy="304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3785702" y="420046"/>
            <a:ext cx="734537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Chediak-Higashi </a:t>
            </a:r>
            <a:r>
              <a:rPr lang="tr-TR" sz="2000" b="1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hastalığı</a:t>
            </a:r>
          </a:p>
          <a:p>
            <a:pPr>
              <a:lnSpc>
                <a:spcPct val="150000"/>
              </a:lnSpc>
            </a:pPr>
            <a:r>
              <a:rPr lang="tr-TR" sz="200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Nötrofil </a:t>
            </a:r>
            <a:r>
              <a:rPr lang="tr-TR" sz="2000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stoplazmasında</a:t>
            </a:r>
            <a:r>
              <a:rPr lang="tr-TR" sz="200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anormal büyük/dev granül (karakteristik)</a:t>
            </a:r>
          </a:p>
          <a:p>
            <a:endParaRPr lang="tr-TR" sz="2000" b="1" i="0" dirty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b="1" dirty="0" smtClean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6" y="3012475"/>
            <a:ext cx="3584859" cy="291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3785702" y="3012475"/>
            <a:ext cx="6802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>
                <a:solidFill>
                  <a:srgbClr val="343536"/>
                </a:solidFill>
                <a:latin typeface="Source Sans Pro"/>
              </a:rPr>
              <a:t>Chediak-Higashi hastalığı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sitoplaznik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granül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karaktersitik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222" y="4121844"/>
            <a:ext cx="2190169" cy="322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7632070" y="4146632"/>
            <a:ext cx="3639493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Chediak</a:t>
            </a:r>
            <a:r>
              <a:rPr lang="en-US" sz="2000" b="1" dirty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-Higashi </a:t>
            </a:r>
            <a:r>
              <a:rPr lang="tr-TR" sz="2000" b="1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Hastalığı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franül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içeren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monosit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2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35" y="155449"/>
            <a:ext cx="4381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650462" y="137342"/>
            <a:ext cx="726389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Alder-Reilly </a:t>
            </a:r>
            <a:r>
              <a:rPr lang="en-US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Anoma</a:t>
            </a:r>
            <a:r>
              <a:rPr lang="tr-TR" sz="2000" b="1" i="0" dirty="0" err="1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lisi</a:t>
            </a:r>
            <a:r>
              <a:rPr lang="tr-TR" sz="2000" b="1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(MPS)</a:t>
            </a:r>
            <a:r>
              <a:rPr lang="en-US" sz="2000" b="0" i="0" dirty="0" smtClean="0">
                <a:solidFill>
                  <a:srgbClr val="3435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b="0" i="0" dirty="0" smtClean="0">
              <a:solidFill>
                <a:srgbClr val="3435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Anormal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granüler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içerik (‘dense’ granül)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granülasyona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benzer</a:t>
            </a:r>
          </a:p>
          <a:p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35" y="3338874"/>
            <a:ext cx="43815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4650462" y="3433676"/>
            <a:ext cx="69711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Alder-Reilly </a:t>
            </a:r>
            <a:r>
              <a:rPr lang="en-US" sz="2000" b="1" dirty="0" err="1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Anoma</a:t>
            </a:r>
            <a:r>
              <a:rPr lang="tr-TR" sz="2000" b="1" dirty="0" err="1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lisi</a:t>
            </a:r>
            <a:r>
              <a:rPr lang="tr-TR" sz="2000" b="1" dirty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(MPS)</a:t>
            </a:r>
            <a:r>
              <a:rPr lang="en-US" sz="2000" dirty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solidFill>
                <a:srgbClr val="343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sitoplazimik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granül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karaktersitik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1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684" y="1800132"/>
            <a:ext cx="3411654" cy="278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8588931" y="4590107"/>
            <a:ext cx="34793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MPS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itoplazmik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granül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GAG birikimi</a:t>
            </a:r>
          </a:p>
        </p:txBody>
      </p:sp>
    </p:spTree>
    <p:extLst>
      <p:ext uri="{BB962C8B-B14F-4D97-AF65-F5344CB8AC3E}">
        <p14:creationId xmlns:p14="http://schemas.microsoft.com/office/powerpoint/2010/main" val="27407007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arge granular lymphocy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64" y="267360"/>
            <a:ext cx="19050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232591" y="267360"/>
            <a:ext cx="109275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Büyük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granüler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lenfosit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Lenfositten daha büyük ve sitoplazması da daha geniş.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Sitoplazma rengi soluk mavi kaba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zaürofilik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granüller içerir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Nukleus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yuvarlak-oval,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kondanse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kromatin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Sitotoksik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 lenfosit ve NK hücresi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Lenfositlerin %10-15’i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Viral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enfeksiyonlar,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otoimmün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hastalıklar, 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Splenektomi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sonrası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Lymphocy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1" y="3806328"/>
            <a:ext cx="19050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06993" y="5834420"/>
            <a:ext cx="1412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enfosit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Reactive lymphocy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511" y="3806328"/>
            <a:ext cx="19050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966189" y="5834420"/>
            <a:ext cx="2008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Reaktif lenfosit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Reactive lymphocy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665" y="3806330"/>
            <a:ext cx="19050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active lymphocy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423" y="3806329"/>
            <a:ext cx="19050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021248" y="5834418"/>
            <a:ext cx="4973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Reaktif lenfosit (tip II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Downey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hücresi)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Image not available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181" y="3806329"/>
            <a:ext cx="2638257" cy="206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894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4" name="Picture 4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9" y="384818"/>
            <a:ext cx="428625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62947" y="384818"/>
            <a:ext cx="77829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monositler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Katlanmış çekirdek,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stoplazma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dar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Katlanmış çekirdek,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aha geniş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stoplazma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vakuolzisayon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(EDTA içeriği)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Böbrek biçiminde çekirdek, geniş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stoplazma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azürefilik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granüller</a:t>
            </a:r>
          </a:p>
          <a:p>
            <a:pPr marL="342900" indent="-342900">
              <a:lnSpc>
                <a:spcPct val="150000"/>
              </a:lnSpc>
              <a:buAutoNum type="alphaUcParenBoth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Yuvarlak çekirdek,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azürefilik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granüller</a:t>
            </a:r>
          </a:p>
          <a:p>
            <a:pPr marL="342900" indent="-342900">
              <a:buAutoNum type="alphaUcParenBoth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UcParenBoth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UcParenBoth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lphaUcParenBoth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0311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15" y="213495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84" name="Picture 4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15" y="3075553"/>
            <a:ext cx="428625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414665" y="316872"/>
            <a:ext cx="6446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Mikroorganizma içeren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526733" y="3028431"/>
            <a:ext cx="68625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Stoplazmik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yeşil granül içeren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Nötrofillerde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 rapor edilmiş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(ağır KC yetmezliği ve septisemi (kötü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prognoz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6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05758" y="1828800"/>
            <a:ext cx="10176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Eritrositlerde büyüklük, boyanma ve şekil anormallikleri</a:t>
            </a:r>
            <a:endParaRPr lang="tr-T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4591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31683" y="2009869"/>
            <a:ext cx="99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Trombositler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4483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seudothrombocytopenia - 1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7" y="215776"/>
            <a:ext cx="3692148" cy="294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14531" y="3165648"/>
            <a:ext cx="3159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2000" b="0" i="0" dirty="0" smtClean="0">
                <a:solidFill>
                  <a:srgbClr val="12121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Küme yapmış </a:t>
            </a:r>
            <a:r>
              <a:rPr lang="tr-TR" sz="2000" b="0" i="0" dirty="0" err="1" smtClean="0">
                <a:solidFill>
                  <a:srgbClr val="12121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trombositler</a:t>
            </a:r>
            <a:endParaRPr lang="tr-TR" sz="2000" b="0" i="0" dirty="0">
              <a:solidFill>
                <a:srgbClr val="12121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berna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9300" y="215776"/>
            <a:ext cx="4068583" cy="3051438"/>
          </a:xfrm>
          <a:prstGeom prst="rect">
            <a:avLst/>
          </a:prstGeom>
          <a:noFill/>
        </p:spPr>
      </p:pic>
      <p:sp>
        <p:nvSpPr>
          <p:cNvPr id="3" name="Metin kutusu 2"/>
          <p:cNvSpPr txBox="1"/>
          <p:nvPr/>
        </p:nvSpPr>
        <p:spPr>
          <a:xfrm>
            <a:off x="4155541" y="3200856"/>
            <a:ext cx="4165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Dev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(Bernard-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sendromu ve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iğer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amilyal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makrotrombositopeniler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Gray-Platelet syndrom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332" y="188615"/>
            <a:ext cx="3699859" cy="212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9225482" y="2372009"/>
            <a:ext cx="2263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Gri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trombositler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Image not availabl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1" y="4216519"/>
            <a:ext cx="39243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4155541" y="4334719"/>
            <a:ext cx="75053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May-</a:t>
            </a: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Haglin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anomalisi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Makrotrombosit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(eritrosit çapının 1/3’ünden büyük)</a:t>
            </a: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Çok büyük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tormbosit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defektif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megakaryosit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matüsayonu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fragmentasyonu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Nötrofil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stopllazmasında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gri-mavi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inklüzyon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1074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082297" y="2082297"/>
            <a:ext cx="7451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Hematolojik </a:t>
            </a:r>
            <a:r>
              <a:rPr lang="tr-TR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malignansi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737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197" y="1073287"/>
            <a:ext cx="3312368" cy="26711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778545" y="180735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Lenfoblast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myeloblast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102280" y="3567041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Lenfosit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978517" y="3751707"/>
            <a:ext cx="2566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Lenfoblast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(L1)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547" y="1121226"/>
            <a:ext cx="4178143" cy="2815147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735046" y="4008800"/>
            <a:ext cx="2987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Myeloblast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(M1)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ymphocy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40" y="1073287"/>
            <a:ext cx="2473464" cy="248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4542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53497" y="64166"/>
            <a:ext cx="11479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ALL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28" y="472800"/>
            <a:ext cx="3845602" cy="259941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9323975" y="3175967"/>
            <a:ext cx="138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L3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362669" y="3072213"/>
            <a:ext cx="1358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L2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3" descr="ALL2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151" y="623833"/>
            <a:ext cx="3787647" cy="244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53" y="553396"/>
            <a:ext cx="3312368" cy="267118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07578" y="3275657"/>
            <a:ext cx="3698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L1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Stoplazma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dar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Homojen büyüklükte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Genellikle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nukleolus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içermez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37" y="4808066"/>
            <a:ext cx="3147600" cy="2049934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3987818" y="3452967"/>
            <a:ext cx="37481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L1’den daha büyük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daha geniş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Hücre büyüklükleri farklı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Nükleolus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içerir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388837" y="6066737"/>
            <a:ext cx="3129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mirror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 varyant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8099385" y="3576077"/>
            <a:ext cx="391456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Büyük hücreler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Koyu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bazofilik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stoplazma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Vakuolziasyon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35063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380" y="283802"/>
            <a:ext cx="4001037" cy="269581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8356" y="2739367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Myeloblast</a:t>
            </a:r>
            <a:r>
              <a:rPr lang="tr-TR" dirty="0"/>
              <a:t> (</a:t>
            </a:r>
            <a:r>
              <a:rPr lang="tr-TR" dirty="0" smtClean="0"/>
              <a:t>M0)</a:t>
            </a:r>
            <a:endParaRPr lang="tr-TR" dirty="0"/>
          </a:p>
        </p:txBody>
      </p:sp>
      <p:pic>
        <p:nvPicPr>
          <p:cNvPr id="8" name="Picture 4" descr="Acute myeloblastic leukemia (AML-M2)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937" y="221540"/>
            <a:ext cx="3810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9673627" y="3317165"/>
            <a:ext cx="1910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Myeloblast</a:t>
            </a:r>
            <a:r>
              <a:rPr lang="tr-TR" dirty="0" smtClean="0"/>
              <a:t> (M2)</a:t>
            </a:r>
            <a:endParaRPr lang="tr-TR" dirty="0"/>
          </a:p>
        </p:txBody>
      </p:sp>
      <p:pic>
        <p:nvPicPr>
          <p:cNvPr id="10" name="Picture 11" descr="stain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72" y="3552792"/>
            <a:ext cx="370522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371626" y="6201689"/>
            <a:ext cx="269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Promyelositik</a:t>
            </a:r>
            <a:r>
              <a:rPr lang="tr-TR" dirty="0" smtClean="0"/>
              <a:t> lösemi (M3)</a:t>
            </a:r>
            <a:endParaRPr lang="tr-TR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37" y="524053"/>
            <a:ext cx="4149923" cy="2235241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5238970" y="301458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Myeloblast</a:t>
            </a:r>
            <a:r>
              <a:rPr lang="tr-TR" dirty="0"/>
              <a:t> (</a:t>
            </a:r>
            <a:r>
              <a:rPr lang="tr-TR" dirty="0" smtClean="0"/>
              <a:t>M1)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4764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27" y="722417"/>
            <a:ext cx="3613389" cy="244183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453993" y="3223169"/>
            <a:ext cx="1412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onoblast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579439" y="3164254"/>
            <a:ext cx="3856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Eritrolösemi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721" y="649452"/>
            <a:ext cx="3431400" cy="288413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828168" y="3581724"/>
            <a:ext cx="2896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Megakaryositik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lösemi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878" y="722416"/>
            <a:ext cx="3355481" cy="229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996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yelodysplastic syndrome peripheral blood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727" y="-778178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66" y="3434225"/>
            <a:ext cx="1627958" cy="232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yelodysplastic syndrome peripheral blood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18" y="3495675"/>
            <a:ext cx="33909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922219" y="711949"/>
            <a:ext cx="23940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Tek loblu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myelodysplastic syndrome peripheral blood ile ilgili gÃ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342" y="453447"/>
            <a:ext cx="3718877" cy="279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61727" y="0"/>
            <a:ext cx="11434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MDS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552018" y="711949"/>
            <a:ext cx="23629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Hipogranüler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hipolobüler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çekirdek</a:t>
            </a: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Anizopokilositoz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(iki morfoloji)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933324" y="3824710"/>
            <a:ext cx="2892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Hipogranüler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psödo-Pelger-Huet çekirdek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942918" y="3505766"/>
            <a:ext cx="429008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psödo-Pelger-Huet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çekirdek,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hipogranülasyon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dev ve granül azalmış ve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granül dağılım anomalisi 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trombosit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Eritrosit: iki morfoloji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160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ronic myeloid leukemia peripheral blood smear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26" y="3992450"/>
            <a:ext cx="3693172" cy="276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79422" y="7937"/>
            <a:ext cx="11045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chronic myeloid leukemia peripheral blood smear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3708575"/>
            <a:ext cx="4038600" cy="302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chronic myeloid leukemia peripheral blood smear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84" name="Picture 12" descr="chronic myeloid leukemia peripheral blood smear ile ilgili gÃ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14630"/>
            <a:ext cx="4114800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hronic Phase CML - 2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26" y="1073003"/>
            <a:ext cx="3683094" cy="276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231775" y="405178"/>
            <a:ext cx="121095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Granulositozis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immatüre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granülosit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nötrofil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Eozinofili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 bazofili,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Eritroid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öncül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03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eripheral blood findings in juvenile myelomonocytic leukemia - 5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72" y="1244776"/>
            <a:ext cx="4407372" cy="330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Juvenile Myelomonocytic Leukemia - 9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988" y="1244775"/>
            <a:ext cx="4407371" cy="330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09072" y="108642"/>
            <a:ext cx="11251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JMML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80657" y="474611"/>
            <a:ext cx="7831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Myeloid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öncüller,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monositoz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çekirdeki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eritrositler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4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4" y="620901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191754" y="620901"/>
            <a:ext cx="59843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Mikrositik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(Düşük MCV)</a:t>
            </a:r>
          </a:p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Makrositik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(Artmış MCV)</a:t>
            </a:r>
          </a:p>
          <a:p>
            <a:pPr>
              <a:lnSpc>
                <a:spcPct val="15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Anizositoz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(RDW)</a:t>
            </a:r>
          </a:p>
          <a:p>
            <a:pPr>
              <a:lnSpc>
                <a:spcPct val="150000"/>
              </a:lnSpc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249" y="659001"/>
            <a:ext cx="4114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10357164" y="659001"/>
            <a:ext cx="1842380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Hipokromi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(Düşük MCH/MCHC)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4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98" y="580909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527293" y="560559"/>
            <a:ext cx="33327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Hedef hücre</a:t>
            </a:r>
          </a:p>
          <a:p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Yüzey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memranı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/volüm oranı artmış,</a:t>
            </a:r>
          </a:p>
          <a:p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Santral </a:t>
            </a:r>
            <a:r>
              <a:rPr lang="tr-TR" sz="2000" dirty="0" err="1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bölgesi</a:t>
            </a:r>
            <a:r>
              <a:rPr lang="en-US" sz="2000" dirty="0" smtClean="0">
                <a:solidFill>
                  <a:srgbClr val="343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550" y="3364525"/>
            <a:ext cx="4114800" cy="31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9080626" y="3399361"/>
            <a:ext cx="32411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Orak hücre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Hilal/orak şeklinde,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Anormal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polimerleri içerir,</a:t>
            </a: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Genellikle santral solukluk içermez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C:\Users\USER\Desktop\BloodFig1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7389" y="580909"/>
            <a:ext cx="3373013" cy="2546294"/>
          </a:xfrm>
          <a:prstGeom prst="rect">
            <a:avLst/>
          </a:prstGeom>
          <a:noFill/>
        </p:spPr>
      </p:pic>
      <p:pic>
        <p:nvPicPr>
          <p:cNvPr id="10" name="Picture 2" descr="C:\Users\USER\Desktop\imagesTYFD9C1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238" y="3399361"/>
            <a:ext cx="4441674" cy="2607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3451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1" y="79033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261103" y="0"/>
            <a:ext cx="39308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Sferosit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Hiperkromik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(1/3 solukluk kaybolmuş), dense boyanmış,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Azalmış yüzey volüm oranı,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Normalden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küçük,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MCH/MCHC artışı</a:t>
            </a:r>
          </a:p>
          <a:p>
            <a:endParaRPr lang="tr-TR" dirty="0"/>
          </a:p>
        </p:txBody>
      </p:sp>
      <p:pic>
        <p:nvPicPr>
          <p:cNvPr id="5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2" y="2898610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319451" y="3068374"/>
            <a:ext cx="22090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Eliptosit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Elips/puro şeklinde eritrosit,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Bazıları daha oval olabilir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iki uçta konsantre</a:t>
            </a:r>
          </a:p>
        </p:txBody>
      </p:sp>
      <p:pic>
        <p:nvPicPr>
          <p:cNvPr id="8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10" y="3068374"/>
            <a:ext cx="41148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10504549" y="3035155"/>
            <a:ext cx="19979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Stomatosit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Yarık benzeri  solukluk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veya dairesel şekilde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solukluk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USER\Desktop\sphe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804" y="60926"/>
            <a:ext cx="3439117" cy="27512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2592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not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" y="239195"/>
            <a:ext cx="4114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252380" y="179626"/>
            <a:ext cx="56430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Şistosit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Deforme olmuş,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irregüler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fragmente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eritrosit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Anormal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vasküler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yüzey nedeni ile parçalanma</a:t>
            </a:r>
          </a:p>
          <a:p>
            <a:endParaRPr lang="tr-TR" dirty="0" smtClean="0"/>
          </a:p>
        </p:txBody>
      </p:sp>
      <p:pic>
        <p:nvPicPr>
          <p:cNvPr id="7" name="Picture 2" descr="Image not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" y="2994808"/>
            <a:ext cx="4114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4188894" y="2842735"/>
            <a:ext cx="23931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Akantosit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(‘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spur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’) 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Kontrakte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hiperkromik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hücre,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rregüler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dikensi çıkıntılar</a:t>
            </a:r>
          </a:p>
        </p:txBody>
      </p:sp>
      <p:pic>
        <p:nvPicPr>
          <p:cNvPr id="10" name="Picture 2" descr="Image not available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581" y="2956708"/>
            <a:ext cx="41148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Metin kutusu 8"/>
          <p:cNvSpPr txBox="1"/>
          <p:nvPr/>
        </p:nvSpPr>
        <p:spPr>
          <a:xfrm>
            <a:off x="10839936" y="2956708"/>
            <a:ext cx="270412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Ekinosit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tr-TR" sz="2000" dirty="0" err="1">
                <a:solidFill>
                  <a:srgbClr val="343536"/>
                </a:solidFill>
                <a:latin typeface="Source Sans Pro"/>
              </a:rPr>
              <a:t>r</a:t>
            </a:r>
            <a:r>
              <a:rPr lang="en-US" sz="2000" dirty="0" err="1" smtClean="0">
                <a:solidFill>
                  <a:srgbClr val="343536"/>
                </a:solidFill>
                <a:latin typeface="Source Sans Pro"/>
              </a:rPr>
              <a:t>eg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ü</a:t>
            </a:r>
            <a:r>
              <a:rPr lang="en-US" sz="2000" dirty="0" smtClean="0">
                <a:solidFill>
                  <a:srgbClr val="343536"/>
                </a:solidFill>
                <a:latin typeface="Source Sans Pro"/>
              </a:rPr>
              <a:t>l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e</a:t>
            </a:r>
            <a:r>
              <a:rPr lang="en-US" sz="2000" dirty="0" smtClean="0">
                <a:solidFill>
                  <a:srgbClr val="343536"/>
                </a:solidFill>
                <a:latin typeface="Source Sans Pro"/>
              </a:rPr>
              <a:t>r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ucu </a:t>
            </a:r>
            <a:r>
              <a:rPr lang="tr-TR" sz="2000" dirty="0" err="1" smtClean="0">
                <a:solidFill>
                  <a:srgbClr val="343536"/>
                </a:solidFill>
                <a:latin typeface="Source Sans Pro"/>
              </a:rPr>
              <a:t>künt</a:t>
            </a: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, kısa</a:t>
            </a:r>
            <a:r>
              <a:rPr lang="en-US" sz="2000" dirty="0" smtClean="0">
                <a:solidFill>
                  <a:srgbClr val="343536"/>
                </a:solidFill>
                <a:latin typeface="Source Sans Pro"/>
              </a:rPr>
              <a:t> </a:t>
            </a:r>
            <a:endParaRPr lang="tr-TR" sz="2000" dirty="0" smtClean="0">
              <a:solidFill>
                <a:srgbClr val="343536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tr-TR" sz="2000" dirty="0" smtClean="0">
                <a:solidFill>
                  <a:srgbClr val="343536"/>
                </a:solidFill>
                <a:latin typeface="Source Sans Pro"/>
              </a:rPr>
              <a:t>çıkıntılar</a:t>
            </a:r>
            <a:endParaRPr lang="tr-TR" sz="2000" dirty="0"/>
          </a:p>
          <a:p>
            <a:endParaRPr lang="tr-TR" sz="2000" dirty="0"/>
          </a:p>
        </p:txBody>
      </p:sp>
      <p:sp>
        <p:nvSpPr>
          <p:cNvPr id="2" name="Dikdörtgen 1"/>
          <p:cNvSpPr/>
          <p:nvPr/>
        </p:nvSpPr>
        <p:spPr>
          <a:xfrm>
            <a:off x="4338277" y="152189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Akontosit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kontrakte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hiperkromik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irregüler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yerleşimli kısa sivri uçlu çıkıntılar</a:t>
            </a:r>
          </a:p>
        </p:txBody>
      </p:sp>
    </p:spTree>
    <p:extLst>
      <p:ext uri="{BB962C8B-B14F-4D97-AF65-F5344CB8AC3E}">
        <p14:creationId xmlns:p14="http://schemas.microsoft.com/office/powerpoint/2010/main" val="410354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1475</Words>
  <Application>Microsoft Office PowerPoint</Application>
  <PresentationFormat>Geniş ekran</PresentationFormat>
  <Paragraphs>400</Paragraphs>
  <Slides>59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59</vt:i4>
      </vt:variant>
    </vt:vector>
  </HeadingPairs>
  <TitlesOfParts>
    <vt:vector size="65" baseType="lpstr">
      <vt:lpstr>Arial</vt:lpstr>
      <vt:lpstr>Calibri</vt:lpstr>
      <vt:lpstr>Calibri Light</vt:lpstr>
      <vt:lpstr>Source Sans Pro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65</cp:revision>
  <dcterms:created xsi:type="dcterms:W3CDTF">2019-04-19T16:57:55Z</dcterms:created>
  <dcterms:modified xsi:type="dcterms:W3CDTF">2019-04-22T09:47:34Z</dcterms:modified>
</cp:coreProperties>
</file>