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avi" ContentType="video/x-msvideo"/>
  <Default Extension="xlsx" ContentType="application/vnd.openxmlformats-officedocument.spreadsheetml.sheet"/>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 id="2147483733" r:id="rId2"/>
  </p:sldMasterIdLst>
  <p:notesMasterIdLst>
    <p:notesMasterId r:id="rId35"/>
  </p:notesMasterIdLst>
  <p:handoutMasterIdLst>
    <p:handoutMasterId r:id="rId36"/>
  </p:handoutMasterIdLst>
  <p:sldIdLst>
    <p:sldId id="353" r:id="rId3"/>
    <p:sldId id="412" r:id="rId4"/>
    <p:sldId id="402" r:id="rId5"/>
    <p:sldId id="403" r:id="rId6"/>
    <p:sldId id="356" r:id="rId7"/>
    <p:sldId id="401" r:id="rId8"/>
    <p:sldId id="400" r:id="rId9"/>
    <p:sldId id="383" r:id="rId10"/>
    <p:sldId id="384" r:id="rId11"/>
    <p:sldId id="380" r:id="rId12"/>
    <p:sldId id="381" r:id="rId13"/>
    <p:sldId id="385" r:id="rId14"/>
    <p:sldId id="399" r:id="rId15"/>
    <p:sldId id="373" r:id="rId16"/>
    <p:sldId id="375" r:id="rId17"/>
    <p:sldId id="395" r:id="rId18"/>
    <p:sldId id="396" r:id="rId19"/>
    <p:sldId id="369" r:id="rId20"/>
    <p:sldId id="386" r:id="rId21"/>
    <p:sldId id="391" r:id="rId22"/>
    <p:sldId id="335" r:id="rId23"/>
    <p:sldId id="338" r:id="rId24"/>
    <p:sldId id="339" r:id="rId25"/>
    <p:sldId id="340" r:id="rId26"/>
    <p:sldId id="341" r:id="rId27"/>
    <p:sldId id="377" r:id="rId28"/>
    <p:sldId id="392" r:id="rId29"/>
    <p:sldId id="327" r:id="rId30"/>
    <p:sldId id="330" r:id="rId31"/>
    <p:sldId id="397" r:id="rId32"/>
    <p:sldId id="379" r:id="rId33"/>
    <p:sldId id="39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7BA1"/>
    <a:srgbClr val="6BA4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1" autoAdjust="0"/>
    <p:restoredTop sz="94624" autoAdjust="0"/>
  </p:normalViewPr>
  <p:slideViewPr>
    <p:cSldViewPr>
      <p:cViewPr varScale="1">
        <p:scale>
          <a:sx n="109" d="100"/>
          <a:sy n="109" d="100"/>
        </p:scale>
        <p:origin x="1428" y="108"/>
      </p:cViewPr>
      <p:guideLst>
        <p:guide orient="horz" pos="2160"/>
        <p:guide pos="2880"/>
      </p:guideLst>
    </p:cSldViewPr>
  </p:slideViewPr>
  <p:notesTextViewPr>
    <p:cViewPr>
      <p:scale>
        <a:sx n="1" d="1"/>
        <a:sy n="1" d="1"/>
      </p:scale>
      <p:origin x="0" y="0"/>
    </p:cViewPr>
  </p:notesTextViewPr>
  <p:sorterViewPr>
    <p:cViewPr>
      <p:scale>
        <a:sx n="128" d="100"/>
        <a:sy n="128" d="100"/>
      </p:scale>
      <p:origin x="0" y="-1608"/>
    </p:cViewPr>
  </p:sorterViewPr>
  <p:gridSpacing cx="152705" cy="1527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al__ma_Sayfas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al__ma_Sayfas_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al__ma_Sayfas_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Sayfa1!$B$1</c:f>
              <c:strCache>
                <c:ptCount val="1"/>
                <c:pt idx="0">
                  <c:v>Satışlar</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0-D4CA-4C91-B6A2-36F0203C588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D4CA-4C91-B6A2-36F0203C588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2-D4CA-4C91-B6A2-36F0203C588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3-D4CA-4C91-B6A2-36F0203C5885}"/>
              </c:ext>
            </c:extLst>
          </c:dPt>
          <c:dLbls>
            <c:dLbl>
              <c:idx val="0"/>
              <c:tx>
                <c:rich>
                  <a:bodyPr/>
                  <a:lstStyle/>
                  <a:p>
                    <a:r>
                      <a:rPr lang="en-US" sz="4132" dirty="0" smtClean="0">
                        <a:solidFill>
                          <a:schemeClr val="tx1"/>
                        </a:solidFill>
                      </a:rPr>
                      <a:t>67%</a:t>
                    </a:r>
                    <a:endParaRPr lang="en-US" dirty="0">
                      <a:solidFill>
                        <a:schemeClr val="tx1"/>
                      </a:solidFill>
                    </a:endParaRPr>
                  </a:p>
                </c:rich>
              </c:tx>
              <c:dLblPos val="ct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4CA-4C91-B6A2-36F0203C5885}"/>
                </c:ext>
              </c:extLst>
            </c:dLbl>
            <c:dLbl>
              <c:idx val="1"/>
              <c:layout>
                <c:manualLayout>
                  <c:x val="0.10749441042091959"/>
                  <c:y val="2.2118165791456978E-2"/>
                </c:manualLayout>
              </c:layout>
              <c:tx>
                <c:rich>
                  <a:bodyPr/>
                  <a:lstStyle/>
                  <a:p>
                    <a:r>
                      <a:rPr lang="en-US" sz="4132" dirty="0" smtClean="0">
                        <a:solidFill>
                          <a:schemeClr val="tx1"/>
                        </a:solidFill>
                      </a:rPr>
                      <a:t>15%</a:t>
                    </a:r>
                    <a:endParaRPr lang="en-US" dirty="0">
                      <a:solidFill>
                        <a:schemeClr val="tx1"/>
                      </a:solidFill>
                    </a:endParaRPr>
                  </a:p>
                </c:rich>
              </c:tx>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4CA-4C91-B6A2-36F0203C5885}"/>
                </c:ext>
              </c:extLst>
            </c:dLbl>
            <c:dLbl>
              <c:idx val="2"/>
              <c:layout>
                <c:manualLayout>
                  <c:x val="9.3282055020900159E-2"/>
                  <c:y val="0.15017025106038207"/>
                </c:manualLayout>
              </c:layout>
              <c:tx>
                <c:rich>
                  <a:bodyPr/>
                  <a:lstStyle/>
                  <a:p>
                    <a:r>
                      <a:rPr lang="en-US" sz="4132" dirty="0" smtClean="0">
                        <a:solidFill>
                          <a:schemeClr val="tx1"/>
                        </a:solidFill>
                      </a:rPr>
                      <a:t>14%</a:t>
                    </a:r>
                    <a:endParaRPr lang="en-US" dirty="0">
                      <a:solidFill>
                        <a:schemeClr val="tx1"/>
                      </a:solidFill>
                    </a:endParaRPr>
                  </a:p>
                </c:rich>
              </c:tx>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4CA-4C91-B6A2-36F0203C5885}"/>
                </c:ext>
              </c:extLst>
            </c:dLbl>
            <c:dLbl>
              <c:idx val="3"/>
              <c:layout>
                <c:manualLayout>
                  <c:x val="2.0807086614173229E-2"/>
                  <c:y val="7.188304455869389E-2"/>
                </c:manualLayout>
              </c:layout>
              <c:dLblPos val="bestFit"/>
              <c:showLegendKey val="0"/>
              <c:showVal val="0"/>
              <c:showCatName val="0"/>
              <c:showSerName val="0"/>
              <c:showPercent val="1"/>
              <c:showBubbleSize val="0"/>
              <c:extLst>
                <c:ext xmlns:c15="http://schemas.microsoft.com/office/drawing/2012/chart" uri="{CE6537A1-D6FC-4f65-9D91-7224C49458BB}"/>
                <c:ext xmlns:c16="http://schemas.microsoft.com/office/drawing/2014/chart" uri="{C3380CC4-5D6E-409C-BE32-E72D297353CC}">
                  <c16:uniqueId val="{00000003-D4CA-4C91-B6A2-36F0203C5885}"/>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tr-TR"/>
              </a:p>
            </c:txPr>
            <c:dLblPos val="ct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Sayfa1!$A$2:$A$5</c:f>
              <c:strCache>
                <c:ptCount val="4"/>
                <c:pt idx="0">
                  <c:v>Kist-safra yolu ilişkisi</c:v>
                </c:pt>
                <c:pt idx="1">
                  <c:v>Başarısız PAİR girişimi</c:v>
                </c:pt>
                <c:pt idx="2">
                  <c:v>Cerrahi sonrası rekurrens</c:v>
                </c:pt>
                <c:pt idx="3">
                  <c:v>Diğer</c:v>
                </c:pt>
              </c:strCache>
            </c:strRef>
          </c:cat>
          <c:val>
            <c:numRef>
              <c:f>Sayfa1!$B$2:$B$5</c:f>
              <c:numCache>
                <c:formatCode>General</c:formatCode>
                <c:ptCount val="4"/>
                <c:pt idx="0">
                  <c:v>67</c:v>
                </c:pt>
                <c:pt idx="1">
                  <c:v>15</c:v>
                </c:pt>
                <c:pt idx="2">
                  <c:v>14</c:v>
                </c:pt>
                <c:pt idx="3">
                  <c:v>3</c:v>
                </c:pt>
              </c:numCache>
            </c:numRef>
          </c:val>
          <c:extLst>
            <c:ext xmlns:c16="http://schemas.microsoft.com/office/drawing/2014/chart" uri="{C3380CC4-5D6E-409C-BE32-E72D297353CC}">
              <c16:uniqueId val="{00000004-D4CA-4C91-B6A2-36F0203C5885}"/>
            </c:ext>
          </c:extLst>
        </c:ser>
        <c:dLbls>
          <c:showLegendKey val="0"/>
          <c:showVal val="0"/>
          <c:showCatName val="0"/>
          <c:showSerName val="0"/>
          <c:showPercent val="0"/>
          <c:showBubbleSize val="0"/>
          <c:showLeaderLines val="1"/>
        </c:dLbls>
        <c:firstSliceAng val="0"/>
      </c:pieChart>
      <c:spPr>
        <a:noFill/>
        <a:ln>
          <a:noFill/>
        </a:ln>
        <a:effectLst/>
      </c:spPr>
    </c:plotArea>
    <c:legend>
      <c:legendPos val="b"/>
      <c:legendEntry>
        <c:idx val="2"/>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r-TR"/>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Sayfa1!$B$1</c:f>
              <c:strCache>
                <c:ptCount val="1"/>
                <c:pt idx="0">
                  <c:v>Satışlar</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0-5951-4D4D-ABC7-6BF6506714FF}"/>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5951-4D4D-ABC7-6BF6506714FF}"/>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2-5951-4D4D-ABC7-6BF6506714FF}"/>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3-5951-4D4D-ABC7-6BF6506714FF}"/>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4-5951-4D4D-ABC7-6BF6506714FF}"/>
              </c:ext>
            </c:extLst>
          </c:dPt>
          <c:dLbls>
            <c:dLbl>
              <c:idx val="0"/>
              <c:tx>
                <c:rich>
                  <a:bodyPr/>
                  <a:lstStyle/>
                  <a:p>
                    <a:r>
                      <a:rPr lang="en-US" smtClean="0"/>
                      <a:t>[]</a:t>
                    </a:r>
                  </a:p>
                  <a:p>
                    <a:r>
                      <a:rPr lang="en-US" baseline="0" smtClean="0"/>
                      <a:t>(±omentopeksi)</a:t>
                    </a:r>
                    <a:r>
                      <a:rPr lang="en-US" baseline="0" dirty="0"/>
                      <a:t>
</a:t>
                    </a:r>
                    <a:r>
                      <a:rPr lang="en-US" baseline="0"/>
                      <a:t>[]</a:t>
                    </a:r>
                  </a:p>
                </c:rich>
              </c:tx>
              <c:dLblPos val="ct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5951-4D4D-ABC7-6BF6506714FF}"/>
                </c:ext>
              </c:extLst>
            </c:dLbl>
            <c:dLbl>
              <c:idx val="1"/>
              <c:layout>
                <c:manualLayout>
                  <c:x val="0.11359901957032968"/>
                  <c:y val="6.788183532369579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5951-4D4D-ABC7-6BF6506714FF}"/>
                </c:ext>
              </c:extLst>
            </c:dLbl>
            <c:dLbl>
              <c:idx val="2"/>
              <c:layout>
                <c:manualLayout>
                  <c:x val="0.18666873238067463"/>
                  <c:y val="-0.13164248139014836"/>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2-5951-4D4D-ABC7-6BF6506714FF}"/>
                </c:ext>
              </c:extLst>
            </c:dLbl>
            <c:dLbl>
              <c:idx val="3"/>
              <c:layout>
                <c:manualLayout>
                  <c:x val="0.19958739005241244"/>
                  <c:y val="8.7789683109221653E-2"/>
                </c:manualLayout>
              </c:layout>
              <c:tx>
                <c:rich>
                  <a:bodyPr/>
                  <a:lstStyle/>
                  <a:p>
                    <a:r>
                      <a:rPr lang="en-US" sz="2096" b="1" dirty="0" err="1" smtClean="0"/>
                      <a:t>Laparotomi</a:t>
                    </a:r>
                    <a:r>
                      <a:rPr lang="en-US" sz="2096" b="1" dirty="0" smtClean="0"/>
                      <a:t>±RF</a:t>
                    </a:r>
                    <a:r>
                      <a:rPr lang="en-US" sz="2096" b="1" dirty="0"/>
                      <a:t>
13%</a:t>
                    </a:r>
                  </a:p>
                </c:rich>
              </c:tx>
              <c:dLblPos val="bestFit"/>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5951-4D4D-ABC7-6BF6506714FF}"/>
                </c:ext>
              </c:extLst>
            </c:dLbl>
            <c:dLbl>
              <c:idx val="4"/>
              <c:layout>
                <c:manualLayout>
                  <c:x val="8.9595241567026349E-2"/>
                  <c:y val="0.13411024349956019"/>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5951-4D4D-ABC7-6BF6506714F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tr-TR"/>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Sayfa1!$A$2:$A$6</c:f>
              <c:strCache>
                <c:ptCount val="2"/>
                <c:pt idx="0">
                  <c:v>Parsiyel kistektomi</c:v>
                </c:pt>
                <c:pt idx="1">
                  <c:v>Radikal prosedürler</c:v>
                </c:pt>
              </c:strCache>
            </c:strRef>
          </c:cat>
          <c:val>
            <c:numRef>
              <c:f>Sayfa1!$B$2:$B$6</c:f>
              <c:numCache>
                <c:formatCode>General</c:formatCode>
                <c:ptCount val="5"/>
                <c:pt idx="0">
                  <c:v>48</c:v>
                </c:pt>
                <c:pt idx="1">
                  <c:v>6</c:v>
                </c:pt>
              </c:numCache>
            </c:numRef>
          </c:val>
          <c:extLst>
            <c:ext xmlns:c16="http://schemas.microsoft.com/office/drawing/2014/chart" uri="{C3380CC4-5D6E-409C-BE32-E72D297353CC}">
              <c16:uniqueId val="{00000005-5951-4D4D-ABC7-6BF6506714FF}"/>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tr-T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tr-TR"/>
        </a:p>
      </c:txPr>
    </c:title>
    <c:autoTitleDeleted val="0"/>
    <c:plotArea>
      <c:layout/>
      <c:lineChart>
        <c:grouping val="standard"/>
        <c:varyColors val="0"/>
        <c:ser>
          <c:idx val="0"/>
          <c:order val="0"/>
          <c:tx>
            <c:strRef>
              <c:f>Sayfa1!$B$1</c:f>
              <c:strCache>
                <c:ptCount val="1"/>
                <c:pt idx="0">
                  <c:v>Seri 1</c:v>
                </c:pt>
              </c:strCache>
            </c:strRef>
          </c:tx>
          <c:spPr>
            <a:ln w="28575" cap="rnd">
              <a:solidFill>
                <a:schemeClr val="accent1"/>
              </a:solidFill>
              <a:round/>
            </a:ln>
            <a:effectLst/>
          </c:spPr>
          <c:marker>
            <c:symbol val="none"/>
          </c:marker>
          <c:cat>
            <c:strRef>
              <c:f>Sayfa1!$A$2:$A$17</c:f>
              <c:strCache>
                <c:ptCount val="16"/>
                <c:pt idx="0">
                  <c:v> </c:v>
                </c:pt>
                <c:pt idx="3">
                  <c:v>2007</c:v>
                </c:pt>
                <c:pt idx="4">
                  <c:v>2008</c:v>
                </c:pt>
                <c:pt idx="5">
                  <c:v>2009</c:v>
                </c:pt>
                <c:pt idx="6">
                  <c:v>2010</c:v>
                </c:pt>
                <c:pt idx="7">
                  <c:v>2011</c:v>
                </c:pt>
                <c:pt idx="8">
                  <c:v>2012</c:v>
                </c:pt>
                <c:pt idx="9">
                  <c:v>2013</c:v>
                </c:pt>
                <c:pt idx="10">
                  <c:v>2014</c:v>
                </c:pt>
                <c:pt idx="11">
                  <c:v>2015</c:v>
                </c:pt>
                <c:pt idx="12">
                  <c:v>2016</c:v>
                </c:pt>
                <c:pt idx="13">
                  <c:v>2017</c:v>
                </c:pt>
                <c:pt idx="14">
                  <c:v>2018</c:v>
                </c:pt>
                <c:pt idx="15">
                  <c:v>2019</c:v>
                </c:pt>
              </c:strCache>
            </c:strRef>
          </c:cat>
          <c:val>
            <c:numRef>
              <c:f>Sayfa1!$B$2:$B$17</c:f>
              <c:numCache>
                <c:formatCode>General</c:formatCode>
                <c:ptCount val="16"/>
                <c:pt idx="3">
                  <c:v>16</c:v>
                </c:pt>
                <c:pt idx="4">
                  <c:v>12</c:v>
                </c:pt>
                <c:pt idx="5">
                  <c:v>12</c:v>
                </c:pt>
                <c:pt idx="6">
                  <c:v>12</c:v>
                </c:pt>
                <c:pt idx="7">
                  <c:v>10</c:v>
                </c:pt>
                <c:pt idx="8">
                  <c:v>15</c:v>
                </c:pt>
                <c:pt idx="9">
                  <c:v>6</c:v>
                </c:pt>
                <c:pt idx="10">
                  <c:v>6</c:v>
                </c:pt>
                <c:pt idx="11">
                  <c:v>2</c:v>
                </c:pt>
                <c:pt idx="12">
                  <c:v>3</c:v>
                </c:pt>
                <c:pt idx="13">
                  <c:v>1</c:v>
                </c:pt>
                <c:pt idx="14">
                  <c:v>1</c:v>
                </c:pt>
                <c:pt idx="15">
                  <c:v>1</c:v>
                </c:pt>
              </c:numCache>
            </c:numRef>
          </c:val>
          <c:smooth val="0"/>
          <c:extLst>
            <c:ext xmlns:c16="http://schemas.microsoft.com/office/drawing/2014/chart" uri="{C3380CC4-5D6E-409C-BE32-E72D297353CC}">
              <c16:uniqueId val="{00000000-5887-48DC-9CFA-2E34C2356D04}"/>
            </c:ext>
          </c:extLst>
        </c:ser>
        <c:dLbls>
          <c:showLegendKey val="0"/>
          <c:showVal val="0"/>
          <c:showCatName val="0"/>
          <c:showSerName val="0"/>
          <c:showPercent val="0"/>
          <c:showBubbleSize val="0"/>
        </c:dLbls>
        <c:smooth val="0"/>
        <c:axId val="1369214464"/>
        <c:axId val="1369212832"/>
      </c:lineChart>
      <c:catAx>
        <c:axId val="1369214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r-TR"/>
          </a:p>
        </c:txPr>
        <c:crossAx val="1369212832"/>
        <c:crosses val="autoZero"/>
        <c:auto val="1"/>
        <c:lblAlgn val="ctr"/>
        <c:lblOffset val="100"/>
        <c:noMultiLvlLbl val="0"/>
      </c:catAx>
      <c:valAx>
        <c:axId val="13692128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r-TR"/>
          </a:p>
        </c:txPr>
        <c:crossAx val="1369214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tr-TR"/>
        </a:p>
      </c:txPr>
    </c:legend>
    <c:plotVisOnly val="1"/>
    <c:dispBlanksAs val="gap"/>
    <c:showDLblsOverMax val="0"/>
  </c:chart>
  <c:spPr>
    <a:noFill/>
    <a:ln>
      <a:noFill/>
    </a:ln>
    <a:effectLst/>
  </c:spPr>
  <c:txPr>
    <a:bodyPr/>
    <a:lstStyle/>
    <a:p>
      <a:pPr>
        <a:defRPr/>
      </a:pPr>
      <a:endParaRPr lang="tr-T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drawing1.xml><?xml version="1.0" encoding="utf-8"?>
<c:userShapes xmlns:c="http://schemas.openxmlformats.org/drawingml/2006/chart">
  <cdr:relSizeAnchor xmlns:cdr="http://schemas.openxmlformats.org/drawingml/2006/chartDrawing">
    <cdr:from>
      <cdr:x>0.29664</cdr:x>
      <cdr:y>0.92708</cdr:y>
    </cdr:from>
    <cdr:to>
      <cdr:x>0.74998</cdr:x>
      <cdr:y>1</cdr:y>
    </cdr:to>
    <cdr:sp macro="" textlink="">
      <cdr:nvSpPr>
        <cdr:cNvPr id="2" name="Metin kutusu 1"/>
        <cdr:cNvSpPr txBox="1"/>
      </cdr:nvSpPr>
      <cdr:spPr>
        <a:xfrm xmlns:a="http://schemas.openxmlformats.org/drawingml/2006/main">
          <a:off x="2697890" y="4683055"/>
          <a:ext cx="4123035" cy="368370"/>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endParaRPr lang="tr-TR"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514491-AD5E-4CDA-8F85-3407899AC66A}" type="datetimeFigureOut">
              <a:rPr lang="tr-TR" smtClean="0"/>
              <a:t>24/10/2024</a:t>
            </a:fld>
            <a:endParaRPr lang="tr-TR"/>
          </a:p>
        </p:txBody>
      </p:sp>
      <p:sp>
        <p:nvSpPr>
          <p:cNvPr id="4" name="Altbilgi Yer Tutucusu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914D27D-BAD8-42A6-965A-CD1178B6089B}" type="slidenum">
              <a:rPr lang="tr-TR" smtClean="0"/>
              <a:t>‹#›</a:t>
            </a:fld>
            <a:endParaRPr lang="tr-TR"/>
          </a:p>
        </p:txBody>
      </p:sp>
    </p:spTree>
    <p:extLst>
      <p:ext uri="{BB962C8B-B14F-4D97-AF65-F5344CB8AC3E}">
        <p14:creationId xmlns:p14="http://schemas.microsoft.com/office/powerpoint/2010/main" val="24794062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1CD2D1-B9C8-4D55-85FD-281E7F64E5DA}" type="datetimeFigureOut">
              <a:rPr lang="tr-TR" smtClean="0"/>
              <a:t>24/10/2024</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37584-6A84-4F6A-A687-C4911518733C}" type="slidenum">
              <a:rPr lang="tr-TR" smtClean="0"/>
              <a:t>‹#›</a:t>
            </a:fld>
            <a:endParaRPr lang="tr-TR"/>
          </a:p>
        </p:txBody>
      </p:sp>
    </p:spTree>
    <p:extLst>
      <p:ext uri="{BB962C8B-B14F-4D97-AF65-F5344CB8AC3E}">
        <p14:creationId xmlns:p14="http://schemas.microsoft.com/office/powerpoint/2010/main" val="1195958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tr-TR" dirty="0" smtClean="0"/>
              <a:t>DEAR PRESİDENT AND COLLAGUES</a:t>
            </a:r>
          </a:p>
          <a:p>
            <a:r>
              <a:rPr lang="en-US" altLang="tr-TR" dirty="0" smtClean="0"/>
              <a:t>•	I WİLL TRY TO TALK ABOUT SURGİCAL THERAPHY İNDİCATİONS İN TREATMENT OF CH DİSESASE</a:t>
            </a:r>
          </a:p>
          <a:p>
            <a:endParaRPr lang="tr-TR" altLang="tr-TR" dirty="0" smtClean="0"/>
          </a:p>
        </p:txBody>
      </p:sp>
      <p:sp>
        <p:nvSpPr>
          <p:cNvPr id="4100"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96A9C4-76A3-4410-A4D1-89862F5A9BA0}" type="slidenum">
              <a:rPr lang="tr-TR" altLang="tr-TR" smtClean="0">
                <a:latin typeface="Calibri" panose="020F0502020204030204" pitchFamily="34" charset="0"/>
              </a:rPr>
              <a:pPr/>
              <a:t>1</a:t>
            </a:fld>
            <a:endParaRPr lang="tr-TR" altLang="tr-TR" smtClean="0">
              <a:latin typeface="Calibri" panose="020F0502020204030204" pitchFamily="34" charset="0"/>
            </a:endParaRPr>
          </a:p>
        </p:txBody>
      </p:sp>
    </p:spTree>
    <p:extLst>
      <p:ext uri="{BB962C8B-B14F-4D97-AF65-F5344CB8AC3E}">
        <p14:creationId xmlns:p14="http://schemas.microsoft.com/office/powerpoint/2010/main" val="12741255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WE REVİEWED THE RESULTS OF 88 PATİENTS.</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21</a:t>
            </a:fld>
            <a:endParaRPr lang="tr-TR"/>
          </a:p>
        </p:txBody>
      </p:sp>
    </p:spTree>
    <p:extLst>
      <p:ext uri="{BB962C8B-B14F-4D97-AF65-F5344CB8AC3E}">
        <p14:creationId xmlns:p14="http://schemas.microsoft.com/office/powerpoint/2010/main" val="28606916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STİLL THE MOST</a:t>
            </a:r>
            <a:r>
              <a:rPr lang="tr-TR" baseline="0" dirty="0" smtClean="0"/>
              <a:t> COMMON İNDİCATİON FOR SURGERY WAS BİLİARY FİSTULA, AND FAİLED PAİR AND RECURRENCE AFTER SURGERY WERE OTHER NOT UNCOMMON İNDİCATİONS</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22</a:t>
            </a:fld>
            <a:endParaRPr lang="tr-TR"/>
          </a:p>
        </p:txBody>
      </p:sp>
    </p:spTree>
    <p:extLst>
      <p:ext uri="{BB962C8B-B14F-4D97-AF65-F5344CB8AC3E}">
        <p14:creationId xmlns:p14="http://schemas.microsoft.com/office/powerpoint/2010/main" val="14310243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err="1" smtClean="0"/>
              <a:t>And</a:t>
            </a:r>
            <a:r>
              <a:rPr lang="tr-TR" dirty="0" smtClean="0"/>
              <a:t> </a:t>
            </a:r>
            <a:r>
              <a:rPr lang="tr-TR" dirty="0" err="1" smtClean="0"/>
              <a:t>we</a:t>
            </a:r>
            <a:r>
              <a:rPr lang="tr-TR" dirty="0" smtClean="0"/>
              <a:t> </a:t>
            </a:r>
            <a:r>
              <a:rPr lang="tr-TR" dirty="0" err="1" smtClean="0"/>
              <a:t>have</a:t>
            </a:r>
            <a:r>
              <a:rPr lang="tr-TR" dirty="0" smtClean="0"/>
              <a:t> </a:t>
            </a:r>
            <a:r>
              <a:rPr lang="tr-TR" dirty="0" err="1" smtClean="0"/>
              <a:t>realized</a:t>
            </a:r>
            <a:r>
              <a:rPr lang="tr-TR" dirty="0" smtClean="0"/>
              <a:t> </a:t>
            </a:r>
            <a:r>
              <a:rPr lang="tr-TR" dirty="0" err="1" smtClean="0"/>
              <a:t>that</a:t>
            </a:r>
            <a:r>
              <a:rPr lang="tr-TR" dirty="0" smtClean="0"/>
              <a:t> 42%of </a:t>
            </a:r>
            <a:r>
              <a:rPr lang="tr-TR" dirty="0" err="1" smtClean="0"/>
              <a:t>patients</a:t>
            </a:r>
            <a:r>
              <a:rPr lang="tr-TR" dirty="0" smtClean="0"/>
              <a:t> </a:t>
            </a:r>
            <a:r>
              <a:rPr lang="tr-TR" dirty="0" err="1" smtClean="0"/>
              <a:t>required</a:t>
            </a:r>
            <a:r>
              <a:rPr lang="tr-TR" baseline="0" dirty="0" smtClean="0"/>
              <a:t> </a:t>
            </a:r>
            <a:r>
              <a:rPr lang="tr-TR" baseline="0" dirty="0" err="1" smtClean="0"/>
              <a:t>preop</a:t>
            </a:r>
            <a:r>
              <a:rPr lang="tr-TR" baseline="0" dirty="0" smtClean="0"/>
              <a:t> </a:t>
            </a:r>
            <a:r>
              <a:rPr lang="tr-TR" baseline="0" dirty="0" err="1" smtClean="0"/>
              <a:t>intervention</a:t>
            </a:r>
            <a:r>
              <a:rPr lang="tr-TR" baseline="0" dirty="0" smtClean="0"/>
              <a:t> in </a:t>
            </a:r>
            <a:r>
              <a:rPr lang="tr-TR" baseline="0" dirty="0" err="1" smtClean="0"/>
              <a:t>reoperative</a:t>
            </a:r>
            <a:r>
              <a:rPr lang="tr-TR" baseline="0" dirty="0" smtClean="0"/>
              <a:t> </a:t>
            </a:r>
            <a:r>
              <a:rPr lang="tr-TR" baseline="0" dirty="0" err="1" smtClean="0"/>
              <a:t>period</a:t>
            </a:r>
            <a:r>
              <a:rPr lang="tr-TR" baseline="0" dirty="0" smtClean="0"/>
              <a:t>.</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24</a:t>
            </a:fld>
            <a:endParaRPr lang="tr-TR"/>
          </a:p>
        </p:txBody>
      </p:sp>
    </p:spTree>
    <p:extLst>
      <p:ext uri="{BB962C8B-B14F-4D97-AF65-F5344CB8AC3E}">
        <p14:creationId xmlns:p14="http://schemas.microsoft.com/office/powerpoint/2010/main" val="3035552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err="1" smtClean="0"/>
              <a:t>And</a:t>
            </a:r>
            <a:r>
              <a:rPr lang="tr-TR" dirty="0" smtClean="0"/>
              <a:t> in </a:t>
            </a:r>
            <a:r>
              <a:rPr lang="tr-TR" dirty="0" err="1" smtClean="0"/>
              <a:t>patients</a:t>
            </a:r>
            <a:r>
              <a:rPr lang="tr-TR" dirty="0" smtClean="0"/>
              <a:t> </a:t>
            </a:r>
            <a:r>
              <a:rPr lang="tr-TR" dirty="0" err="1" smtClean="0"/>
              <a:t>with</a:t>
            </a:r>
            <a:r>
              <a:rPr lang="tr-TR" dirty="0" smtClean="0"/>
              <a:t> </a:t>
            </a:r>
            <a:r>
              <a:rPr lang="tr-TR" dirty="0" err="1" smtClean="0"/>
              <a:t>preop</a:t>
            </a:r>
            <a:r>
              <a:rPr lang="tr-TR" dirty="0" smtClean="0"/>
              <a:t>  </a:t>
            </a:r>
            <a:r>
              <a:rPr lang="tr-TR" dirty="0" err="1" smtClean="0"/>
              <a:t>ercp</a:t>
            </a:r>
            <a:r>
              <a:rPr lang="tr-TR" dirty="0" smtClean="0"/>
              <a:t>, </a:t>
            </a:r>
            <a:r>
              <a:rPr lang="tr-TR" dirty="0" err="1" smtClean="0"/>
              <a:t>only</a:t>
            </a:r>
            <a:r>
              <a:rPr lang="tr-TR" dirty="0" smtClean="0"/>
              <a:t> 3 % but </a:t>
            </a:r>
            <a:r>
              <a:rPr lang="tr-TR" dirty="0" err="1" smtClean="0"/>
              <a:t>without</a:t>
            </a:r>
            <a:r>
              <a:rPr lang="tr-TR" dirty="0" smtClean="0"/>
              <a:t> </a:t>
            </a:r>
            <a:r>
              <a:rPr lang="tr-TR" dirty="0" err="1" smtClean="0"/>
              <a:t>ercp</a:t>
            </a:r>
            <a:r>
              <a:rPr lang="tr-TR" dirty="0" smtClean="0"/>
              <a:t> 40 % </a:t>
            </a:r>
            <a:r>
              <a:rPr lang="tr-TR" dirty="0" err="1" smtClean="0"/>
              <a:t>needed</a:t>
            </a:r>
            <a:r>
              <a:rPr lang="tr-TR" baseline="0" dirty="0" smtClean="0"/>
              <a:t> </a:t>
            </a:r>
            <a:r>
              <a:rPr lang="tr-TR" baseline="0" dirty="0" err="1" smtClean="0"/>
              <a:t>ercp</a:t>
            </a:r>
            <a:r>
              <a:rPr lang="tr-TR" baseline="0" dirty="0" smtClean="0"/>
              <a:t> </a:t>
            </a:r>
            <a:r>
              <a:rPr lang="tr-TR" baseline="0" dirty="0" err="1" smtClean="0"/>
              <a:t>after</a:t>
            </a:r>
            <a:r>
              <a:rPr lang="tr-TR" baseline="0" dirty="0" smtClean="0"/>
              <a:t> </a:t>
            </a:r>
            <a:r>
              <a:rPr lang="tr-TR" baseline="0" dirty="0" err="1" smtClean="0"/>
              <a:t>the</a:t>
            </a:r>
            <a:r>
              <a:rPr lang="tr-TR" baseline="0" dirty="0" smtClean="0"/>
              <a:t> </a:t>
            </a:r>
            <a:r>
              <a:rPr lang="tr-TR" baseline="0" dirty="0" err="1" smtClean="0"/>
              <a:t>operation</a:t>
            </a:r>
            <a:r>
              <a:rPr lang="tr-TR" baseline="0" dirty="0" smtClean="0"/>
              <a:t>.</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25</a:t>
            </a:fld>
            <a:endParaRPr lang="tr-TR"/>
          </a:p>
        </p:txBody>
      </p:sp>
    </p:spTree>
    <p:extLst>
      <p:ext uri="{BB962C8B-B14F-4D97-AF65-F5344CB8AC3E}">
        <p14:creationId xmlns:p14="http://schemas.microsoft.com/office/powerpoint/2010/main" val="33274727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err="1" smtClean="0"/>
              <a:t>gggggggggggggggggggg</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28</a:t>
            </a:fld>
            <a:endParaRPr lang="tr-TR"/>
          </a:p>
        </p:txBody>
      </p:sp>
    </p:spTree>
    <p:extLst>
      <p:ext uri="{BB962C8B-B14F-4D97-AF65-F5344CB8AC3E}">
        <p14:creationId xmlns:p14="http://schemas.microsoft.com/office/powerpoint/2010/main" val="1969572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en-US" dirty="0" err="1" smtClean="0"/>
              <a:t>Satging</a:t>
            </a:r>
            <a:r>
              <a:rPr lang="en-US" dirty="0" smtClean="0"/>
              <a:t> is important because we decide </a:t>
            </a:r>
            <a:r>
              <a:rPr lang="tr-TR" dirty="0" err="1" smtClean="0"/>
              <a:t>to</a:t>
            </a:r>
            <a:r>
              <a:rPr lang="tr-TR" baseline="0" dirty="0" smtClean="0"/>
              <a:t> </a:t>
            </a:r>
            <a:r>
              <a:rPr lang="en-US" dirty="0" err="1" smtClean="0"/>
              <a:t>treatmnet</a:t>
            </a:r>
            <a:r>
              <a:rPr lang="tr-TR" dirty="0" smtClean="0"/>
              <a:t> </a:t>
            </a:r>
            <a:r>
              <a:rPr lang="tr-TR" dirty="0" err="1" smtClean="0"/>
              <a:t>type</a:t>
            </a:r>
            <a:r>
              <a:rPr lang="en-US" dirty="0" smtClean="0"/>
              <a:t> depending on the </a:t>
            </a:r>
            <a:r>
              <a:rPr lang="en-US" dirty="0" err="1" smtClean="0"/>
              <a:t>stgae</a:t>
            </a:r>
            <a:r>
              <a:rPr lang="en-US" dirty="0" smtClean="0"/>
              <a:t> of the disease. Currently we use WHO classification system depending on radiological imaging findings.</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5</a:t>
            </a:fld>
            <a:endParaRPr lang="tr-TR"/>
          </a:p>
        </p:txBody>
      </p:sp>
    </p:spTree>
    <p:extLst>
      <p:ext uri="{BB962C8B-B14F-4D97-AF65-F5344CB8AC3E}">
        <p14:creationId xmlns:p14="http://schemas.microsoft.com/office/powerpoint/2010/main" val="2524586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en-US" dirty="0" smtClean="0"/>
              <a:t>DURİNG SURGERY WE TOTALLY REMOVE CYST OR CONTENT OF THE CYST AFTER İNACTİVATİON AND OBLİTERATE THE CAVİTY MOSTLY BY OMENTOPEXY.</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12</a:t>
            </a:fld>
            <a:endParaRPr lang="tr-TR"/>
          </a:p>
        </p:txBody>
      </p:sp>
    </p:spTree>
    <p:extLst>
      <p:ext uri="{BB962C8B-B14F-4D97-AF65-F5344CB8AC3E}">
        <p14:creationId xmlns:p14="http://schemas.microsoft.com/office/powerpoint/2010/main" val="999090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en-US" dirty="0" smtClean="0"/>
              <a:t>42 years ago in our first </a:t>
            </a:r>
            <a:r>
              <a:rPr lang="en-US" dirty="0" err="1" smtClean="0"/>
              <a:t>reporrt</a:t>
            </a:r>
            <a:r>
              <a:rPr lang="en-US" dirty="0" smtClean="0"/>
              <a:t> from our center, surgery was the only treatment option for all form of the disease. And </a:t>
            </a:r>
            <a:r>
              <a:rPr lang="en-US" dirty="0" err="1" smtClean="0"/>
              <a:t>omentoplasty</a:t>
            </a:r>
            <a:r>
              <a:rPr lang="en-US" dirty="0" smtClean="0"/>
              <a:t> and cystectomy </a:t>
            </a:r>
            <a:r>
              <a:rPr lang="en-US" dirty="0" err="1" smtClean="0"/>
              <a:t>wwere</a:t>
            </a:r>
            <a:r>
              <a:rPr lang="en-US" dirty="0" smtClean="0"/>
              <a:t> the safest option according to our findings.</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15</a:t>
            </a:fld>
            <a:endParaRPr lang="tr-TR"/>
          </a:p>
        </p:txBody>
      </p:sp>
    </p:spTree>
    <p:extLst>
      <p:ext uri="{BB962C8B-B14F-4D97-AF65-F5344CB8AC3E}">
        <p14:creationId xmlns:p14="http://schemas.microsoft.com/office/powerpoint/2010/main" val="2685622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en-US" dirty="0" smtClean="0"/>
              <a:t>AFTER THE İNTRODUCTİON OF PAİR, THE PERCENTAGE OF SURGİCAL PATİENTS DRAMATİCALLY DROP TO 37 PERCENT.</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16</a:t>
            </a:fld>
            <a:endParaRPr lang="tr-TR"/>
          </a:p>
        </p:txBody>
      </p:sp>
    </p:spTree>
    <p:extLst>
      <p:ext uri="{BB962C8B-B14F-4D97-AF65-F5344CB8AC3E}">
        <p14:creationId xmlns:p14="http://schemas.microsoft.com/office/powerpoint/2010/main" val="1780613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en-US" dirty="0" smtClean="0"/>
              <a:t>AND AT THE END OF 10 YEARS, İN TYPE ( WHO-2), SURGERY WAS PERFORMED FOR ONLY NONDRAİNALE CYSTS FOR UNCOMPLİCATEDCYSTS.</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17</a:t>
            </a:fld>
            <a:endParaRPr lang="tr-TR"/>
          </a:p>
        </p:txBody>
      </p:sp>
    </p:spTree>
    <p:extLst>
      <p:ext uri="{BB962C8B-B14F-4D97-AF65-F5344CB8AC3E}">
        <p14:creationId xmlns:p14="http://schemas.microsoft.com/office/powerpoint/2010/main" val="3885509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err="1" smtClean="0"/>
              <a:t>During</a:t>
            </a:r>
            <a:r>
              <a:rPr lang="tr-TR" dirty="0" smtClean="0"/>
              <a:t> </a:t>
            </a:r>
            <a:r>
              <a:rPr lang="tr-TR" dirty="0" err="1" smtClean="0"/>
              <a:t>the</a:t>
            </a:r>
            <a:r>
              <a:rPr lang="tr-TR" dirty="0" smtClean="0"/>
              <a:t> </a:t>
            </a:r>
            <a:r>
              <a:rPr lang="tr-TR" dirty="0" err="1" smtClean="0"/>
              <a:t>same</a:t>
            </a:r>
            <a:r>
              <a:rPr lang="tr-TR" dirty="0" smtClean="0"/>
              <a:t> </a:t>
            </a:r>
            <a:r>
              <a:rPr lang="tr-TR" dirty="0" err="1" smtClean="0"/>
              <a:t>period</a:t>
            </a:r>
            <a:r>
              <a:rPr lang="tr-TR" dirty="0" smtClean="0"/>
              <a:t>, 95</a:t>
            </a:r>
            <a:r>
              <a:rPr lang="tr-TR" baseline="0" dirty="0" smtClean="0"/>
              <a:t> </a:t>
            </a:r>
            <a:r>
              <a:rPr lang="tr-TR" baseline="0" dirty="0" err="1" smtClean="0"/>
              <a:t>patients</a:t>
            </a:r>
            <a:r>
              <a:rPr lang="tr-TR" baseline="0" dirty="0" smtClean="0"/>
              <a:t> had </a:t>
            </a:r>
            <a:r>
              <a:rPr lang="tr-TR" baseline="0" dirty="0" err="1" smtClean="0"/>
              <a:t>been</a:t>
            </a:r>
            <a:r>
              <a:rPr lang="tr-TR" baseline="0" dirty="0" smtClean="0"/>
              <a:t> </a:t>
            </a:r>
            <a:r>
              <a:rPr lang="tr-TR" baseline="0" dirty="0" err="1" smtClean="0"/>
              <a:t>treated</a:t>
            </a:r>
            <a:r>
              <a:rPr lang="tr-TR" baseline="0" dirty="0" smtClean="0"/>
              <a:t> </a:t>
            </a:r>
            <a:r>
              <a:rPr lang="tr-TR" baseline="0" dirty="0" err="1" smtClean="0"/>
              <a:t>surgically</a:t>
            </a:r>
            <a:r>
              <a:rPr lang="tr-TR" baseline="0" dirty="0" smtClean="0"/>
              <a:t> in </a:t>
            </a:r>
            <a:r>
              <a:rPr lang="tr-TR" baseline="0" dirty="0" err="1" smtClean="0"/>
              <a:t>our</a:t>
            </a:r>
            <a:r>
              <a:rPr lang="tr-TR" baseline="0" dirty="0" smtClean="0"/>
              <a:t> </a:t>
            </a:r>
            <a:r>
              <a:rPr lang="tr-TR" baseline="0" dirty="0" err="1" smtClean="0"/>
              <a:t>center</a:t>
            </a:r>
            <a:r>
              <a:rPr lang="tr-TR" baseline="0" dirty="0" smtClean="0"/>
              <a:t>.</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18</a:t>
            </a:fld>
            <a:endParaRPr lang="tr-TR"/>
          </a:p>
        </p:txBody>
      </p:sp>
    </p:spTree>
    <p:extLst>
      <p:ext uri="{BB962C8B-B14F-4D97-AF65-F5344CB8AC3E}">
        <p14:creationId xmlns:p14="http://schemas.microsoft.com/office/powerpoint/2010/main" val="3445683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baseline="0" dirty="0" err="1" smtClean="0"/>
              <a:t>the</a:t>
            </a:r>
            <a:r>
              <a:rPr lang="tr-TR" baseline="0" dirty="0" smtClean="0"/>
              <a:t> </a:t>
            </a:r>
            <a:r>
              <a:rPr lang="tr-TR" baseline="0" dirty="0" err="1" smtClean="0"/>
              <a:t>most</a:t>
            </a:r>
            <a:r>
              <a:rPr lang="tr-TR" baseline="0" dirty="0" smtClean="0"/>
              <a:t> </a:t>
            </a:r>
            <a:r>
              <a:rPr lang="tr-TR" baseline="0" dirty="0" err="1" smtClean="0"/>
              <a:t>common</a:t>
            </a:r>
            <a:r>
              <a:rPr lang="tr-TR" baseline="0" dirty="0" smtClean="0"/>
              <a:t> </a:t>
            </a:r>
            <a:r>
              <a:rPr lang="tr-TR" baseline="0" dirty="0" err="1" smtClean="0"/>
              <a:t>operative</a:t>
            </a:r>
            <a:r>
              <a:rPr lang="tr-TR" baseline="0" dirty="0" smtClean="0"/>
              <a:t> </a:t>
            </a:r>
            <a:r>
              <a:rPr lang="tr-TR" baseline="0" dirty="0" err="1" smtClean="0"/>
              <a:t>finding</a:t>
            </a:r>
            <a:r>
              <a:rPr lang="tr-TR" baseline="0" dirty="0" smtClean="0"/>
              <a:t> </a:t>
            </a:r>
            <a:r>
              <a:rPr lang="tr-TR" baseline="0" dirty="0" err="1" smtClean="0"/>
              <a:t>was</a:t>
            </a:r>
            <a:r>
              <a:rPr lang="tr-TR" baseline="0" dirty="0" smtClean="0"/>
              <a:t> </a:t>
            </a:r>
            <a:r>
              <a:rPr lang="tr-TR" baseline="0" dirty="0" err="1" smtClean="0"/>
              <a:t>biliary</a:t>
            </a:r>
            <a:r>
              <a:rPr lang="tr-TR" baseline="0" dirty="0" smtClean="0"/>
              <a:t> </a:t>
            </a:r>
            <a:r>
              <a:rPr lang="tr-TR" baseline="0" dirty="0" err="1" smtClean="0"/>
              <a:t>fistula</a:t>
            </a:r>
            <a:r>
              <a:rPr lang="tr-TR" baseline="0" dirty="0" smtClean="0"/>
              <a:t>,</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19</a:t>
            </a:fld>
            <a:endParaRPr lang="tr-TR"/>
          </a:p>
        </p:txBody>
      </p:sp>
    </p:spTree>
    <p:extLst>
      <p:ext uri="{BB962C8B-B14F-4D97-AF65-F5344CB8AC3E}">
        <p14:creationId xmlns:p14="http://schemas.microsoft.com/office/powerpoint/2010/main" val="3101167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err="1" smtClean="0"/>
              <a:t>Later</a:t>
            </a:r>
            <a:r>
              <a:rPr lang="tr-TR" dirty="0" smtClean="0"/>
              <a:t> </a:t>
            </a:r>
            <a:r>
              <a:rPr lang="tr-TR" dirty="0" err="1" smtClean="0"/>
              <a:t>we</a:t>
            </a:r>
            <a:r>
              <a:rPr lang="tr-TR" baseline="0" dirty="0" smtClean="0"/>
              <a:t> </a:t>
            </a:r>
            <a:r>
              <a:rPr lang="tr-TR" baseline="0" dirty="0" err="1" smtClean="0"/>
              <a:t>updated</a:t>
            </a:r>
            <a:r>
              <a:rPr lang="tr-TR" baseline="0" dirty="0" smtClean="0"/>
              <a:t> </a:t>
            </a:r>
            <a:r>
              <a:rPr lang="tr-TR" baseline="0" dirty="0" err="1" smtClean="0"/>
              <a:t>our</a:t>
            </a:r>
            <a:r>
              <a:rPr lang="tr-TR" baseline="0" dirty="0" smtClean="0"/>
              <a:t> </a:t>
            </a:r>
            <a:r>
              <a:rPr lang="tr-TR" baseline="0" dirty="0" err="1" smtClean="0"/>
              <a:t>findings</a:t>
            </a:r>
            <a:r>
              <a:rPr lang="tr-TR" baseline="0" dirty="0" smtClean="0"/>
              <a:t> </a:t>
            </a:r>
            <a:r>
              <a:rPr lang="tr-TR" baseline="0" dirty="0" err="1" smtClean="0"/>
              <a:t>inSURGİCALLY</a:t>
            </a:r>
            <a:r>
              <a:rPr lang="tr-TR" baseline="0" dirty="0" smtClean="0"/>
              <a:t> TREATED PATİENTS İN OUR CENTER. </a:t>
            </a:r>
            <a:endParaRPr lang="tr-TR" dirty="0"/>
          </a:p>
        </p:txBody>
      </p:sp>
      <p:sp>
        <p:nvSpPr>
          <p:cNvPr id="4" name="Slayt Numarası Yer Tutucusu 3"/>
          <p:cNvSpPr>
            <a:spLocks noGrp="1"/>
          </p:cNvSpPr>
          <p:nvPr>
            <p:ph type="sldNum" sz="quarter" idx="10"/>
          </p:nvPr>
        </p:nvSpPr>
        <p:spPr/>
        <p:txBody>
          <a:bodyPr/>
          <a:lstStyle/>
          <a:p>
            <a:fld id="{4CF37584-6A84-4F6A-A687-C4911518733C}" type="slidenum">
              <a:rPr lang="tr-TR" smtClean="0"/>
              <a:t>20</a:t>
            </a:fld>
            <a:endParaRPr lang="tr-TR"/>
          </a:p>
        </p:txBody>
      </p:sp>
    </p:spTree>
    <p:extLst>
      <p:ext uri="{BB962C8B-B14F-4D97-AF65-F5344CB8AC3E}">
        <p14:creationId xmlns:p14="http://schemas.microsoft.com/office/powerpoint/2010/main" val="1947405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143000" y="1122363"/>
            <a:ext cx="6858000" cy="2387600"/>
          </a:xfrm>
        </p:spPr>
        <p:txBody>
          <a:bodyPr anchor="b"/>
          <a:lstStyle>
            <a:lvl1pPr algn="ctr">
              <a:defRPr sz="4500"/>
            </a:lvl1pPr>
          </a:lstStyle>
          <a:p>
            <a:r>
              <a:rPr lang="tr-TR" smtClean="0"/>
              <a:t>Asıl başlık stili için tıklatın</a:t>
            </a:r>
            <a:endParaRPr lang="tr-TR"/>
          </a:p>
        </p:txBody>
      </p:sp>
      <p:sp>
        <p:nvSpPr>
          <p:cNvPr id="3" name="Alt Başlık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tr-TR" smtClean="0"/>
              <a:t>Asıl alt başlık stilini düzenlemek için tıklayın</a:t>
            </a:r>
            <a:endParaRPr lang="tr-TR"/>
          </a:p>
        </p:txBody>
      </p:sp>
      <p:sp>
        <p:nvSpPr>
          <p:cNvPr id="4" name="Veri Yer Tutucusu 3"/>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5" name="Altbilgi Yer Tutucusu 4"/>
          <p:cNvSpPr>
            <a:spLocks noGrp="1"/>
          </p:cNvSpPr>
          <p:nvPr>
            <p:ph type="ftr" sz="quarter" idx="11"/>
          </p:nvPr>
        </p:nvSpPr>
        <p:spPr/>
        <p:txBody>
          <a:bodyPr/>
          <a:lstStyle/>
          <a:p>
            <a:endParaRPr lang="en-US"/>
          </a:p>
        </p:txBody>
      </p:sp>
      <p:sp>
        <p:nvSpPr>
          <p:cNvPr id="6" name="Slayt Numarası Yer Tutucusu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9589359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5" name="Altbilgi Yer Tutucusu 4"/>
          <p:cNvSpPr>
            <a:spLocks noGrp="1"/>
          </p:cNvSpPr>
          <p:nvPr>
            <p:ph type="ftr" sz="quarter" idx="11"/>
          </p:nvPr>
        </p:nvSpPr>
        <p:spPr/>
        <p:txBody>
          <a:bodyPr/>
          <a:lstStyle/>
          <a:p>
            <a:endParaRPr lang="en-US"/>
          </a:p>
        </p:txBody>
      </p:sp>
      <p:sp>
        <p:nvSpPr>
          <p:cNvPr id="6" name="Slayt Numarası Yer Tutucusu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768601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543675" y="365125"/>
            <a:ext cx="1971675"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628650" y="365125"/>
            <a:ext cx="5800725" cy="5811838"/>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5" name="Altbilgi Yer Tutucusu 4"/>
          <p:cNvSpPr>
            <a:spLocks noGrp="1"/>
          </p:cNvSpPr>
          <p:nvPr>
            <p:ph type="ftr" sz="quarter" idx="11"/>
          </p:nvPr>
        </p:nvSpPr>
        <p:spPr/>
        <p:txBody>
          <a:bodyPr/>
          <a:lstStyle/>
          <a:p>
            <a:endParaRPr lang="en-US"/>
          </a:p>
        </p:txBody>
      </p:sp>
      <p:sp>
        <p:nvSpPr>
          <p:cNvPr id="6" name="Slayt Numarası Yer Tutucusu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719549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143000" y="1122363"/>
            <a:ext cx="6858000" cy="2387600"/>
          </a:xfrm>
        </p:spPr>
        <p:txBody>
          <a:bodyPr anchor="b"/>
          <a:lstStyle>
            <a:lvl1pPr algn="ctr">
              <a:defRPr sz="4500"/>
            </a:lvl1pPr>
          </a:lstStyle>
          <a:p>
            <a:r>
              <a:rPr lang="tr-TR" smtClean="0"/>
              <a:t>Asıl başlık stili için tıklatın</a:t>
            </a:r>
            <a:endParaRPr lang="tr-TR"/>
          </a:p>
        </p:txBody>
      </p:sp>
      <p:sp>
        <p:nvSpPr>
          <p:cNvPr id="3" name="Alt Başlık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5" name="Altbilgi Yer Tutucusu 4"/>
          <p:cNvSpPr>
            <a:spLocks noGrp="1"/>
          </p:cNvSpPr>
          <p:nvPr>
            <p:ph type="ftr" sz="quarter" idx="11"/>
          </p:nvPr>
        </p:nvSpPr>
        <p:spPr/>
        <p:txBody>
          <a:bodyPr/>
          <a:lstStyle/>
          <a:p>
            <a:pPr defTabSz="685800"/>
            <a:endParaRPr lang="tr-TR">
              <a:solidFill>
                <a:prstClr val="black">
                  <a:tint val="75000"/>
                </a:prstClr>
              </a:solidFill>
            </a:endParaRPr>
          </a:p>
        </p:txBody>
      </p:sp>
      <p:sp>
        <p:nvSpPr>
          <p:cNvPr id="6" name="Slayt Numarası Yer Tutucusu 5"/>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539788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5" name="Altbilgi Yer Tutucusu 4"/>
          <p:cNvSpPr>
            <a:spLocks noGrp="1"/>
          </p:cNvSpPr>
          <p:nvPr>
            <p:ph type="ftr" sz="quarter" idx="11"/>
          </p:nvPr>
        </p:nvSpPr>
        <p:spPr/>
        <p:txBody>
          <a:bodyPr/>
          <a:lstStyle/>
          <a:p>
            <a:pPr defTabSz="685800"/>
            <a:endParaRPr lang="tr-TR">
              <a:solidFill>
                <a:prstClr val="black">
                  <a:tint val="75000"/>
                </a:prstClr>
              </a:solidFill>
            </a:endParaRPr>
          </a:p>
        </p:txBody>
      </p:sp>
      <p:sp>
        <p:nvSpPr>
          <p:cNvPr id="6" name="Slayt Numarası Yer Tutucusu 5"/>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2965254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623888" y="1709739"/>
            <a:ext cx="7886700" cy="2852737"/>
          </a:xfrm>
        </p:spPr>
        <p:txBody>
          <a:bodyPr anchor="b"/>
          <a:lstStyle>
            <a:lvl1pPr>
              <a:defRPr sz="4500"/>
            </a:lvl1pPr>
          </a:lstStyle>
          <a:p>
            <a:r>
              <a:rPr lang="tr-TR" smtClean="0"/>
              <a:t>Asıl başlık stili için tıklatın</a:t>
            </a:r>
            <a:endParaRPr lang="tr-TR"/>
          </a:p>
        </p:txBody>
      </p:sp>
      <p:sp>
        <p:nvSpPr>
          <p:cNvPr id="3" name="Metin Yer Tutucusu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5" name="Altbilgi Yer Tutucusu 4"/>
          <p:cNvSpPr>
            <a:spLocks noGrp="1"/>
          </p:cNvSpPr>
          <p:nvPr>
            <p:ph type="ftr" sz="quarter" idx="11"/>
          </p:nvPr>
        </p:nvSpPr>
        <p:spPr/>
        <p:txBody>
          <a:bodyPr/>
          <a:lstStyle/>
          <a:p>
            <a:pPr defTabSz="685800"/>
            <a:endParaRPr lang="tr-TR">
              <a:solidFill>
                <a:prstClr val="black">
                  <a:tint val="75000"/>
                </a:prstClr>
              </a:solidFill>
            </a:endParaRPr>
          </a:p>
        </p:txBody>
      </p:sp>
      <p:sp>
        <p:nvSpPr>
          <p:cNvPr id="6" name="Slayt Numarası Yer Tutucusu 5"/>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29121085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628650" y="1825625"/>
            <a:ext cx="38862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29150" y="1825625"/>
            <a:ext cx="3886200" cy="435133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6" name="Altbilgi Yer Tutucusu 5"/>
          <p:cNvSpPr>
            <a:spLocks noGrp="1"/>
          </p:cNvSpPr>
          <p:nvPr>
            <p:ph type="ftr" sz="quarter" idx="11"/>
          </p:nvPr>
        </p:nvSpPr>
        <p:spPr/>
        <p:txBody>
          <a:bodyPr/>
          <a:lstStyle/>
          <a:p>
            <a:pPr defTabSz="685800"/>
            <a:endParaRPr lang="tr-TR">
              <a:solidFill>
                <a:prstClr val="black">
                  <a:tint val="75000"/>
                </a:prstClr>
              </a:solidFill>
            </a:endParaRPr>
          </a:p>
        </p:txBody>
      </p:sp>
      <p:sp>
        <p:nvSpPr>
          <p:cNvPr id="7" name="Slayt Numarası Yer Tutucusu 6"/>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1171724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629841" y="365126"/>
            <a:ext cx="78867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tr-TR" smtClean="0"/>
              <a:t>Asıl metin stillerini düzenlemek için tıklatın</a:t>
            </a:r>
          </a:p>
        </p:txBody>
      </p:sp>
      <p:sp>
        <p:nvSpPr>
          <p:cNvPr id="4" name="İçerik Yer Tutucusu 3"/>
          <p:cNvSpPr>
            <a:spLocks noGrp="1"/>
          </p:cNvSpPr>
          <p:nvPr>
            <p:ph sz="half" idx="2"/>
          </p:nvPr>
        </p:nvSpPr>
        <p:spPr>
          <a:xfrm>
            <a:off x="629842" y="2505075"/>
            <a:ext cx="3868340"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29150" y="2505075"/>
            <a:ext cx="3887391" cy="368458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8" name="Altbilgi Yer Tutucusu 7"/>
          <p:cNvSpPr>
            <a:spLocks noGrp="1"/>
          </p:cNvSpPr>
          <p:nvPr>
            <p:ph type="ftr" sz="quarter" idx="11"/>
          </p:nvPr>
        </p:nvSpPr>
        <p:spPr/>
        <p:txBody>
          <a:bodyPr/>
          <a:lstStyle/>
          <a:p>
            <a:pPr defTabSz="685800"/>
            <a:endParaRPr lang="tr-TR">
              <a:solidFill>
                <a:prstClr val="black">
                  <a:tint val="75000"/>
                </a:prstClr>
              </a:solidFill>
            </a:endParaRPr>
          </a:p>
        </p:txBody>
      </p:sp>
      <p:sp>
        <p:nvSpPr>
          <p:cNvPr id="9" name="Slayt Numarası Yer Tutucusu 8"/>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328311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4" name="Altbilgi Yer Tutucusu 3"/>
          <p:cNvSpPr>
            <a:spLocks noGrp="1"/>
          </p:cNvSpPr>
          <p:nvPr>
            <p:ph type="ftr" sz="quarter" idx="11"/>
          </p:nvPr>
        </p:nvSpPr>
        <p:spPr/>
        <p:txBody>
          <a:bodyPr/>
          <a:lstStyle/>
          <a:p>
            <a:pPr defTabSz="685800"/>
            <a:endParaRPr lang="tr-TR">
              <a:solidFill>
                <a:prstClr val="black">
                  <a:tint val="75000"/>
                </a:prstClr>
              </a:solidFill>
            </a:endParaRPr>
          </a:p>
        </p:txBody>
      </p:sp>
      <p:sp>
        <p:nvSpPr>
          <p:cNvPr id="5" name="Slayt Numarası Yer Tutucusu 4"/>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23980481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3" name="Altbilgi Yer Tutucusu 2"/>
          <p:cNvSpPr>
            <a:spLocks noGrp="1"/>
          </p:cNvSpPr>
          <p:nvPr>
            <p:ph type="ftr" sz="quarter" idx="11"/>
          </p:nvPr>
        </p:nvSpPr>
        <p:spPr/>
        <p:txBody>
          <a:bodyPr/>
          <a:lstStyle/>
          <a:p>
            <a:pPr defTabSz="685800"/>
            <a:endParaRPr lang="tr-TR">
              <a:solidFill>
                <a:prstClr val="black">
                  <a:tint val="75000"/>
                </a:prstClr>
              </a:solidFill>
            </a:endParaRPr>
          </a:p>
        </p:txBody>
      </p:sp>
      <p:sp>
        <p:nvSpPr>
          <p:cNvPr id="4" name="Slayt Numarası Yer Tutucusu 3"/>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1871756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629841" y="457200"/>
            <a:ext cx="2949178" cy="1600200"/>
          </a:xfrm>
        </p:spPr>
        <p:txBody>
          <a:bodyPr anchor="b"/>
          <a:lstStyle>
            <a:lvl1pPr>
              <a:defRPr sz="2400"/>
            </a:lvl1pPr>
          </a:lstStyle>
          <a:p>
            <a:r>
              <a:rPr lang="tr-TR" smtClean="0"/>
              <a:t>Asıl başlık stili için tıklatın</a:t>
            </a:r>
            <a:endParaRPr lang="tr-TR"/>
          </a:p>
        </p:txBody>
      </p:sp>
      <p:sp>
        <p:nvSpPr>
          <p:cNvPr id="3" name="İçerik Yer Tutucusu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6" name="Altbilgi Yer Tutucusu 5"/>
          <p:cNvSpPr>
            <a:spLocks noGrp="1"/>
          </p:cNvSpPr>
          <p:nvPr>
            <p:ph type="ftr" sz="quarter" idx="11"/>
          </p:nvPr>
        </p:nvSpPr>
        <p:spPr/>
        <p:txBody>
          <a:bodyPr/>
          <a:lstStyle/>
          <a:p>
            <a:pPr defTabSz="685800"/>
            <a:endParaRPr lang="tr-TR">
              <a:solidFill>
                <a:prstClr val="black">
                  <a:tint val="75000"/>
                </a:prstClr>
              </a:solidFill>
            </a:endParaRPr>
          </a:p>
        </p:txBody>
      </p:sp>
      <p:sp>
        <p:nvSpPr>
          <p:cNvPr id="7" name="Slayt Numarası Yer Tutucusu 6"/>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3477355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5" name="Altbilgi Yer Tutucusu 4"/>
          <p:cNvSpPr>
            <a:spLocks noGrp="1"/>
          </p:cNvSpPr>
          <p:nvPr>
            <p:ph type="ftr" sz="quarter" idx="11"/>
          </p:nvPr>
        </p:nvSpPr>
        <p:spPr/>
        <p:txBody>
          <a:bodyPr/>
          <a:lstStyle/>
          <a:p>
            <a:endParaRPr lang="en-US"/>
          </a:p>
        </p:txBody>
      </p:sp>
      <p:sp>
        <p:nvSpPr>
          <p:cNvPr id="6" name="Slayt Numarası Yer Tutucusu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151097602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629841" y="457200"/>
            <a:ext cx="2949178" cy="1600200"/>
          </a:xfrm>
        </p:spPr>
        <p:txBody>
          <a:bodyPr anchor="b"/>
          <a:lstStyle>
            <a:lvl1pPr>
              <a:defRPr sz="2400"/>
            </a:lvl1pPr>
          </a:lstStyle>
          <a:p>
            <a:r>
              <a:rPr lang="tr-TR" smtClean="0"/>
              <a:t>Asıl başlık stili için tıklatın</a:t>
            </a:r>
            <a:endParaRPr lang="tr-TR"/>
          </a:p>
        </p:txBody>
      </p:sp>
      <p:sp>
        <p:nvSpPr>
          <p:cNvPr id="3" name="Resim Yer Tutucusu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tr-TR"/>
          </a:p>
        </p:txBody>
      </p:sp>
      <p:sp>
        <p:nvSpPr>
          <p:cNvPr id="4" name="Metin Yer Tutucusu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6" name="Altbilgi Yer Tutucusu 5"/>
          <p:cNvSpPr>
            <a:spLocks noGrp="1"/>
          </p:cNvSpPr>
          <p:nvPr>
            <p:ph type="ftr" sz="quarter" idx="11"/>
          </p:nvPr>
        </p:nvSpPr>
        <p:spPr/>
        <p:txBody>
          <a:bodyPr/>
          <a:lstStyle/>
          <a:p>
            <a:pPr defTabSz="685800"/>
            <a:endParaRPr lang="tr-TR">
              <a:solidFill>
                <a:prstClr val="black">
                  <a:tint val="75000"/>
                </a:prstClr>
              </a:solidFill>
            </a:endParaRPr>
          </a:p>
        </p:txBody>
      </p:sp>
      <p:sp>
        <p:nvSpPr>
          <p:cNvPr id="7" name="Slayt Numarası Yer Tutucusu 6"/>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1804958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5" name="Altbilgi Yer Tutucusu 4"/>
          <p:cNvSpPr>
            <a:spLocks noGrp="1"/>
          </p:cNvSpPr>
          <p:nvPr>
            <p:ph type="ftr" sz="quarter" idx="11"/>
          </p:nvPr>
        </p:nvSpPr>
        <p:spPr/>
        <p:txBody>
          <a:bodyPr/>
          <a:lstStyle/>
          <a:p>
            <a:pPr defTabSz="685800"/>
            <a:endParaRPr lang="tr-TR">
              <a:solidFill>
                <a:prstClr val="black">
                  <a:tint val="75000"/>
                </a:prstClr>
              </a:solidFill>
            </a:endParaRPr>
          </a:p>
        </p:txBody>
      </p:sp>
      <p:sp>
        <p:nvSpPr>
          <p:cNvPr id="6" name="Slayt Numarası Yer Tutucusu 5"/>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3693861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543675" y="365125"/>
            <a:ext cx="1971675"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628650" y="365125"/>
            <a:ext cx="5800725" cy="5811838"/>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5" name="Altbilgi Yer Tutucusu 4"/>
          <p:cNvSpPr>
            <a:spLocks noGrp="1"/>
          </p:cNvSpPr>
          <p:nvPr>
            <p:ph type="ftr" sz="quarter" idx="11"/>
          </p:nvPr>
        </p:nvSpPr>
        <p:spPr/>
        <p:txBody>
          <a:bodyPr/>
          <a:lstStyle/>
          <a:p>
            <a:pPr defTabSz="685800"/>
            <a:endParaRPr lang="tr-TR">
              <a:solidFill>
                <a:prstClr val="black">
                  <a:tint val="75000"/>
                </a:prstClr>
              </a:solidFill>
            </a:endParaRPr>
          </a:p>
        </p:txBody>
      </p:sp>
      <p:sp>
        <p:nvSpPr>
          <p:cNvPr id="6" name="Slayt Numarası Yer Tutucusu 5"/>
          <p:cNvSpPr>
            <a:spLocks noGrp="1"/>
          </p:cNvSpPr>
          <p:nvPr>
            <p:ph type="sldNum" sz="quarter" idx="12"/>
          </p:nvPr>
        </p:nvSpPr>
        <p:spPr/>
        <p:txBody>
          <a:body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685590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623888" y="1709739"/>
            <a:ext cx="7886700" cy="2852737"/>
          </a:xfrm>
        </p:spPr>
        <p:txBody>
          <a:bodyPr anchor="b"/>
          <a:lstStyle>
            <a:lvl1pPr>
              <a:defRPr sz="4500"/>
            </a:lvl1pPr>
          </a:lstStyle>
          <a:p>
            <a:r>
              <a:rPr lang="tr-TR" smtClean="0"/>
              <a:t>Asıl başlık stili için tıklatın</a:t>
            </a:r>
            <a:endParaRPr lang="tr-TR"/>
          </a:p>
        </p:txBody>
      </p:sp>
      <p:sp>
        <p:nvSpPr>
          <p:cNvPr id="3" name="Metin Yer Tutucusu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tr-TR" smtClean="0"/>
              <a:t>Asıl metin stillerini düzenle</a:t>
            </a:r>
          </a:p>
        </p:txBody>
      </p:sp>
      <p:sp>
        <p:nvSpPr>
          <p:cNvPr id="4" name="Veri Yer Tutucusu 3"/>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5" name="Altbilgi Yer Tutucusu 4"/>
          <p:cNvSpPr>
            <a:spLocks noGrp="1"/>
          </p:cNvSpPr>
          <p:nvPr>
            <p:ph type="ftr" sz="quarter" idx="11"/>
          </p:nvPr>
        </p:nvSpPr>
        <p:spPr/>
        <p:txBody>
          <a:bodyPr/>
          <a:lstStyle/>
          <a:p>
            <a:endParaRPr lang="en-US"/>
          </a:p>
        </p:txBody>
      </p:sp>
      <p:sp>
        <p:nvSpPr>
          <p:cNvPr id="6" name="Slayt Numarası Yer Tutucusu 5"/>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32859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628650" y="1825625"/>
            <a:ext cx="38862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29150" y="1825625"/>
            <a:ext cx="38862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6" name="Altbilgi Yer Tutucusu 5"/>
          <p:cNvSpPr>
            <a:spLocks noGrp="1"/>
          </p:cNvSpPr>
          <p:nvPr>
            <p:ph type="ftr" sz="quarter" idx="11"/>
          </p:nvPr>
        </p:nvSpPr>
        <p:spPr/>
        <p:txBody>
          <a:bodyPr/>
          <a:lstStyle/>
          <a:p>
            <a:endParaRPr lang="en-US"/>
          </a:p>
        </p:txBody>
      </p:sp>
      <p:sp>
        <p:nvSpPr>
          <p:cNvPr id="7" name="Slayt Numarası Yer Tutucusu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3544241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629841" y="365126"/>
            <a:ext cx="78867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tr-TR" smtClean="0"/>
              <a:t>Asıl metin stillerini düzenle</a:t>
            </a:r>
          </a:p>
        </p:txBody>
      </p:sp>
      <p:sp>
        <p:nvSpPr>
          <p:cNvPr id="4" name="İçerik Yer Tutucusu 3"/>
          <p:cNvSpPr>
            <a:spLocks noGrp="1"/>
          </p:cNvSpPr>
          <p:nvPr>
            <p:ph sz="half" idx="2"/>
          </p:nvPr>
        </p:nvSpPr>
        <p:spPr>
          <a:xfrm>
            <a:off x="629842" y="2505075"/>
            <a:ext cx="3868340"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tr-TR" smtClean="0"/>
              <a:t>Asıl metin stillerini düzenle</a:t>
            </a:r>
          </a:p>
        </p:txBody>
      </p:sp>
      <p:sp>
        <p:nvSpPr>
          <p:cNvPr id="6" name="İçerik Yer Tutucusu 5"/>
          <p:cNvSpPr>
            <a:spLocks noGrp="1"/>
          </p:cNvSpPr>
          <p:nvPr>
            <p:ph sz="quarter" idx="4"/>
          </p:nvPr>
        </p:nvSpPr>
        <p:spPr>
          <a:xfrm>
            <a:off x="4629150" y="2505075"/>
            <a:ext cx="3887391"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8" name="Altbilgi Yer Tutucusu 7"/>
          <p:cNvSpPr>
            <a:spLocks noGrp="1"/>
          </p:cNvSpPr>
          <p:nvPr>
            <p:ph type="ftr" sz="quarter" idx="11"/>
          </p:nvPr>
        </p:nvSpPr>
        <p:spPr/>
        <p:txBody>
          <a:bodyPr/>
          <a:lstStyle/>
          <a:p>
            <a:endParaRPr lang="en-US"/>
          </a:p>
        </p:txBody>
      </p:sp>
      <p:sp>
        <p:nvSpPr>
          <p:cNvPr id="9" name="Slayt Numarası Yer Tutucusu 8"/>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54382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4" name="Altbilgi Yer Tutucusu 3"/>
          <p:cNvSpPr>
            <a:spLocks noGrp="1"/>
          </p:cNvSpPr>
          <p:nvPr>
            <p:ph type="ftr" sz="quarter" idx="11"/>
          </p:nvPr>
        </p:nvSpPr>
        <p:spPr/>
        <p:txBody>
          <a:bodyPr/>
          <a:lstStyle/>
          <a:p>
            <a:endParaRPr lang="en-US"/>
          </a:p>
        </p:txBody>
      </p:sp>
      <p:sp>
        <p:nvSpPr>
          <p:cNvPr id="5" name="Slayt Numarası Yer Tutucusu 4"/>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542376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3" name="Altbilgi Yer Tutucusu 2"/>
          <p:cNvSpPr>
            <a:spLocks noGrp="1"/>
          </p:cNvSpPr>
          <p:nvPr>
            <p:ph type="ftr" sz="quarter" idx="11"/>
          </p:nvPr>
        </p:nvSpPr>
        <p:spPr/>
        <p:txBody>
          <a:bodyPr/>
          <a:lstStyle/>
          <a:p>
            <a:endParaRPr lang="en-US"/>
          </a:p>
        </p:txBody>
      </p:sp>
      <p:sp>
        <p:nvSpPr>
          <p:cNvPr id="4" name="Slayt Numarası Yer Tutucusu 3"/>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839872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629841" y="457200"/>
            <a:ext cx="2949178" cy="1600200"/>
          </a:xfrm>
        </p:spPr>
        <p:txBody>
          <a:bodyPr anchor="b"/>
          <a:lstStyle>
            <a:lvl1pPr>
              <a:defRPr sz="2400"/>
            </a:lvl1pPr>
          </a:lstStyle>
          <a:p>
            <a:r>
              <a:rPr lang="tr-TR" smtClean="0"/>
              <a:t>Asıl başlık stili için tıklatın</a:t>
            </a:r>
            <a:endParaRPr lang="tr-TR"/>
          </a:p>
        </p:txBody>
      </p:sp>
      <p:sp>
        <p:nvSpPr>
          <p:cNvPr id="3" name="İçerik Yer Tutucusu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6" name="Altbilgi Yer Tutucusu 5"/>
          <p:cNvSpPr>
            <a:spLocks noGrp="1"/>
          </p:cNvSpPr>
          <p:nvPr>
            <p:ph type="ftr" sz="quarter" idx="11"/>
          </p:nvPr>
        </p:nvSpPr>
        <p:spPr/>
        <p:txBody>
          <a:bodyPr/>
          <a:lstStyle/>
          <a:p>
            <a:endParaRPr lang="en-US"/>
          </a:p>
        </p:txBody>
      </p:sp>
      <p:sp>
        <p:nvSpPr>
          <p:cNvPr id="7" name="Slayt Numarası Yer Tutucusu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2357822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629841" y="457200"/>
            <a:ext cx="2949178" cy="1600200"/>
          </a:xfrm>
        </p:spPr>
        <p:txBody>
          <a:bodyPr anchor="b"/>
          <a:lstStyle>
            <a:lvl1pPr>
              <a:defRPr sz="2400"/>
            </a:lvl1pPr>
          </a:lstStyle>
          <a:p>
            <a:r>
              <a:rPr lang="tr-TR" smtClean="0"/>
              <a:t>Asıl başlık stili için tıklatın</a:t>
            </a:r>
            <a:endParaRPr lang="tr-TR"/>
          </a:p>
        </p:txBody>
      </p:sp>
      <p:sp>
        <p:nvSpPr>
          <p:cNvPr id="3" name="Resim Yer Tutucusu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tr-TR"/>
          </a:p>
        </p:txBody>
      </p:sp>
      <p:sp>
        <p:nvSpPr>
          <p:cNvPr id="4" name="Metin Yer Tutucusu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53074F12-AA26-4AC8-9962-C36BB8F32554}" type="datetimeFigureOut">
              <a:rPr lang="en-US" smtClean="0"/>
              <a:pPr/>
              <a:t>10/24/2024</a:t>
            </a:fld>
            <a:endParaRPr lang="en-US"/>
          </a:p>
        </p:txBody>
      </p:sp>
      <p:sp>
        <p:nvSpPr>
          <p:cNvPr id="6" name="Altbilgi Yer Tutucusu 5"/>
          <p:cNvSpPr>
            <a:spLocks noGrp="1"/>
          </p:cNvSpPr>
          <p:nvPr>
            <p:ph type="ftr" sz="quarter" idx="11"/>
          </p:nvPr>
        </p:nvSpPr>
        <p:spPr/>
        <p:txBody>
          <a:bodyPr/>
          <a:lstStyle/>
          <a:p>
            <a:endParaRPr lang="en-US"/>
          </a:p>
        </p:txBody>
      </p:sp>
      <p:sp>
        <p:nvSpPr>
          <p:cNvPr id="7" name="Slayt Numarası Yer Tutucusu 6"/>
          <p:cNvSpPr>
            <a:spLocks noGrp="1"/>
          </p:cNvSpPr>
          <p:nvPr>
            <p:ph type="sldNum" sz="quarter" idx="12"/>
          </p:nvPr>
        </p:nvSpPr>
        <p:spPr/>
        <p:txBody>
          <a:bodyPr/>
          <a:lstStyle/>
          <a:p>
            <a:fld id="{B82CCC60-E8CD-4174-8B1A-7DF615B22EEF}" type="slidenum">
              <a:rPr lang="en-US" smtClean="0"/>
              <a:pPr/>
              <a:t>‹#›</a:t>
            </a:fld>
            <a:endParaRPr lang="en-US"/>
          </a:p>
        </p:txBody>
      </p:sp>
    </p:spTree>
    <p:extLst>
      <p:ext uri="{BB962C8B-B14F-4D97-AF65-F5344CB8AC3E}">
        <p14:creationId xmlns:p14="http://schemas.microsoft.com/office/powerpoint/2010/main" val="2724229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3074F12-AA26-4AC8-9962-C36BB8F32554}" type="datetimeFigureOut">
              <a:rPr lang="en-US" smtClean="0"/>
              <a:pPr/>
              <a:t>10/24/2024</a:t>
            </a:fld>
            <a:endParaRPr lang="en-US"/>
          </a:p>
        </p:txBody>
      </p:sp>
      <p:sp>
        <p:nvSpPr>
          <p:cNvPr id="5" name="Altbilgi Yer Tutucusu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ayt Numarası Yer Tutucusu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82CCC60-E8CD-4174-8B1A-7DF615B22EEF}" type="slidenum">
              <a:rPr lang="en-US" smtClean="0"/>
              <a:pPr/>
              <a:t>‹#›</a:t>
            </a:fld>
            <a:endParaRPr lang="en-US"/>
          </a:p>
        </p:txBody>
      </p:sp>
    </p:spTree>
    <p:extLst>
      <p:ext uri="{BB962C8B-B14F-4D97-AF65-F5344CB8AC3E}">
        <p14:creationId xmlns:p14="http://schemas.microsoft.com/office/powerpoint/2010/main" val="3186739744"/>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tr-T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0338BCC1-D985-40D8-86BE-476AF25D488F}" type="datetimeFigureOut">
              <a:rPr lang="tr-TR" smtClean="0">
                <a:solidFill>
                  <a:prstClr val="black">
                    <a:tint val="75000"/>
                  </a:prstClr>
                </a:solidFill>
              </a:rPr>
              <a:pPr defTabSz="685800"/>
              <a:t>24/10/2024</a:t>
            </a:fld>
            <a:endParaRPr lang="tr-TR">
              <a:solidFill>
                <a:prstClr val="black">
                  <a:tint val="75000"/>
                </a:prstClr>
              </a:solidFill>
            </a:endParaRPr>
          </a:p>
        </p:txBody>
      </p:sp>
      <p:sp>
        <p:nvSpPr>
          <p:cNvPr id="5" name="Altbilgi Yer Tutucusu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tr-TR">
              <a:solidFill>
                <a:prstClr val="black">
                  <a:tint val="75000"/>
                </a:prstClr>
              </a:solidFill>
            </a:endParaRPr>
          </a:p>
        </p:txBody>
      </p:sp>
      <p:sp>
        <p:nvSpPr>
          <p:cNvPr id="6" name="Slayt Numarası Yer Tutucusu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C446B714-E814-4450-A3F8-7640C9AE55BC}" type="slidenum">
              <a:rPr lang="tr-TR" smtClean="0">
                <a:solidFill>
                  <a:prstClr val="black">
                    <a:tint val="75000"/>
                  </a:prstClr>
                </a:solidFill>
              </a:rPr>
              <a:pPr defTabSz="685800"/>
              <a:t>‹#›</a:t>
            </a:fld>
            <a:endParaRPr lang="tr-TR">
              <a:solidFill>
                <a:prstClr val="black">
                  <a:tint val="75000"/>
                </a:prstClr>
              </a:solidFill>
            </a:endParaRPr>
          </a:p>
        </p:txBody>
      </p:sp>
    </p:spTree>
    <p:extLst>
      <p:ext uri="{BB962C8B-B14F-4D97-AF65-F5344CB8AC3E}">
        <p14:creationId xmlns:p14="http://schemas.microsoft.com/office/powerpoint/2010/main" val="462470009"/>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tr-T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5.emf"/></Relationships>
</file>

<file path=ppt/slides/_rels/slide1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9.png"/><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0.emf"/><Relationship Id="rId4" Type="http://schemas.openxmlformats.org/officeDocument/2006/relationships/oleObject" Target="../embeddings/oleObject2.bin"/></Relationships>
</file>

<file path=ppt/slides/_rels/slide2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4.png"/><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notesSlide" Target="../notesSlides/notesSlide14.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mp4"/><Relationship Id="rId1" Type="http://schemas.openxmlformats.org/officeDocument/2006/relationships/video" Target="NULL" TargetMode="External"/><Relationship Id="rId5" Type="http://schemas.openxmlformats.org/officeDocument/2006/relationships/image" Target="../media/image26.png"/><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Başlık 1"/>
          <p:cNvSpPr>
            <a:spLocks noGrp="1"/>
          </p:cNvSpPr>
          <p:nvPr>
            <p:ph type="ctrTitle"/>
          </p:nvPr>
        </p:nvSpPr>
        <p:spPr>
          <a:xfrm>
            <a:off x="684213" y="1268413"/>
            <a:ext cx="7772400" cy="3051175"/>
          </a:xfrm>
        </p:spPr>
        <p:txBody>
          <a:bodyPr/>
          <a:lstStyle/>
          <a:p>
            <a:pPr eaLnBrk="1" hangingPunct="1"/>
            <a:r>
              <a:rPr lang="tr-TR" altLang="tr-TR" sz="4000" b="1" dirty="0" smtClean="0">
                <a:solidFill>
                  <a:srgbClr val="FF0000"/>
                </a:solidFill>
              </a:rPr>
              <a:t>CYSTIC DISEASE OF THE LIVER</a:t>
            </a:r>
            <a:r>
              <a:rPr lang="tr-TR" altLang="tr-TR" sz="4000" b="1" dirty="0" smtClean="0">
                <a:solidFill>
                  <a:srgbClr val="FF0000"/>
                </a:solidFill>
              </a:rPr>
              <a:t/>
            </a:r>
            <a:br>
              <a:rPr lang="tr-TR" altLang="tr-TR" sz="4000" b="1" dirty="0" smtClean="0">
                <a:solidFill>
                  <a:srgbClr val="FF0000"/>
                </a:solidFill>
              </a:rPr>
            </a:br>
            <a:r>
              <a:rPr lang="tr-TR" altLang="tr-TR" sz="4000" b="1" dirty="0" smtClean="0">
                <a:solidFill>
                  <a:srgbClr val="FF0000"/>
                </a:solidFill>
              </a:rPr>
              <a:t> </a:t>
            </a:r>
          </a:p>
        </p:txBody>
      </p:sp>
      <p:sp>
        <p:nvSpPr>
          <p:cNvPr id="3075" name="Alt Başlık 2"/>
          <p:cNvSpPr>
            <a:spLocks noGrp="1"/>
          </p:cNvSpPr>
          <p:nvPr>
            <p:ph type="subTitle" idx="1"/>
          </p:nvPr>
        </p:nvSpPr>
        <p:spPr>
          <a:xfrm>
            <a:off x="2411413" y="4076700"/>
            <a:ext cx="4702175" cy="1032055"/>
          </a:xfrm>
        </p:spPr>
        <p:txBody>
          <a:bodyPr>
            <a:normAutofit/>
          </a:bodyPr>
          <a:lstStyle/>
          <a:p>
            <a:pPr eaLnBrk="1" hangingPunct="1"/>
            <a:r>
              <a:rPr lang="tr-TR" altLang="tr-TR" sz="2000" dirty="0" smtClean="0">
                <a:solidFill>
                  <a:schemeClr val="tx1"/>
                </a:solidFill>
                <a:latin typeface="Arial" panose="020B0604020202020204" pitchFamily="34" charset="0"/>
              </a:rPr>
              <a:t>Ahmet </a:t>
            </a:r>
            <a:r>
              <a:rPr lang="tr-TR" altLang="tr-TR" sz="2000" dirty="0" err="1" smtClean="0">
                <a:solidFill>
                  <a:schemeClr val="tx1"/>
                </a:solidFill>
                <a:latin typeface="Arial" panose="020B0604020202020204" pitchFamily="34" charset="0"/>
              </a:rPr>
              <a:t>Bulent</a:t>
            </a:r>
            <a:r>
              <a:rPr lang="tr-TR" altLang="tr-TR" sz="2000" dirty="0" smtClean="0">
                <a:solidFill>
                  <a:schemeClr val="tx1"/>
                </a:solidFill>
                <a:latin typeface="Arial" panose="020B0604020202020204" pitchFamily="34" charset="0"/>
              </a:rPr>
              <a:t> </a:t>
            </a:r>
            <a:r>
              <a:rPr lang="tr-TR" altLang="tr-TR" sz="2000" dirty="0" err="1" smtClean="0">
                <a:solidFill>
                  <a:schemeClr val="tx1"/>
                </a:solidFill>
                <a:latin typeface="Arial" panose="020B0604020202020204" pitchFamily="34" charset="0"/>
              </a:rPr>
              <a:t>Dogrul,MD</a:t>
            </a:r>
            <a:r>
              <a:rPr lang="tr-TR" altLang="tr-TR" sz="2000" dirty="0" smtClean="0">
                <a:solidFill>
                  <a:schemeClr val="tx1"/>
                </a:solidFill>
                <a:latin typeface="Arial" panose="020B0604020202020204" pitchFamily="34" charset="0"/>
              </a:rPr>
              <a:t>.</a:t>
            </a:r>
          </a:p>
          <a:p>
            <a:pPr eaLnBrk="1" hangingPunct="1"/>
            <a:r>
              <a:rPr lang="tr-TR" altLang="tr-TR" sz="2000" dirty="0" smtClean="0">
                <a:solidFill>
                  <a:schemeClr val="tx1"/>
                </a:solidFill>
                <a:latin typeface="Arial" panose="020B0604020202020204" pitchFamily="34" charset="0"/>
              </a:rPr>
              <a:t>Hacettepe </a:t>
            </a:r>
            <a:r>
              <a:rPr lang="tr-TR" altLang="tr-TR" sz="2000" dirty="0" err="1" smtClean="0">
                <a:solidFill>
                  <a:schemeClr val="tx1"/>
                </a:solidFill>
                <a:latin typeface="Arial" panose="020B0604020202020204" pitchFamily="34" charset="0"/>
              </a:rPr>
              <a:t>University</a:t>
            </a:r>
            <a:endParaRPr lang="tr-TR" altLang="tr-TR" sz="2000" dirty="0" smtClean="0">
              <a:solidFill>
                <a:schemeClr val="tx1"/>
              </a:solidFill>
              <a:latin typeface="Arial" panose="020B0604020202020204" pitchFamily="34" charset="0"/>
            </a:endParaRPr>
          </a:p>
          <a:p>
            <a:pPr eaLnBrk="1" hangingPunct="1"/>
            <a:endParaRPr lang="tr-TR" altLang="tr-TR" sz="2000" dirty="0" smtClean="0">
              <a:solidFill>
                <a:schemeClr val="tx1"/>
              </a:solidFill>
              <a:latin typeface="Arial" panose="020B0604020202020204" pitchFamily="34" charset="0"/>
            </a:endParaRPr>
          </a:p>
          <a:p>
            <a:pPr eaLnBrk="1" hangingPunct="1"/>
            <a:endParaRPr lang="tr-TR" altLang="tr-TR" sz="2800" dirty="0" smtClean="0">
              <a:solidFill>
                <a:schemeClr val="tx1"/>
              </a:solidFill>
              <a:latin typeface="Arial" panose="020B0604020202020204" pitchFamily="34" charset="0"/>
            </a:endParaRPr>
          </a:p>
          <a:p>
            <a:pPr eaLnBrk="1" hangingPunct="1"/>
            <a:endParaRPr lang="tr-TR" altLang="tr-TR" sz="2800" dirty="0" smtClean="0">
              <a:solidFill>
                <a:schemeClr val="tx1"/>
              </a:solidFill>
              <a:latin typeface="Arial" panose="020B0604020202020204" pitchFamily="34" charset="0"/>
            </a:endParaRPr>
          </a:p>
        </p:txBody>
      </p:sp>
    </p:spTree>
    <p:extLst>
      <p:ext uri="{BB962C8B-B14F-4D97-AF65-F5344CB8AC3E}">
        <p14:creationId xmlns:p14="http://schemas.microsoft.com/office/powerpoint/2010/main" val="3422777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4400" b="1" dirty="0" smtClean="0">
                <a:solidFill>
                  <a:srgbClr val="0070C0"/>
                </a:solidFill>
                <a:latin typeface="+mn-lt"/>
              </a:rPr>
              <a:t>IDEAL TREATMENT </a:t>
            </a:r>
            <a:endParaRPr lang="tr-TR" sz="4400" b="1" dirty="0">
              <a:solidFill>
                <a:srgbClr val="0070C0"/>
              </a:solidFill>
              <a:latin typeface="+mn-lt"/>
            </a:endParaRPr>
          </a:p>
        </p:txBody>
      </p:sp>
      <p:sp>
        <p:nvSpPr>
          <p:cNvPr id="5" name="İçerik Yer Tutucusu 4"/>
          <p:cNvSpPr>
            <a:spLocks noGrp="1"/>
          </p:cNvSpPr>
          <p:nvPr>
            <p:ph idx="1"/>
          </p:nvPr>
        </p:nvSpPr>
        <p:spPr>
          <a:xfrm>
            <a:off x="628650" y="2207360"/>
            <a:ext cx="7886700" cy="3664920"/>
          </a:xfrm>
        </p:spPr>
        <p:txBody>
          <a:bodyPr>
            <a:noAutofit/>
          </a:bodyPr>
          <a:lstStyle/>
          <a:p>
            <a:pPr>
              <a:lnSpc>
                <a:spcPct val="150000"/>
              </a:lnSpc>
            </a:pPr>
            <a:r>
              <a:rPr lang="tr-TR" sz="2400" dirty="0" err="1" smtClean="0"/>
              <a:t>Eliminate</a:t>
            </a:r>
            <a:r>
              <a:rPr lang="tr-TR" sz="2400" dirty="0" smtClean="0"/>
              <a:t> </a:t>
            </a:r>
            <a:r>
              <a:rPr lang="tr-TR" sz="2400" dirty="0" err="1" smtClean="0"/>
              <a:t>the</a:t>
            </a:r>
            <a:r>
              <a:rPr lang="tr-TR" sz="2400" dirty="0" smtClean="0"/>
              <a:t> </a:t>
            </a:r>
            <a:r>
              <a:rPr lang="tr-TR" sz="2400" dirty="0" err="1" smtClean="0"/>
              <a:t>parasite</a:t>
            </a:r>
            <a:r>
              <a:rPr lang="tr-TR" sz="2400" dirty="0" smtClean="0"/>
              <a:t> </a:t>
            </a:r>
            <a:r>
              <a:rPr lang="tr-TR" sz="2400" dirty="0" err="1" smtClean="0"/>
              <a:t>and</a:t>
            </a:r>
            <a:r>
              <a:rPr lang="tr-TR" sz="2400" dirty="0" smtClean="0"/>
              <a:t> </a:t>
            </a:r>
            <a:r>
              <a:rPr lang="tr-TR" sz="2400" dirty="0" err="1" smtClean="0"/>
              <a:t>prevent</a:t>
            </a:r>
            <a:r>
              <a:rPr lang="tr-TR" sz="2400" dirty="0" smtClean="0"/>
              <a:t> </a:t>
            </a:r>
            <a:r>
              <a:rPr lang="tr-TR" sz="2400" dirty="0" err="1" smtClean="0"/>
              <a:t>recurrence</a:t>
            </a:r>
            <a:r>
              <a:rPr lang="tr-TR" sz="2400" dirty="0" smtClean="0"/>
              <a:t> of </a:t>
            </a:r>
            <a:r>
              <a:rPr lang="tr-TR" sz="2400" dirty="0" err="1" smtClean="0"/>
              <a:t>the</a:t>
            </a:r>
            <a:r>
              <a:rPr lang="tr-TR" sz="2400" dirty="0" smtClean="0"/>
              <a:t> </a:t>
            </a:r>
            <a:r>
              <a:rPr lang="tr-TR" sz="2400" dirty="0" err="1" smtClean="0"/>
              <a:t>disease</a:t>
            </a:r>
            <a:endParaRPr lang="tr-TR" sz="2400" dirty="0" smtClean="0"/>
          </a:p>
          <a:p>
            <a:pPr>
              <a:lnSpc>
                <a:spcPct val="150000"/>
              </a:lnSpc>
            </a:pPr>
            <a:r>
              <a:rPr lang="tr-TR" sz="2400" dirty="0" smtClean="0"/>
              <a:t>Minimum </a:t>
            </a:r>
            <a:r>
              <a:rPr lang="tr-TR" sz="2400" dirty="0" err="1" smtClean="0"/>
              <a:t>morbidity</a:t>
            </a:r>
            <a:r>
              <a:rPr lang="tr-TR" sz="2400" dirty="0" smtClean="0"/>
              <a:t> </a:t>
            </a:r>
            <a:r>
              <a:rPr lang="tr-TR" sz="2400" dirty="0" err="1" smtClean="0"/>
              <a:t>and</a:t>
            </a:r>
            <a:r>
              <a:rPr lang="tr-TR" sz="2400" dirty="0" smtClean="0"/>
              <a:t> </a:t>
            </a:r>
            <a:r>
              <a:rPr lang="tr-TR" sz="2400" dirty="0" err="1" smtClean="0"/>
              <a:t>mortality</a:t>
            </a:r>
            <a:endParaRPr lang="tr-TR" sz="2400" dirty="0" smtClean="0"/>
          </a:p>
          <a:p>
            <a:pPr>
              <a:lnSpc>
                <a:spcPct val="150000"/>
              </a:lnSpc>
            </a:pPr>
            <a:r>
              <a:rPr lang="tr-TR" sz="2400" dirty="0" err="1" smtClean="0"/>
              <a:t>Systemic</a:t>
            </a:r>
            <a:r>
              <a:rPr lang="tr-TR" sz="2400" dirty="0" smtClean="0"/>
              <a:t> </a:t>
            </a:r>
            <a:r>
              <a:rPr lang="tr-TR" sz="2400" dirty="0" err="1" smtClean="0"/>
              <a:t>chemotheraphy</a:t>
            </a:r>
            <a:endParaRPr lang="tr-TR" sz="2400" dirty="0" smtClean="0"/>
          </a:p>
          <a:p>
            <a:pPr>
              <a:lnSpc>
                <a:spcPct val="150000"/>
              </a:lnSpc>
            </a:pPr>
            <a:r>
              <a:rPr lang="tr-TR" sz="2400" dirty="0" err="1" smtClean="0"/>
              <a:t>Surgery</a:t>
            </a:r>
            <a:endParaRPr lang="tr-TR" sz="2400" dirty="0" smtClean="0"/>
          </a:p>
          <a:p>
            <a:pPr>
              <a:lnSpc>
                <a:spcPct val="150000"/>
              </a:lnSpc>
            </a:pPr>
            <a:r>
              <a:rPr lang="tr-TR" sz="2400" dirty="0" smtClean="0"/>
              <a:t>PAIR</a:t>
            </a:r>
            <a:endParaRPr lang="tr-TR" sz="2400" dirty="0"/>
          </a:p>
        </p:txBody>
      </p:sp>
    </p:spTree>
    <p:extLst>
      <p:ext uri="{BB962C8B-B14F-4D97-AF65-F5344CB8AC3E}">
        <p14:creationId xmlns:p14="http://schemas.microsoft.com/office/powerpoint/2010/main" val="402925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571149" y="234143"/>
            <a:ext cx="7886700" cy="1325563"/>
          </a:xfrm>
        </p:spPr>
        <p:txBody>
          <a:bodyPr>
            <a:normAutofit/>
          </a:bodyPr>
          <a:lstStyle/>
          <a:p>
            <a:pPr algn="ctr"/>
            <a:r>
              <a:rPr lang="tr-TR" sz="4400" b="1" dirty="0" smtClean="0">
                <a:solidFill>
                  <a:srgbClr val="0070C0"/>
                </a:solidFill>
                <a:latin typeface="+mn-lt"/>
              </a:rPr>
              <a:t>SELECTION OF THE TREATMENT </a:t>
            </a:r>
            <a:endParaRPr lang="tr-TR" sz="4400" b="1" dirty="0">
              <a:solidFill>
                <a:srgbClr val="0070C0"/>
              </a:solidFill>
              <a:latin typeface="+mn-lt"/>
            </a:endParaRPr>
          </a:p>
        </p:txBody>
      </p:sp>
      <p:sp>
        <p:nvSpPr>
          <p:cNvPr id="5" name="İçerik Yer Tutucusu 4"/>
          <p:cNvSpPr>
            <a:spLocks noGrp="1"/>
          </p:cNvSpPr>
          <p:nvPr>
            <p:ph idx="1"/>
          </p:nvPr>
        </p:nvSpPr>
        <p:spPr>
          <a:xfrm>
            <a:off x="571149" y="2054655"/>
            <a:ext cx="7886700" cy="3359510"/>
          </a:xfrm>
        </p:spPr>
        <p:txBody>
          <a:bodyPr>
            <a:noAutofit/>
          </a:bodyPr>
          <a:lstStyle/>
          <a:p>
            <a:pPr>
              <a:lnSpc>
                <a:spcPct val="150000"/>
              </a:lnSpc>
            </a:pPr>
            <a:r>
              <a:rPr lang="tr-TR" sz="2400" dirty="0" err="1" smtClean="0"/>
              <a:t>Health</a:t>
            </a:r>
            <a:r>
              <a:rPr lang="tr-TR" sz="2400" dirty="0" smtClean="0"/>
              <a:t> </a:t>
            </a:r>
            <a:r>
              <a:rPr lang="tr-TR" sz="2400" dirty="0" err="1" smtClean="0"/>
              <a:t>status</a:t>
            </a:r>
            <a:r>
              <a:rPr lang="tr-TR" sz="2400" dirty="0" smtClean="0"/>
              <a:t> of </a:t>
            </a:r>
            <a:r>
              <a:rPr lang="tr-TR" sz="2400" dirty="0" err="1" smtClean="0"/>
              <a:t>the</a:t>
            </a:r>
            <a:r>
              <a:rPr lang="tr-TR" sz="2400" dirty="0" smtClean="0"/>
              <a:t> </a:t>
            </a:r>
            <a:r>
              <a:rPr lang="tr-TR" sz="2400" dirty="0" err="1" smtClean="0"/>
              <a:t>patient</a:t>
            </a:r>
            <a:endParaRPr lang="tr-TR" sz="2400" dirty="0" smtClean="0"/>
          </a:p>
          <a:p>
            <a:pPr>
              <a:lnSpc>
                <a:spcPct val="150000"/>
              </a:lnSpc>
            </a:pPr>
            <a:r>
              <a:rPr lang="tr-TR" sz="2400" dirty="0"/>
              <a:t>N</a:t>
            </a:r>
            <a:r>
              <a:rPr lang="tr-TR" sz="2400" dirty="0" smtClean="0"/>
              <a:t>ature of </a:t>
            </a:r>
            <a:r>
              <a:rPr lang="tr-TR" sz="2400" dirty="0" err="1" smtClean="0"/>
              <a:t>the</a:t>
            </a:r>
            <a:r>
              <a:rPr lang="tr-TR" sz="2400" dirty="0" smtClean="0"/>
              <a:t> </a:t>
            </a:r>
            <a:r>
              <a:rPr lang="tr-TR" sz="2400" dirty="0" err="1" smtClean="0"/>
              <a:t>cyst</a:t>
            </a:r>
            <a:endParaRPr lang="tr-TR" sz="2400" dirty="0" smtClean="0"/>
          </a:p>
          <a:p>
            <a:pPr>
              <a:lnSpc>
                <a:spcPct val="150000"/>
              </a:lnSpc>
            </a:pPr>
            <a:r>
              <a:rPr lang="tr-TR" sz="2400" dirty="0" smtClean="0"/>
              <a:t>Presence of </a:t>
            </a:r>
            <a:r>
              <a:rPr lang="tr-TR" sz="2400" dirty="0" err="1" smtClean="0"/>
              <a:t>complications</a:t>
            </a:r>
            <a:endParaRPr lang="tr-TR" sz="2400" dirty="0" smtClean="0"/>
          </a:p>
          <a:p>
            <a:pPr>
              <a:lnSpc>
                <a:spcPct val="150000"/>
              </a:lnSpc>
            </a:pPr>
            <a:r>
              <a:rPr lang="tr-TR" sz="2800" i="1" dirty="0" err="1" smtClean="0">
                <a:solidFill>
                  <a:srgbClr val="FF0000"/>
                </a:solidFill>
              </a:rPr>
              <a:t>Resources</a:t>
            </a:r>
            <a:r>
              <a:rPr lang="tr-TR" sz="2800" i="1" dirty="0" smtClean="0">
                <a:solidFill>
                  <a:srgbClr val="FF0000"/>
                </a:solidFill>
              </a:rPr>
              <a:t> </a:t>
            </a:r>
            <a:r>
              <a:rPr lang="tr-TR" sz="2800" i="1" dirty="0" err="1" smtClean="0">
                <a:solidFill>
                  <a:srgbClr val="FF0000"/>
                </a:solidFill>
              </a:rPr>
              <a:t>and</a:t>
            </a:r>
            <a:r>
              <a:rPr lang="tr-TR" sz="2800" i="1" dirty="0" smtClean="0">
                <a:solidFill>
                  <a:srgbClr val="FF0000"/>
                </a:solidFill>
              </a:rPr>
              <a:t> </a:t>
            </a:r>
            <a:r>
              <a:rPr lang="tr-TR" sz="2800" i="1" dirty="0" err="1" smtClean="0">
                <a:solidFill>
                  <a:srgbClr val="FF0000"/>
                </a:solidFill>
              </a:rPr>
              <a:t>expertise</a:t>
            </a:r>
            <a:r>
              <a:rPr lang="tr-TR" sz="2800" i="1" dirty="0" smtClean="0">
                <a:solidFill>
                  <a:srgbClr val="FF0000"/>
                </a:solidFill>
              </a:rPr>
              <a:t> of </a:t>
            </a:r>
            <a:r>
              <a:rPr lang="tr-TR" sz="2800" i="1" dirty="0" err="1" smtClean="0">
                <a:solidFill>
                  <a:srgbClr val="FF0000"/>
                </a:solidFill>
              </a:rPr>
              <a:t>the</a:t>
            </a:r>
            <a:r>
              <a:rPr lang="tr-TR" sz="2800" i="1" dirty="0" smtClean="0">
                <a:solidFill>
                  <a:srgbClr val="FF0000"/>
                </a:solidFill>
              </a:rPr>
              <a:t> </a:t>
            </a:r>
            <a:r>
              <a:rPr lang="tr-TR" sz="2800" i="1" dirty="0" err="1" smtClean="0">
                <a:solidFill>
                  <a:srgbClr val="FF0000"/>
                </a:solidFill>
              </a:rPr>
              <a:t>therapeutic</a:t>
            </a:r>
            <a:r>
              <a:rPr lang="tr-TR" sz="2800" i="1" dirty="0" smtClean="0">
                <a:solidFill>
                  <a:srgbClr val="FF0000"/>
                </a:solidFill>
              </a:rPr>
              <a:t> </a:t>
            </a:r>
            <a:r>
              <a:rPr lang="tr-TR" sz="2800" i="1" dirty="0" err="1" smtClean="0">
                <a:solidFill>
                  <a:srgbClr val="FF0000"/>
                </a:solidFill>
              </a:rPr>
              <a:t>team</a:t>
            </a:r>
            <a:endParaRPr lang="tr-TR" sz="2800" i="1" dirty="0">
              <a:solidFill>
                <a:srgbClr val="FF0000"/>
              </a:solidFill>
            </a:endParaRPr>
          </a:p>
        </p:txBody>
      </p:sp>
    </p:spTree>
    <p:extLst>
      <p:ext uri="{BB962C8B-B14F-4D97-AF65-F5344CB8AC3E}">
        <p14:creationId xmlns:p14="http://schemas.microsoft.com/office/powerpoint/2010/main" val="14814224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01670" y="0"/>
            <a:ext cx="7886700" cy="1325563"/>
          </a:xfrm>
        </p:spPr>
        <p:txBody>
          <a:bodyPr>
            <a:normAutofit/>
          </a:bodyPr>
          <a:lstStyle/>
          <a:p>
            <a:pPr algn="ctr"/>
            <a:r>
              <a:rPr lang="tr-TR" sz="4400" b="1" dirty="0" smtClean="0">
                <a:solidFill>
                  <a:srgbClr val="0070C0"/>
                </a:solidFill>
                <a:latin typeface="+mn-lt"/>
              </a:rPr>
              <a:t>PRINCIPLES OF SURGERY</a:t>
            </a:r>
            <a:endParaRPr lang="tr-TR" sz="4400" b="1" dirty="0">
              <a:solidFill>
                <a:srgbClr val="0070C0"/>
              </a:solidFill>
              <a:latin typeface="+mn-lt"/>
            </a:endParaRPr>
          </a:p>
        </p:txBody>
      </p:sp>
      <p:sp>
        <p:nvSpPr>
          <p:cNvPr id="3" name="İçerik Yer Tutucusu 2"/>
          <p:cNvSpPr>
            <a:spLocks noGrp="1"/>
          </p:cNvSpPr>
          <p:nvPr>
            <p:ph idx="1"/>
          </p:nvPr>
        </p:nvSpPr>
        <p:spPr>
          <a:xfrm>
            <a:off x="448965" y="833014"/>
            <a:ext cx="7886700" cy="5955495"/>
          </a:xfrm>
        </p:spPr>
        <p:txBody>
          <a:bodyPr>
            <a:noAutofit/>
          </a:bodyPr>
          <a:lstStyle/>
          <a:p>
            <a:pPr>
              <a:lnSpc>
                <a:spcPct val="150000"/>
              </a:lnSpc>
            </a:pPr>
            <a:r>
              <a:rPr lang="tr-TR" sz="2400" dirty="0" err="1"/>
              <a:t>I</a:t>
            </a:r>
            <a:r>
              <a:rPr lang="tr-TR" sz="2400" dirty="0" err="1" smtClean="0"/>
              <a:t>nactivation</a:t>
            </a:r>
            <a:r>
              <a:rPr lang="tr-TR" sz="2400" dirty="0" smtClean="0"/>
              <a:t> , </a:t>
            </a:r>
            <a:r>
              <a:rPr lang="tr-TR" sz="2400" dirty="0" err="1" smtClean="0"/>
              <a:t>removal</a:t>
            </a:r>
            <a:r>
              <a:rPr lang="tr-TR" sz="2400" dirty="0" smtClean="0"/>
              <a:t> </a:t>
            </a:r>
            <a:r>
              <a:rPr lang="tr-TR" sz="2400" dirty="0" err="1" smtClean="0"/>
              <a:t>and</a:t>
            </a:r>
            <a:r>
              <a:rPr lang="tr-TR" sz="2400" dirty="0" smtClean="0"/>
              <a:t> </a:t>
            </a:r>
            <a:r>
              <a:rPr lang="tr-TR" sz="2400" dirty="0" err="1" smtClean="0"/>
              <a:t>obliteration</a:t>
            </a:r>
            <a:r>
              <a:rPr lang="tr-TR" sz="2400" dirty="0" smtClean="0"/>
              <a:t> of </a:t>
            </a:r>
            <a:r>
              <a:rPr lang="tr-TR" sz="2400" dirty="0" err="1" smtClean="0"/>
              <a:t>the</a:t>
            </a:r>
            <a:r>
              <a:rPr lang="tr-TR" sz="2400" dirty="0" smtClean="0"/>
              <a:t> </a:t>
            </a:r>
            <a:r>
              <a:rPr lang="tr-TR" sz="2400" dirty="0" err="1" smtClean="0"/>
              <a:t>cavity</a:t>
            </a:r>
            <a:endParaRPr lang="tr-TR" sz="2400" dirty="0" smtClean="0"/>
          </a:p>
          <a:p>
            <a:pPr>
              <a:lnSpc>
                <a:spcPct val="150000"/>
              </a:lnSpc>
            </a:pPr>
            <a:r>
              <a:rPr lang="tr-TR" sz="2400" b="1" dirty="0" err="1" smtClean="0">
                <a:solidFill>
                  <a:srgbClr val="0070C0"/>
                </a:solidFill>
              </a:rPr>
              <a:t>Spillage</a:t>
            </a:r>
            <a:r>
              <a:rPr lang="tr-TR" sz="2400" dirty="0" smtClean="0"/>
              <a:t> :  </a:t>
            </a:r>
            <a:r>
              <a:rPr lang="tr-TR" sz="2400" dirty="0" err="1" smtClean="0"/>
              <a:t>immediate</a:t>
            </a:r>
            <a:r>
              <a:rPr lang="tr-TR" sz="2400" dirty="0" smtClean="0"/>
              <a:t> </a:t>
            </a:r>
            <a:r>
              <a:rPr lang="tr-TR" sz="2400" dirty="0" err="1" smtClean="0"/>
              <a:t>washout</a:t>
            </a:r>
            <a:r>
              <a:rPr lang="tr-TR" sz="2400" dirty="0" smtClean="0"/>
              <a:t> of </a:t>
            </a:r>
            <a:r>
              <a:rPr lang="tr-TR" sz="2400" dirty="0" err="1" smtClean="0"/>
              <a:t>the</a:t>
            </a:r>
            <a:r>
              <a:rPr lang="tr-TR" sz="2400" dirty="0" smtClean="0"/>
              <a:t> </a:t>
            </a:r>
            <a:r>
              <a:rPr lang="tr-TR" sz="2400" dirty="0" err="1" smtClean="0"/>
              <a:t>peritoneal</a:t>
            </a:r>
            <a:r>
              <a:rPr lang="tr-TR" sz="2400" dirty="0" smtClean="0"/>
              <a:t> </a:t>
            </a:r>
            <a:r>
              <a:rPr lang="tr-TR" sz="2400" dirty="0" err="1" smtClean="0"/>
              <a:t>cavity</a:t>
            </a:r>
            <a:endParaRPr lang="tr-TR" sz="2400" dirty="0" smtClean="0"/>
          </a:p>
          <a:p>
            <a:pPr>
              <a:lnSpc>
                <a:spcPct val="150000"/>
              </a:lnSpc>
            </a:pPr>
            <a:r>
              <a:rPr lang="tr-TR" sz="2400" dirty="0" err="1" smtClean="0"/>
              <a:t>Biliary</a:t>
            </a:r>
            <a:r>
              <a:rPr lang="tr-TR" sz="2400" dirty="0" smtClean="0"/>
              <a:t> </a:t>
            </a:r>
            <a:r>
              <a:rPr lang="tr-TR" sz="2400" dirty="0" err="1" smtClean="0"/>
              <a:t>fistula</a:t>
            </a:r>
            <a:r>
              <a:rPr lang="tr-TR" sz="2400" dirty="0" smtClean="0"/>
              <a:t> +/-: </a:t>
            </a:r>
            <a:r>
              <a:rPr lang="tr-TR" sz="2400" dirty="0" err="1" smtClean="0"/>
              <a:t>hypertonic</a:t>
            </a:r>
            <a:r>
              <a:rPr lang="tr-TR" sz="2400" dirty="0" smtClean="0"/>
              <a:t> </a:t>
            </a:r>
            <a:r>
              <a:rPr lang="tr-TR" sz="2400" dirty="0" err="1" smtClean="0"/>
              <a:t>saline</a:t>
            </a:r>
            <a:endParaRPr lang="tr-TR" sz="2400" dirty="0" smtClean="0"/>
          </a:p>
          <a:p>
            <a:pPr>
              <a:lnSpc>
                <a:spcPct val="150000"/>
              </a:lnSpc>
            </a:pPr>
            <a:r>
              <a:rPr lang="tr-TR" sz="2400" dirty="0" err="1" smtClean="0">
                <a:solidFill>
                  <a:srgbClr val="FF0000"/>
                </a:solidFill>
              </a:rPr>
              <a:t>Partial</a:t>
            </a:r>
            <a:r>
              <a:rPr lang="tr-TR" sz="2400" dirty="0" smtClean="0">
                <a:solidFill>
                  <a:srgbClr val="FF0000"/>
                </a:solidFill>
              </a:rPr>
              <a:t> </a:t>
            </a:r>
            <a:r>
              <a:rPr lang="tr-TR" sz="2400" dirty="0" err="1" smtClean="0">
                <a:solidFill>
                  <a:srgbClr val="FF0000"/>
                </a:solidFill>
              </a:rPr>
              <a:t>cystectomy</a:t>
            </a:r>
            <a:endParaRPr lang="tr-TR" sz="2400" dirty="0" smtClean="0">
              <a:solidFill>
                <a:srgbClr val="FF0000"/>
              </a:solidFill>
            </a:endParaRPr>
          </a:p>
          <a:p>
            <a:pPr>
              <a:lnSpc>
                <a:spcPct val="150000"/>
              </a:lnSpc>
            </a:pPr>
            <a:r>
              <a:rPr lang="tr-TR" sz="2400" dirty="0" err="1">
                <a:solidFill>
                  <a:srgbClr val="FF0000"/>
                </a:solidFill>
              </a:rPr>
              <a:t>R</a:t>
            </a:r>
            <a:r>
              <a:rPr lang="tr-TR" sz="2400" dirty="0" err="1" smtClean="0">
                <a:solidFill>
                  <a:srgbClr val="FF0000"/>
                </a:solidFill>
              </a:rPr>
              <a:t>adical</a:t>
            </a:r>
            <a:r>
              <a:rPr lang="tr-TR" sz="2400" dirty="0" smtClean="0">
                <a:solidFill>
                  <a:srgbClr val="FF0000"/>
                </a:solidFill>
              </a:rPr>
              <a:t> </a:t>
            </a:r>
            <a:r>
              <a:rPr lang="tr-TR" sz="2400" dirty="0" err="1" smtClean="0">
                <a:solidFill>
                  <a:srgbClr val="FF0000"/>
                </a:solidFill>
              </a:rPr>
              <a:t>pericystectomy</a:t>
            </a:r>
            <a:endParaRPr lang="tr-TR" sz="2400" dirty="0" smtClean="0">
              <a:solidFill>
                <a:srgbClr val="FF0000"/>
              </a:solidFill>
            </a:endParaRPr>
          </a:p>
          <a:p>
            <a:pPr>
              <a:lnSpc>
                <a:spcPct val="150000"/>
              </a:lnSpc>
            </a:pPr>
            <a:r>
              <a:rPr lang="tr-TR" sz="2400" dirty="0" err="1">
                <a:solidFill>
                  <a:srgbClr val="FF0000"/>
                </a:solidFill>
              </a:rPr>
              <a:t>S</a:t>
            </a:r>
            <a:r>
              <a:rPr lang="tr-TR" sz="2400" dirty="0" err="1" smtClean="0">
                <a:solidFill>
                  <a:srgbClr val="FF0000"/>
                </a:solidFill>
              </a:rPr>
              <a:t>ubadventitial</a:t>
            </a:r>
            <a:r>
              <a:rPr lang="tr-TR" sz="2400" dirty="0" smtClean="0">
                <a:solidFill>
                  <a:srgbClr val="FF0000"/>
                </a:solidFill>
              </a:rPr>
              <a:t> </a:t>
            </a:r>
            <a:r>
              <a:rPr lang="tr-TR" sz="2400" dirty="0" err="1" smtClean="0">
                <a:solidFill>
                  <a:srgbClr val="FF0000"/>
                </a:solidFill>
              </a:rPr>
              <a:t>pericystectomy</a:t>
            </a:r>
            <a:endParaRPr lang="tr-TR" sz="2400" dirty="0" smtClean="0">
              <a:solidFill>
                <a:srgbClr val="FF0000"/>
              </a:solidFill>
            </a:endParaRPr>
          </a:p>
          <a:p>
            <a:pPr>
              <a:lnSpc>
                <a:spcPct val="150000"/>
              </a:lnSpc>
            </a:pPr>
            <a:r>
              <a:rPr lang="tr-TR" sz="2400" dirty="0" err="1">
                <a:solidFill>
                  <a:srgbClr val="FF0000"/>
                </a:solidFill>
              </a:rPr>
              <a:t>H</a:t>
            </a:r>
            <a:r>
              <a:rPr lang="tr-TR" sz="2400" dirty="0" err="1" smtClean="0">
                <a:solidFill>
                  <a:srgbClr val="FF0000"/>
                </a:solidFill>
              </a:rPr>
              <a:t>epatic</a:t>
            </a:r>
            <a:r>
              <a:rPr lang="tr-TR" sz="2400" dirty="0" smtClean="0">
                <a:solidFill>
                  <a:srgbClr val="FF0000"/>
                </a:solidFill>
              </a:rPr>
              <a:t> </a:t>
            </a:r>
            <a:r>
              <a:rPr lang="tr-TR" sz="2400" dirty="0" err="1" smtClean="0">
                <a:solidFill>
                  <a:srgbClr val="FF0000"/>
                </a:solidFill>
              </a:rPr>
              <a:t>resection</a:t>
            </a:r>
            <a:r>
              <a:rPr lang="tr-TR" sz="2400" dirty="0" smtClean="0">
                <a:solidFill>
                  <a:srgbClr val="FF0000"/>
                </a:solidFill>
              </a:rPr>
              <a:t> </a:t>
            </a:r>
          </a:p>
          <a:p>
            <a:pPr>
              <a:lnSpc>
                <a:spcPct val="150000"/>
              </a:lnSpc>
            </a:pPr>
            <a:r>
              <a:rPr lang="tr-TR" sz="2400" dirty="0" err="1" smtClean="0">
                <a:solidFill>
                  <a:srgbClr val="FF0000"/>
                </a:solidFill>
              </a:rPr>
              <a:t>Omentoplasty</a:t>
            </a:r>
            <a:endParaRPr lang="tr-TR" sz="2400" dirty="0">
              <a:solidFill>
                <a:srgbClr val="FF0000"/>
              </a:solidFill>
            </a:endParaRPr>
          </a:p>
          <a:p>
            <a:pPr>
              <a:lnSpc>
                <a:spcPct val="150000"/>
              </a:lnSpc>
            </a:pPr>
            <a:r>
              <a:rPr lang="tr-TR" sz="2400" dirty="0" err="1" smtClean="0">
                <a:solidFill>
                  <a:srgbClr val="FF0000"/>
                </a:solidFill>
              </a:rPr>
              <a:t>Marsipulaziation</a:t>
            </a:r>
            <a:endParaRPr lang="tr-TR" sz="2400" dirty="0">
              <a:solidFill>
                <a:srgbClr val="FF0000"/>
              </a:solidFill>
            </a:endParaRPr>
          </a:p>
        </p:txBody>
      </p:sp>
    </p:spTree>
    <p:extLst>
      <p:ext uri="{BB962C8B-B14F-4D97-AF65-F5344CB8AC3E}">
        <p14:creationId xmlns:p14="http://schemas.microsoft.com/office/powerpoint/2010/main" val="25626718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pic>
        <p:nvPicPr>
          <p:cNvPr id="4" name="Resim 3"/>
          <p:cNvPicPr>
            <a:picLocks noChangeAspect="1"/>
          </p:cNvPicPr>
          <p:nvPr/>
        </p:nvPicPr>
        <p:blipFill>
          <a:blip r:embed="rId2"/>
          <a:stretch>
            <a:fillRect/>
          </a:stretch>
        </p:blipFill>
        <p:spPr>
          <a:xfrm>
            <a:off x="97148" y="417315"/>
            <a:ext cx="8949704" cy="6023370"/>
          </a:xfrm>
          <a:prstGeom prst="rect">
            <a:avLst/>
          </a:prstGeom>
        </p:spPr>
      </p:pic>
    </p:spTree>
    <p:extLst>
      <p:ext uri="{BB962C8B-B14F-4D97-AF65-F5344CB8AC3E}">
        <p14:creationId xmlns:p14="http://schemas.microsoft.com/office/powerpoint/2010/main" val="27998123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4400" b="1" dirty="0" smtClean="0">
                <a:solidFill>
                  <a:srgbClr val="0070C0"/>
                </a:solidFill>
              </a:rPr>
              <a:t>1980’s</a:t>
            </a:r>
            <a:endParaRPr lang="tr-TR" sz="4400" b="1" dirty="0">
              <a:solidFill>
                <a:srgbClr val="0070C0"/>
              </a:solidFill>
            </a:endParaRPr>
          </a:p>
        </p:txBody>
      </p:sp>
      <p:pic>
        <p:nvPicPr>
          <p:cNvPr id="4" name="İçerik Yer Tutucusu 3"/>
          <p:cNvPicPr>
            <a:picLocks noGrp="1" noChangeAspect="1"/>
          </p:cNvPicPr>
          <p:nvPr>
            <p:ph idx="1"/>
          </p:nvPr>
        </p:nvPicPr>
        <p:blipFill rotWithShape="1">
          <a:blip r:embed="rId2"/>
          <a:srcRect t="4254" r="931"/>
          <a:stretch/>
        </p:blipFill>
        <p:spPr>
          <a:xfrm>
            <a:off x="993093" y="1596540"/>
            <a:ext cx="7091122" cy="3437036"/>
          </a:xfrm>
          <a:prstGeom prst="rect">
            <a:avLst/>
          </a:prstGeom>
        </p:spPr>
      </p:pic>
      <p:sp>
        <p:nvSpPr>
          <p:cNvPr id="5" name="Oval 4"/>
          <p:cNvSpPr/>
          <p:nvPr/>
        </p:nvSpPr>
        <p:spPr>
          <a:xfrm>
            <a:off x="835216" y="1268970"/>
            <a:ext cx="7406875" cy="1390968"/>
          </a:xfrm>
          <a:prstGeom prst="ellipse">
            <a:avLst/>
          </a:prstGeom>
          <a:noFill/>
          <a:ln w="698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Metin kutusu 2"/>
          <p:cNvSpPr txBox="1"/>
          <p:nvPr/>
        </p:nvSpPr>
        <p:spPr>
          <a:xfrm>
            <a:off x="5182820" y="6024985"/>
            <a:ext cx="4554170" cy="369332"/>
          </a:xfrm>
          <a:prstGeom prst="rect">
            <a:avLst/>
          </a:prstGeom>
          <a:noFill/>
        </p:spPr>
        <p:txBody>
          <a:bodyPr wrap="square" rtlCol="0">
            <a:spAutoFit/>
          </a:bodyPr>
          <a:lstStyle/>
          <a:p>
            <a:r>
              <a:rPr lang="tr-TR" dirty="0" err="1" smtClean="0"/>
              <a:t>Sayek</a:t>
            </a:r>
            <a:r>
              <a:rPr lang="tr-TR" dirty="0" smtClean="0"/>
              <a:t> et al. </a:t>
            </a:r>
            <a:r>
              <a:rPr lang="tr-TR" dirty="0" err="1" smtClean="0"/>
              <a:t>Arch</a:t>
            </a:r>
            <a:r>
              <a:rPr lang="tr-TR" dirty="0" smtClean="0"/>
              <a:t> </a:t>
            </a:r>
            <a:r>
              <a:rPr lang="tr-TR" dirty="0" err="1" smtClean="0"/>
              <a:t>Surg</a:t>
            </a:r>
            <a:r>
              <a:rPr lang="tr-TR" dirty="0" smtClean="0"/>
              <a:t> 1980,115,july</a:t>
            </a:r>
            <a:endParaRPr lang="tr-TR" dirty="0"/>
          </a:p>
        </p:txBody>
      </p:sp>
    </p:spTree>
    <p:extLst>
      <p:ext uri="{BB962C8B-B14F-4D97-AF65-F5344CB8AC3E}">
        <p14:creationId xmlns:p14="http://schemas.microsoft.com/office/powerpoint/2010/main" val="8686799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3"/>
          <a:stretch>
            <a:fillRect/>
          </a:stretch>
        </p:blipFill>
        <p:spPr>
          <a:xfrm>
            <a:off x="689634" y="527604"/>
            <a:ext cx="7086235" cy="5344675"/>
          </a:xfrm>
          <a:prstGeom prst="rect">
            <a:avLst/>
          </a:prstGeom>
        </p:spPr>
      </p:pic>
      <p:sp>
        <p:nvSpPr>
          <p:cNvPr id="3" name="Dikdörtgen 2"/>
          <p:cNvSpPr/>
          <p:nvPr/>
        </p:nvSpPr>
        <p:spPr>
          <a:xfrm>
            <a:off x="751821" y="3123590"/>
            <a:ext cx="7024430" cy="1068935"/>
          </a:xfrm>
          <a:prstGeom prst="rect">
            <a:avLst/>
          </a:prstGeom>
          <a:noFill/>
          <a:ln w="984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a:off x="689634" y="493439"/>
            <a:ext cx="7148804" cy="1359728"/>
          </a:xfrm>
          <a:prstGeom prst="rect">
            <a:avLst/>
          </a:prstGeom>
          <a:noFill/>
          <a:ln w="984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9655983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3"/>
          <a:stretch>
            <a:fillRect/>
          </a:stretch>
        </p:blipFill>
        <p:spPr>
          <a:xfrm>
            <a:off x="601670" y="780885"/>
            <a:ext cx="7886700" cy="6021252"/>
          </a:xfrm>
          <a:prstGeom prst="rect">
            <a:avLst/>
          </a:prstGeom>
        </p:spPr>
      </p:pic>
      <p:sp>
        <p:nvSpPr>
          <p:cNvPr id="3" name="Metin kutusu 2"/>
          <p:cNvSpPr txBox="1"/>
          <p:nvPr/>
        </p:nvSpPr>
        <p:spPr>
          <a:xfrm>
            <a:off x="2892245" y="258466"/>
            <a:ext cx="4275740" cy="769441"/>
          </a:xfrm>
          <a:prstGeom prst="rect">
            <a:avLst/>
          </a:prstGeom>
          <a:noFill/>
        </p:spPr>
        <p:txBody>
          <a:bodyPr wrap="square" rtlCol="0">
            <a:spAutoFit/>
          </a:bodyPr>
          <a:lstStyle/>
          <a:p>
            <a:r>
              <a:rPr lang="tr-TR" sz="4400" b="1" dirty="0" smtClean="0">
                <a:solidFill>
                  <a:srgbClr val="0070C0"/>
                </a:solidFill>
              </a:rPr>
              <a:t>1994-1998</a:t>
            </a:r>
            <a:endParaRPr lang="tr-TR" sz="4400" b="1" dirty="0">
              <a:solidFill>
                <a:srgbClr val="0070C0"/>
              </a:solidFill>
            </a:endParaRPr>
          </a:p>
        </p:txBody>
      </p:sp>
      <p:pic>
        <p:nvPicPr>
          <p:cNvPr id="5" name="Resim 4"/>
          <p:cNvPicPr>
            <a:picLocks noChangeAspect="1"/>
          </p:cNvPicPr>
          <p:nvPr/>
        </p:nvPicPr>
        <p:blipFill>
          <a:blip r:embed="rId4"/>
          <a:stretch>
            <a:fillRect/>
          </a:stretch>
        </p:blipFill>
        <p:spPr>
          <a:xfrm>
            <a:off x="6251755" y="6177690"/>
            <a:ext cx="2505673" cy="518205"/>
          </a:xfrm>
          <a:prstGeom prst="rect">
            <a:avLst/>
          </a:prstGeom>
        </p:spPr>
      </p:pic>
    </p:spTree>
    <p:extLst>
      <p:ext uri="{BB962C8B-B14F-4D97-AF65-F5344CB8AC3E}">
        <p14:creationId xmlns:p14="http://schemas.microsoft.com/office/powerpoint/2010/main" val="738886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3"/>
          <a:stretch>
            <a:fillRect/>
          </a:stretch>
        </p:blipFill>
        <p:spPr>
          <a:xfrm>
            <a:off x="628650" y="365125"/>
            <a:ext cx="8066386" cy="5659859"/>
          </a:xfrm>
          <a:prstGeom prst="rect">
            <a:avLst/>
          </a:prstGeom>
        </p:spPr>
      </p:pic>
      <p:pic>
        <p:nvPicPr>
          <p:cNvPr id="5" name="Resim 4"/>
          <p:cNvPicPr>
            <a:picLocks noChangeAspect="1"/>
          </p:cNvPicPr>
          <p:nvPr/>
        </p:nvPicPr>
        <p:blipFill>
          <a:blip r:embed="rId4"/>
          <a:stretch>
            <a:fillRect/>
          </a:stretch>
        </p:blipFill>
        <p:spPr>
          <a:xfrm>
            <a:off x="6076344" y="6062712"/>
            <a:ext cx="2505235" cy="522844"/>
          </a:xfrm>
          <a:prstGeom prst="rect">
            <a:avLst/>
          </a:prstGeom>
        </p:spPr>
      </p:pic>
      <p:sp>
        <p:nvSpPr>
          <p:cNvPr id="3" name="Metin kutusu 2"/>
          <p:cNvSpPr txBox="1"/>
          <p:nvPr/>
        </p:nvSpPr>
        <p:spPr>
          <a:xfrm>
            <a:off x="5308545" y="2509220"/>
            <a:ext cx="458115" cy="461665"/>
          </a:xfrm>
          <a:prstGeom prst="rect">
            <a:avLst/>
          </a:prstGeom>
          <a:solidFill>
            <a:schemeClr val="bg1"/>
          </a:solidFill>
        </p:spPr>
        <p:txBody>
          <a:bodyPr wrap="square" rtlCol="0">
            <a:spAutoFit/>
          </a:bodyPr>
          <a:lstStyle/>
          <a:p>
            <a:r>
              <a:rPr lang="tr-TR" sz="2400" dirty="0" smtClean="0"/>
              <a:t>II</a:t>
            </a:r>
            <a:endParaRPr lang="tr-TR" sz="2400" dirty="0"/>
          </a:p>
        </p:txBody>
      </p:sp>
      <p:sp>
        <p:nvSpPr>
          <p:cNvPr id="6" name="Metin kutusu 5"/>
          <p:cNvSpPr txBox="1"/>
          <p:nvPr/>
        </p:nvSpPr>
        <p:spPr>
          <a:xfrm>
            <a:off x="2892245" y="2360065"/>
            <a:ext cx="610820" cy="461665"/>
          </a:xfrm>
          <a:prstGeom prst="rect">
            <a:avLst/>
          </a:prstGeom>
          <a:solidFill>
            <a:schemeClr val="bg1"/>
          </a:solidFill>
        </p:spPr>
        <p:txBody>
          <a:bodyPr wrap="square" rtlCol="0">
            <a:spAutoFit/>
          </a:bodyPr>
          <a:lstStyle/>
          <a:p>
            <a:r>
              <a:rPr lang="tr-TR" sz="2400" dirty="0" smtClean="0"/>
              <a:t>I-III</a:t>
            </a:r>
            <a:endParaRPr lang="tr-TR" sz="2400" dirty="0"/>
          </a:p>
        </p:txBody>
      </p:sp>
    </p:spTree>
    <p:extLst>
      <p:ext uri="{BB962C8B-B14F-4D97-AF65-F5344CB8AC3E}">
        <p14:creationId xmlns:p14="http://schemas.microsoft.com/office/powerpoint/2010/main" val="3266291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3"/>
          <a:stretch>
            <a:fillRect/>
          </a:stretch>
        </p:blipFill>
        <p:spPr>
          <a:xfrm>
            <a:off x="57040" y="-388625"/>
            <a:ext cx="8829910" cy="6719019"/>
          </a:xfrm>
          <a:prstGeom prst="rect">
            <a:avLst/>
          </a:prstGeom>
        </p:spPr>
      </p:pic>
    </p:spTree>
    <p:extLst>
      <p:ext uri="{BB962C8B-B14F-4D97-AF65-F5344CB8AC3E}">
        <p14:creationId xmlns:p14="http://schemas.microsoft.com/office/powerpoint/2010/main" val="40432333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3"/>
          <a:stretch>
            <a:fillRect/>
          </a:stretch>
        </p:blipFill>
        <p:spPr>
          <a:xfrm>
            <a:off x="396817" y="833015"/>
            <a:ext cx="8069381" cy="5747652"/>
          </a:xfrm>
          <a:prstGeom prst="rect">
            <a:avLst/>
          </a:prstGeom>
        </p:spPr>
      </p:pic>
      <p:sp>
        <p:nvSpPr>
          <p:cNvPr id="5" name="Unvan 1"/>
          <p:cNvSpPr txBox="1">
            <a:spLocks/>
          </p:cNvSpPr>
          <p:nvPr/>
        </p:nvSpPr>
        <p:spPr>
          <a:xfrm>
            <a:off x="387600" y="20529"/>
            <a:ext cx="7886700"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tr-TR" sz="4400" b="1" smtClean="0">
                <a:solidFill>
                  <a:srgbClr val="0070C0"/>
                </a:solidFill>
              </a:rPr>
              <a:t>1992-2002</a:t>
            </a:r>
            <a:endParaRPr lang="tr-TR" sz="4400" b="1" dirty="0">
              <a:solidFill>
                <a:srgbClr val="0070C0"/>
              </a:solidFill>
            </a:endParaRPr>
          </a:p>
        </p:txBody>
      </p:sp>
      <p:sp>
        <p:nvSpPr>
          <p:cNvPr id="3" name="Metin kutusu 2"/>
          <p:cNvSpPr txBox="1"/>
          <p:nvPr/>
        </p:nvSpPr>
        <p:spPr>
          <a:xfrm>
            <a:off x="5335525" y="6442167"/>
            <a:ext cx="3702300" cy="276999"/>
          </a:xfrm>
          <a:prstGeom prst="rect">
            <a:avLst/>
          </a:prstGeom>
          <a:noFill/>
        </p:spPr>
        <p:txBody>
          <a:bodyPr wrap="square" rtlCol="0">
            <a:spAutoFit/>
          </a:bodyPr>
          <a:lstStyle/>
          <a:p>
            <a:r>
              <a:rPr lang="tr-TR" sz="1200" dirty="0" err="1" smtClean="0"/>
              <a:t>The</a:t>
            </a:r>
            <a:r>
              <a:rPr lang="tr-TR" sz="1200" dirty="0" smtClean="0"/>
              <a:t> </a:t>
            </a:r>
            <a:r>
              <a:rPr lang="tr-TR" sz="1200" dirty="0" err="1" smtClean="0"/>
              <a:t>American</a:t>
            </a:r>
            <a:r>
              <a:rPr lang="tr-TR" sz="1200" dirty="0" smtClean="0"/>
              <a:t> </a:t>
            </a:r>
            <a:r>
              <a:rPr lang="tr-TR" sz="1200" dirty="0" err="1" smtClean="0"/>
              <a:t>Journal</a:t>
            </a:r>
            <a:r>
              <a:rPr lang="tr-TR" sz="1200" dirty="0" smtClean="0"/>
              <a:t> of </a:t>
            </a:r>
            <a:r>
              <a:rPr lang="tr-TR" sz="1200" dirty="0" err="1" smtClean="0"/>
              <a:t>Surgery</a:t>
            </a:r>
            <a:r>
              <a:rPr lang="tr-TR" sz="1200" dirty="0" smtClean="0"/>
              <a:t> 2002,184;63-69</a:t>
            </a:r>
            <a:endParaRPr lang="tr-TR" sz="1200" dirty="0"/>
          </a:p>
        </p:txBody>
      </p:sp>
      <p:sp>
        <p:nvSpPr>
          <p:cNvPr id="6" name="Oval 5"/>
          <p:cNvSpPr/>
          <p:nvPr/>
        </p:nvSpPr>
        <p:spPr>
          <a:xfrm>
            <a:off x="6404460" y="5119694"/>
            <a:ext cx="916230" cy="610820"/>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3027603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sp>
        <p:nvSpPr>
          <p:cNvPr id="3" name="İçerik Yer Tutucusu 2"/>
          <p:cNvSpPr>
            <a:spLocks noGrp="1"/>
          </p:cNvSpPr>
          <p:nvPr>
            <p:ph idx="1"/>
          </p:nvPr>
        </p:nvSpPr>
        <p:spPr/>
        <p:txBody>
          <a:bodyPr>
            <a:normAutofit/>
          </a:bodyPr>
          <a:lstStyle/>
          <a:p>
            <a:r>
              <a:rPr lang="en-US" dirty="0"/>
              <a:t>Hydatid disease is a parasitic infestation and a zoonotic disease. It is caused by the larval form of the tapeworm of the genus </a:t>
            </a:r>
            <a:r>
              <a:rPr lang="en-US" dirty="0" err="1"/>
              <a:t>Echinococcus</a:t>
            </a:r>
            <a:r>
              <a:rPr lang="en-US" dirty="0"/>
              <a:t>. </a:t>
            </a:r>
            <a:endParaRPr lang="tr-TR" dirty="0" smtClean="0"/>
          </a:p>
          <a:p>
            <a:r>
              <a:rPr lang="en-US" dirty="0" smtClean="0"/>
              <a:t>There </a:t>
            </a:r>
            <a:r>
              <a:rPr lang="en-US" dirty="0"/>
              <a:t>are 4 known species of </a:t>
            </a:r>
            <a:r>
              <a:rPr lang="en-US" dirty="0" err="1"/>
              <a:t>Echinococcus</a:t>
            </a:r>
            <a:r>
              <a:rPr lang="en-US" dirty="0"/>
              <a:t> (</a:t>
            </a:r>
            <a:r>
              <a:rPr lang="en-US" dirty="0" err="1"/>
              <a:t>E.granulosus</a:t>
            </a:r>
            <a:r>
              <a:rPr lang="en-US" dirty="0"/>
              <a:t>, </a:t>
            </a:r>
            <a:r>
              <a:rPr lang="en-US" dirty="0" err="1"/>
              <a:t>E.alveolaris</a:t>
            </a:r>
            <a:r>
              <a:rPr lang="en-US" dirty="0"/>
              <a:t>, </a:t>
            </a:r>
            <a:r>
              <a:rPr lang="en-US" dirty="0" err="1"/>
              <a:t>E.vogeli</a:t>
            </a:r>
            <a:r>
              <a:rPr lang="en-US" dirty="0"/>
              <a:t>, </a:t>
            </a:r>
            <a:r>
              <a:rPr lang="en-US" dirty="0" err="1"/>
              <a:t>E.oligarthrus</a:t>
            </a:r>
            <a:r>
              <a:rPr lang="en-US" dirty="0"/>
              <a:t>), of which </a:t>
            </a:r>
            <a:r>
              <a:rPr lang="en-US" dirty="0" err="1"/>
              <a:t>E.granulosus</a:t>
            </a:r>
            <a:r>
              <a:rPr lang="en-US" dirty="0"/>
              <a:t> is the most common one</a:t>
            </a:r>
            <a:r>
              <a:rPr lang="en-US" dirty="0" smtClean="0"/>
              <a:t>. </a:t>
            </a:r>
            <a:endParaRPr lang="en-US" dirty="0"/>
          </a:p>
          <a:p>
            <a:r>
              <a:rPr lang="en-US" dirty="0"/>
              <a:t>The species </a:t>
            </a:r>
            <a:r>
              <a:rPr lang="en-US" dirty="0" err="1"/>
              <a:t>Echinococcus</a:t>
            </a:r>
            <a:r>
              <a:rPr lang="en-US" dirty="0"/>
              <a:t> </a:t>
            </a:r>
            <a:r>
              <a:rPr lang="en-US" dirty="0" err="1"/>
              <a:t>granulosus</a:t>
            </a:r>
            <a:r>
              <a:rPr lang="en-US" dirty="0"/>
              <a:t> is an intestinal parasite primarily found in dogs and the accidental ingestion of tapeworm eggs by humans results in cysts </a:t>
            </a:r>
            <a:r>
              <a:rPr lang="en-US" dirty="0" err="1"/>
              <a:t>occuring</a:t>
            </a:r>
            <a:r>
              <a:rPr lang="en-US" dirty="0"/>
              <a:t> in different tissues</a:t>
            </a:r>
            <a:r>
              <a:rPr lang="en-US" dirty="0" smtClean="0"/>
              <a:t>.</a:t>
            </a:r>
            <a:endParaRPr lang="tr-TR" dirty="0" smtClean="0"/>
          </a:p>
          <a:p>
            <a:r>
              <a:rPr lang="en-US" dirty="0" smtClean="0"/>
              <a:t> </a:t>
            </a:r>
            <a:r>
              <a:rPr lang="en-US" dirty="0"/>
              <a:t>Humans are the intermediate hosts and infection occurs with the larval stages. </a:t>
            </a:r>
          </a:p>
          <a:p>
            <a:endParaRPr lang="tr-TR" dirty="0"/>
          </a:p>
        </p:txBody>
      </p:sp>
    </p:spTree>
    <p:extLst>
      <p:ext uri="{BB962C8B-B14F-4D97-AF65-F5344CB8AC3E}">
        <p14:creationId xmlns:p14="http://schemas.microsoft.com/office/powerpoint/2010/main" val="1772307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4400" b="1" dirty="0" smtClean="0">
                <a:solidFill>
                  <a:srgbClr val="0070C0"/>
                </a:solidFill>
              </a:rPr>
              <a:t>2007-2016</a:t>
            </a:r>
            <a:endParaRPr lang="tr-TR" sz="4400" b="1" dirty="0">
              <a:solidFill>
                <a:srgbClr val="0070C0"/>
              </a:solidFill>
            </a:endParaRPr>
          </a:p>
        </p:txBody>
      </p:sp>
      <p:sp>
        <p:nvSpPr>
          <p:cNvPr id="3" name="İçerik Yer Tutucusu 2"/>
          <p:cNvSpPr>
            <a:spLocks noGrp="1"/>
          </p:cNvSpPr>
          <p:nvPr>
            <p:ph idx="1"/>
          </p:nvPr>
        </p:nvSpPr>
        <p:spPr/>
        <p:txBody>
          <a:bodyPr>
            <a:normAutofit/>
          </a:bodyPr>
          <a:lstStyle/>
          <a:p>
            <a:pPr marL="0" indent="0" algn="ctr">
              <a:buNone/>
            </a:pPr>
            <a:r>
              <a:rPr lang="tr-TR" dirty="0" smtClean="0"/>
              <a:t>  </a:t>
            </a:r>
            <a:r>
              <a:rPr lang="en-US" b="1" dirty="0" smtClean="0"/>
              <a:t>Surgical </a:t>
            </a:r>
            <a:r>
              <a:rPr lang="en-US" b="1" dirty="0"/>
              <a:t>treatment of cyst hydatid disease of the liver in the era of </a:t>
            </a:r>
            <a:r>
              <a:rPr lang="tr-TR" b="1" dirty="0" smtClean="0"/>
              <a:t>   </a:t>
            </a:r>
            <a:r>
              <a:rPr lang="en-US" b="1" dirty="0" err="1" smtClean="0"/>
              <a:t>percutanous</a:t>
            </a:r>
            <a:r>
              <a:rPr lang="en-US" b="1" dirty="0" smtClean="0"/>
              <a:t> </a:t>
            </a:r>
            <a:r>
              <a:rPr lang="en-US" b="1" dirty="0"/>
              <a:t>treatment</a:t>
            </a:r>
          </a:p>
          <a:p>
            <a:r>
              <a:rPr lang="en-US" sz="1400" dirty="0"/>
              <a:t>O. </a:t>
            </a:r>
            <a:r>
              <a:rPr lang="en-US" sz="1400" dirty="0" err="1"/>
              <a:t>Cennet,M.B</a:t>
            </a:r>
            <a:r>
              <a:rPr lang="en-US" sz="1400" dirty="0"/>
              <a:t>. </a:t>
            </a:r>
            <a:r>
              <a:rPr lang="en-US" sz="1400" dirty="0" err="1"/>
              <a:t>Tirnaksiz,A.B</a:t>
            </a:r>
            <a:r>
              <a:rPr lang="en-US" sz="1400" dirty="0"/>
              <a:t>. </a:t>
            </a:r>
            <a:r>
              <a:rPr lang="en-US" sz="1400" dirty="0" err="1"/>
              <a:t>Dogrul,O</a:t>
            </a:r>
            <a:r>
              <a:rPr lang="en-US" sz="1400" dirty="0"/>
              <a:t>. </a:t>
            </a:r>
            <a:r>
              <a:rPr lang="en-US" sz="1400" dirty="0" err="1" smtClean="0"/>
              <a:t>Abbasoglu</a:t>
            </a:r>
            <a:endParaRPr lang="tr-TR" sz="1400" dirty="0" smtClean="0"/>
          </a:p>
          <a:p>
            <a:endParaRPr lang="tr-TR" sz="1400" dirty="0"/>
          </a:p>
          <a:p>
            <a:pPr marL="0" indent="0">
              <a:buNone/>
            </a:pPr>
            <a:endParaRPr lang="en-US" sz="1400" dirty="0"/>
          </a:p>
          <a:p>
            <a:r>
              <a:rPr lang="en-US" dirty="0" smtClean="0"/>
              <a:t>Conclusion</a:t>
            </a:r>
            <a:r>
              <a:rPr lang="en-US" dirty="0"/>
              <a:t>: Although PAIR is the current treatment modality for some types of cyst hydatid disease of the liver, surgeons are still dealing with cyst hydatid disease of the liver but with complicated ones.</a:t>
            </a:r>
          </a:p>
          <a:p>
            <a:endParaRPr lang="tr-TR" dirty="0"/>
          </a:p>
        </p:txBody>
      </p:sp>
      <p:pic>
        <p:nvPicPr>
          <p:cNvPr id="4" name="Resim 3"/>
          <p:cNvPicPr>
            <a:picLocks noChangeAspect="1"/>
          </p:cNvPicPr>
          <p:nvPr/>
        </p:nvPicPr>
        <p:blipFill>
          <a:blip r:embed="rId3"/>
          <a:stretch>
            <a:fillRect/>
          </a:stretch>
        </p:blipFill>
        <p:spPr>
          <a:xfrm>
            <a:off x="5412217" y="5566870"/>
            <a:ext cx="3103133" cy="493819"/>
          </a:xfrm>
          <a:prstGeom prst="rect">
            <a:avLst/>
          </a:prstGeom>
        </p:spPr>
      </p:pic>
    </p:spTree>
    <p:extLst>
      <p:ext uri="{BB962C8B-B14F-4D97-AF65-F5344CB8AC3E}">
        <p14:creationId xmlns:p14="http://schemas.microsoft.com/office/powerpoint/2010/main" val="6121935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Başlık 1"/>
          <p:cNvSpPr>
            <a:spLocks noGrp="1"/>
          </p:cNvSpPr>
          <p:nvPr>
            <p:ph type="title"/>
          </p:nvPr>
        </p:nvSpPr>
        <p:spPr/>
        <p:txBody>
          <a:bodyPr>
            <a:normAutofit/>
          </a:bodyPr>
          <a:lstStyle/>
          <a:p>
            <a:pPr algn="ctr" eaLnBrk="1" hangingPunct="1"/>
            <a:r>
              <a:rPr lang="tr-TR" altLang="tr-TR" sz="4400" b="1" dirty="0" smtClean="0">
                <a:solidFill>
                  <a:srgbClr val="0070C0"/>
                </a:solidFill>
              </a:rPr>
              <a:t>2007-2016</a:t>
            </a:r>
          </a:p>
        </p:txBody>
      </p:sp>
      <p:sp>
        <p:nvSpPr>
          <p:cNvPr id="7171" name="İçerik Yer Tutucusu 2"/>
          <p:cNvSpPr>
            <a:spLocks noGrp="1"/>
          </p:cNvSpPr>
          <p:nvPr>
            <p:ph idx="1"/>
          </p:nvPr>
        </p:nvSpPr>
        <p:spPr>
          <a:xfrm>
            <a:off x="468313" y="1844675"/>
            <a:ext cx="8229600" cy="2347850"/>
          </a:xfrm>
        </p:spPr>
        <p:txBody>
          <a:bodyPr>
            <a:normAutofit/>
          </a:bodyPr>
          <a:lstStyle/>
          <a:p>
            <a:pPr eaLnBrk="1" hangingPunct="1">
              <a:lnSpc>
                <a:spcPct val="100000"/>
              </a:lnSpc>
              <a:spcAft>
                <a:spcPct val="35000"/>
              </a:spcAft>
            </a:pPr>
            <a:r>
              <a:rPr lang="tr-TR" altLang="tr-TR" dirty="0" smtClean="0">
                <a:latin typeface="Arial" panose="020B0604020202020204" pitchFamily="34" charset="0"/>
                <a:cs typeface="Arial" panose="020B0604020202020204" pitchFamily="34" charset="0"/>
              </a:rPr>
              <a:t>88 </a:t>
            </a:r>
            <a:r>
              <a:rPr lang="tr-TR" altLang="tr-TR" dirty="0" err="1" smtClean="0">
                <a:latin typeface="Arial" panose="020B0604020202020204" pitchFamily="34" charset="0"/>
                <a:cs typeface="Arial" panose="020B0604020202020204" pitchFamily="34" charset="0"/>
              </a:rPr>
              <a:t>patients</a:t>
            </a:r>
            <a:endParaRPr lang="tr-TR" altLang="tr-TR" dirty="0">
              <a:latin typeface="Arial" panose="020B0604020202020204" pitchFamily="34" charset="0"/>
              <a:cs typeface="Arial" panose="020B0604020202020204" pitchFamily="34" charset="0"/>
            </a:endParaRPr>
          </a:p>
          <a:p>
            <a:pPr eaLnBrk="1" hangingPunct="1">
              <a:lnSpc>
                <a:spcPct val="100000"/>
              </a:lnSpc>
              <a:spcAft>
                <a:spcPct val="35000"/>
              </a:spcAft>
            </a:pPr>
            <a:r>
              <a:rPr lang="tr-TR" altLang="tr-TR" dirty="0" smtClean="0">
                <a:latin typeface="Arial" panose="020B0604020202020204" pitchFamily="34" charset="0"/>
                <a:cs typeface="Arial" panose="020B0604020202020204" pitchFamily="34" charset="0"/>
              </a:rPr>
              <a:t>Age : 41 </a:t>
            </a:r>
            <a:r>
              <a:rPr lang="tr-TR" altLang="tr-TR" dirty="0">
                <a:latin typeface="Arial" panose="020B0604020202020204" pitchFamily="34" charset="0"/>
                <a:cs typeface="Arial" panose="020B0604020202020204" pitchFamily="34" charset="0"/>
              </a:rPr>
              <a:t>(</a:t>
            </a:r>
            <a:r>
              <a:rPr lang="tr-TR" altLang="tr-TR" dirty="0" smtClean="0">
                <a:latin typeface="Arial" panose="020B0604020202020204" pitchFamily="34" charset="0"/>
                <a:cs typeface="Arial" panose="020B0604020202020204" pitchFamily="34" charset="0"/>
              </a:rPr>
              <a:t>17-74)</a:t>
            </a:r>
          </a:p>
          <a:p>
            <a:pPr>
              <a:lnSpc>
                <a:spcPct val="100000"/>
              </a:lnSpc>
            </a:pPr>
            <a:r>
              <a:rPr lang="tr-TR" altLang="tr-TR" dirty="0" err="1" smtClean="0">
                <a:latin typeface="Arial" panose="020B0604020202020204" pitchFamily="34" charset="0"/>
                <a:cs typeface="Arial" panose="020B0604020202020204" pitchFamily="34" charset="0"/>
              </a:rPr>
              <a:t>Female</a:t>
            </a:r>
            <a:r>
              <a:rPr lang="tr-TR" altLang="tr-TR" dirty="0" smtClean="0">
                <a:latin typeface="Arial" panose="020B0604020202020204" pitchFamily="34" charset="0"/>
                <a:cs typeface="Arial" panose="020B0604020202020204" pitchFamily="34" charset="0"/>
              </a:rPr>
              <a:t>/male:3/2</a:t>
            </a:r>
            <a:endParaRPr lang="tr-TR" altLang="tr-TR" dirty="0">
              <a:latin typeface="Arial" panose="020B0604020202020204" pitchFamily="34" charset="0"/>
              <a:cs typeface="Arial" panose="020B0604020202020204" pitchFamily="34" charset="0"/>
            </a:endParaRPr>
          </a:p>
          <a:p>
            <a:pPr eaLnBrk="1" hangingPunct="1">
              <a:spcAft>
                <a:spcPct val="35000"/>
              </a:spcAft>
            </a:pPr>
            <a:endParaRPr lang="tr-TR" altLang="tr-TR" dirty="0" smtClean="0">
              <a:latin typeface="Arial" panose="020B0604020202020204" pitchFamily="34" charset="0"/>
              <a:cs typeface="Arial" panose="020B0604020202020204" pitchFamily="34" charset="0"/>
            </a:endParaRPr>
          </a:p>
          <a:p>
            <a:pPr eaLnBrk="1" hangingPunct="1">
              <a:spcAft>
                <a:spcPct val="35000"/>
              </a:spcAft>
            </a:pPr>
            <a:endParaRPr lang="tr-TR" altLang="tr-TR"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906717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Başlık 1"/>
          <p:cNvSpPr>
            <a:spLocks noGrp="1"/>
          </p:cNvSpPr>
          <p:nvPr>
            <p:ph type="title"/>
          </p:nvPr>
        </p:nvSpPr>
        <p:spPr/>
        <p:txBody>
          <a:bodyPr>
            <a:normAutofit/>
          </a:bodyPr>
          <a:lstStyle/>
          <a:p>
            <a:pPr algn="ctr" eaLnBrk="1" hangingPunct="1"/>
            <a:r>
              <a:rPr lang="tr-TR" altLang="tr-TR" sz="4400" b="1" dirty="0" smtClean="0">
                <a:solidFill>
                  <a:srgbClr val="0070C0"/>
                </a:solidFill>
              </a:rPr>
              <a:t>INDICATION FOR SURGERY</a:t>
            </a:r>
          </a:p>
        </p:txBody>
      </p:sp>
      <p:graphicFrame>
        <p:nvGraphicFramePr>
          <p:cNvPr id="3" name="İçerik Yer Tutucusu 3"/>
          <p:cNvGraphicFramePr>
            <a:graphicFrameLocks noGrp="1"/>
          </p:cNvGraphicFramePr>
          <p:nvPr>
            <p:ph idx="1"/>
            <p:extLst>
              <p:ext uri="{D42A27DB-BD31-4B8C-83A1-F6EECF244321}">
                <p14:modId xmlns:p14="http://schemas.microsoft.com/office/powerpoint/2010/main" val="191359082"/>
              </p:ext>
            </p:extLst>
          </p:nvPr>
        </p:nvGraphicFramePr>
        <p:xfrm>
          <a:off x="347060" y="1674813"/>
          <a:ext cx="8042565" cy="4350172"/>
        </p:xfrm>
        <a:graphic>
          <a:graphicData uri="http://schemas.openxmlformats.org/drawingml/2006/chart">
            <c:chart xmlns:c="http://schemas.openxmlformats.org/drawingml/2006/chart" xmlns:r="http://schemas.openxmlformats.org/officeDocument/2006/relationships" r:id="rId3"/>
          </a:graphicData>
        </a:graphic>
      </p:graphicFrame>
      <p:sp>
        <p:nvSpPr>
          <p:cNvPr id="2" name="Metin kutusu 1"/>
          <p:cNvSpPr txBox="1"/>
          <p:nvPr/>
        </p:nvSpPr>
        <p:spPr>
          <a:xfrm>
            <a:off x="6557165" y="2054655"/>
            <a:ext cx="1981027" cy="2862322"/>
          </a:xfrm>
          <a:prstGeom prst="rect">
            <a:avLst/>
          </a:prstGeom>
          <a:solidFill>
            <a:schemeClr val="bg1"/>
          </a:solidFill>
        </p:spPr>
        <p:txBody>
          <a:bodyPr wrap="square" rtlCol="0">
            <a:spAutoFit/>
          </a:bodyPr>
          <a:lstStyle/>
          <a:p>
            <a:r>
              <a:rPr lang="tr-TR" dirty="0" err="1" smtClean="0"/>
              <a:t>Biliary</a:t>
            </a:r>
            <a:r>
              <a:rPr lang="tr-TR" dirty="0" smtClean="0"/>
              <a:t> </a:t>
            </a:r>
            <a:r>
              <a:rPr lang="tr-TR" dirty="0" err="1" smtClean="0"/>
              <a:t>Fistula</a:t>
            </a:r>
            <a:endParaRPr lang="tr-TR" dirty="0" smtClean="0"/>
          </a:p>
          <a:p>
            <a:endParaRPr lang="tr-TR" dirty="0"/>
          </a:p>
          <a:p>
            <a:endParaRPr lang="tr-TR" dirty="0" smtClean="0"/>
          </a:p>
          <a:p>
            <a:r>
              <a:rPr lang="tr-TR" dirty="0" err="1" smtClean="0"/>
              <a:t>Failed</a:t>
            </a:r>
            <a:r>
              <a:rPr lang="tr-TR" dirty="0" smtClean="0"/>
              <a:t> PAIR</a:t>
            </a:r>
          </a:p>
          <a:p>
            <a:endParaRPr lang="tr-TR" dirty="0"/>
          </a:p>
          <a:p>
            <a:endParaRPr lang="tr-TR" dirty="0" smtClean="0"/>
          </a:p>
          <a:p>
            <a:r>
              <a:rPr lang="tr-TR" dirty="0" err="1" smtClean="0"/>
              <a:t>Recurence</a:t>
            </a:r>
            <a:r>
              <a:rPr lang="tr-TR" dirty="0" smtClean="0"/>
              <a:t> </a:t>
            </a:r>
            <a:r>
              <a:rPr lang="tr-TR" dirty="0" err="1" smtClean="0"/>
              <a:t>after</a:t>
            </a:r>
            <a:r>
              <a:rPr lang="tr-TR" dirty="0" smtClean="0"/>
              <a:t> </a:t>
            </a:r>
            <a:r>
              <a:rPr lang="tr-TR" dirty="0" err="1" smtClean="0"/>
              <a:t>surgery</a:t>
            </a:r>
            <a:endParaRPr lang="tr-TR" dirty="0" smtClean="0"/>
          </a:p>
          <a:p>
            <a:endParaRPr lang="tr-TR" dirty="0"/>
          </a:p>
          <a:p>
            <a:r>
              <a:rPr lang="tr-TR" dirty="0" err="1"/>
              <a:t>O</a:t>
            </a:r>
            <a:r>
              <a:rPr lang="tr-TR" dirty="0" err="1" smtClean="0"/>
              <a:t>thers</a:t>
            </a:r>
            <a:endParaRPr lang="tr-TR" dirty="0"/>
          </a:p>
        </p:txBody>
      </p:sp>
      <p:sp>
        <p:nvSpPr>
          <p:cNvPr id="4" name="Metin kutusu 3"/>
          <p:cNvSpPr txBox="1"/>
          <p:nvPr/>
        </p:nvSpPr>
        <p:spPr>
          <a:xfrm>
            <a:off x="1365195" y="5566870"/>
            <a:ext cx="5955495" cy="458115"/>
          </a:xfrm>
          <a:prstGeom prst="rect">
            <a:avLst/>
          </a:prstGeom>
          <a:solidFill>
            <a:schemeClr val="bg1"/>
          </a:solidFill>
        </p:spPr>
        <p:txBody>
          <a:bodyPr wrap="square" rtlCol="0">
            <a:spAutoFit/>
          </a:bodyPr>
          <a:lstStyle/>
          <a:p>
            <a:endParaRPr lang="tr-TR" dirty="0"/>
          </a:p>
        </p:txBody>
      </p:sp>
    </p:spTree>
    <p:extLst>
      <p:ext uri="{BB962C8B-B14F-4D97-AF65-F5344CB8AC3E}">
        <p14:creationId xmlns:p14="http://schemas.microsoft.com/office/powerpoint/2010/main" val="29977868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Başlık 1"/>
          <p:cNvSpPr>
            <a:spLocks noGrp="1"/>
          </p:cNvSpPr>
          <p:nvPr>
            <p:ph type="title"/>
          </p:nvPr>
        </p:nvSpPr>
        <p:spPr/>
        <p:txBody>
          <a:bodyPr>
            <a:normAutofit/>
          </a:bodyPr>
          <a:lstStyle/>
          <a:p>
            <a:pPr algn="ctr" eaLnBrk="1" hangingPunct="1"/>
            <a:r>
              <a:rPr lang="tr-TR" altLang="tr-TR" sz="4400" b="1" dirty="0" smtClean="0">
                <a:solidFill>
                  <a:srgbClr val="0070C0"/>
                </a:solidFill>
              </a:rPr>
              <a:t>TYPES OF SURGERY</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790598055"/>
              </p:ext>
            </p:extLst>
          </p:nvPr>
        </p:nvGraphicFramePr>
        <p:xfrm>
          <a:off x="-467265" y="1361402"/>
          <a:ext cx="9094788" cy="5051425"/>
        </p:xfrm>
        <a:graphic>
          <a:graphicData uri="http://schemas.openxmlformats.org/drawingml/2006/chart">
            <c:chart xmlns:c="http://schemas.openxmlformats.org/drawingml/2006/chart" xmlns:r="http://schemas.openxmlformats.org/officeDocument/2006/relationships" r:id="rId2"/>
          </a:graphicData>
        </a:graphic>
      </p:graphicFrame>
      <p:sp>
        <p:nvSpPr>
          <p:cNvPr id="11268" name="Metin kutusu 6"/>
          <p:cNvSpPr txBox="1">
            <a:spLocks noChangeArrowheads="1"/>
          </p:cNvSpPr>
          <p:nvPr/>
        </p:nvSpPr>
        <p:spPr bwMode="auto">
          <a:xfrm>
            <a:off x="5793640" y="2686965"/>
            <a:ext cx="3671887"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ct val="125000"/>
              </a:lnSpc>
              <a:spcBef>
                <a:spcPts val="600"/>
              </a:spcBef>
              <a:buFontTx/>
              <a:buNone/>
            </a:pPr>
            <a:r>
              <a:rPr lang="tr-TR" altLang="tr-TR" sz="2800" dirty="0" err="1" smtClean="0">
                <a:latin typeface="Arial" panose="020B0604020202020204" pitchFamily="34" charset="0"/>
              </a:rPr>
              <a:t>Radical</a:t>
            </a:r>
            <a:r>
              <a:rPr lang="tr-TR" altLang="tr-TR" sz="2800" dirty="0" smtClean="0">
                <a:latin typeface="Arial" panose="020B0604020202020204" pitchFamily="34" charset="0"/>
              </a:rPr>
              <a:t> </a:t>
            </a:r>
            <a:r>
              <a:rPr lang="tr-TR" altLang="tr-TR" sz="2800" dirty="0" err="1" smtClean="0">
                <a:latin typeface="Arial" panose="020B0604020202020204" pitchFamily="34" charset="0"/>
              </a:rPr>
              <a:t>procedures</a:t>
            </a:r>
            <a:endParaRPr lang="tr-TR" altLang="tr-TR" sz="2800" dirty="0">
              <a:latin typeface="Arial" panose="020B0604020202020204" pitchFamily="34" charset="0"/>
            </a:endParaRPr>
          </a:p>
          <a:p>
            <a:pPr eaLnBrk="1" hangingPunct="1">
              <a:lnSpc>
                <a:spcPct val="125000"/>
              </a:lnSpc>
              <a:spcBef>
                <a:spcPts val="600"/>
              </a:spcBef>
            </a:pPr>
            <a:r>
              <a:rPr lang="tr-TR" altLang="tr-TR" sz="2800" dirty="0">
                <a:latin typeface="Arial" panose="020B0604020202020204" pitchFamily="34" charset="0"/>
              </a:rPr>
              <a:t> </a:t>
            </a:r>
            <a:r>
              <a:rPr lang="tr-TR" altLang="tr-TR" sz="2800" dirty="0" err="1" smtClean="0">
                <a:latin typeface="Arial" panose="020B0604020202020204" pitchFamily="34" charset="0"/>
              </a:rPr>
              <a:t>Hemihepatectomy</a:t>
            </a:r>
            <a:endParaRPr lang="tr-TR" altLang="tr-TR" sz="2800" dirty="0" smtClean="0">
              <a:latin typeface="Arial" panose="020B0604020202020204" pitchFamily="34" charset="0"/>
            </a:endParaRPr>
          </a:p>
          <a:p>
            <a:pPr eaLnBrk="1" hangingPunct="1">
              <a:lnSpc>
                <a:spcPct val="125000"/>
              </a:lnSpc>
              <a:spcBef>
                <a:spcPts val="600"/>
              </a:spcBef>
            </a:pPr>
            <a:r>
              <a:rPr lang="tr-TR" altLang="tr-TR" sz="2800" dirty="0" smtClean="0">
                <a:latin typeface="Arial" panose="020B0604020202020204" pitchFamily="34" charset="0"/>
              </a:rPr>
              <a:t> </a:t>
            </a:r>
            <a:r>
              <a:rPr lang="tr-TR" altLang="tr-TR" sz="2800" dirty="0" err="1" smtClean="0">
                <a:latin typeface="Arial" panose="020B0604020202020204" pitchFamily="34" charset="0"/>
              </a:rPr>
              <a:t>Bisegmentectomy</a:t>
            </a:r>
            <a:endParaRPr lang="tr-TR" altLang="tr-TR" sz="2800" dirty="0">
              <a:latin typeface="Arial" panose="020B0604020202020204" pitchFamily="34" charset="0"/>
            </a:endParaRPr>
          </a:p>
          <a:p>
            <a:pPr eaLnBrk="1" hangingPunct="1">
              <a:lnSpc>
                <a:spcPct val="125000"/>
              </a:lnSpc>
              <a:spcBef>
                <a:spcPts val="600"/>
              </a:spcBef>
            </a:pPr>
            <a:r>
              <a:rPr lang="tr-TR" altLang="tr-TR" sz="2800" dirty="0">
                <a:latin typeface="Arial" panose="020B0604020202020204" pitchFamily="34" charset="0"/>
              </a:rPr>
              <a:t> </a:t>
            </a:r>
            <a:r>
              <a:rPr lang="tr-TR" altLang="tr-TR" sz="2800" dirty="0" err="1" smtClean="0">
                <a:latin typeface="Arial" panose="020B0604020202020204" pitchFamily="34" charset="0"/>
              </a:rPr>
              <a:t>Trisegmentectomy</a:t>
            </a:r>
            <a:endParaRPr lang="tr-TR" altLang="tr-TR" sz="2800" dirty="0">
              <a:latin typeface="Arial" panose="020B0604020202020204" pitchFamily="34" charset="0"/>
            </a:endParaRPr>
          </a:p>
          <a:p>
            <a:pPr eaLnBrk="1" hangingPunct="1">
              <a:lnSpc>
                <a:spcPct val="125000"/>
              </a:lnSpc>
              <a:spcBef>
                <a:spcPct val="0"/>
              </a:spcBef>
              <a:buFontTx/>
              <a:buNone/>
            </a:pPr>
            <a:endParaRPr lang="tr-TR" altLang="tr-TR" sz="2800" dirty="0">
              <a:latin typeface="Arial" panose="020B0604020202020204" pitchFamily="34" charset="0"/>
            </a:endParaRPr>
          </a:p>
        </p:txBody>
      </p:sp>
      <p:sp>
        <p:nvSpPr>
          <p:cNvPr id="2" name="Metin kutusu 1"/>
          <p:cNvSpPr txBox="1"/>
          <p:nvPr/>
        </p:nvSpPr>
        <p:spPr>
          <a:xfrm>
            <a:off x="3044951" y="1770771"/>
            <a:ext cx="1221640" cy="738664"/>
          </a:xfrm>
          <a:prstGeom prst="rect">
            <a:avLst/>
          </a:prstGeom>
          <a:solidFill>
            <a:srgbClr val="92D050"/>
          </a:solidFill>
        </p:spPr>
        <p:txBody>
          <a:bodyPr wrap="square" rtlCol="0">
            <a:spAutoFit/>
          </a:bodyPr>
          <a:lstStyle/>
          <a:p>
            <a:r>
              <a:rPr lang="tr-TR" sz="1400" dirty="0" err="1" smtClean="0"/>
              <a:t>Radical</a:t>
            </a:r>
            <a:r>
              <a:rPr lang="tr-TR" sz="1400" dirty="0" smtClean="0"/>
              <a:t> </a:t>
            </a:r>
            <a:r>
              <a:rPr lang="tr-TR" sz="1400" dirty="0" err="1" smtClean="0"/>
              <a:t>procedures</a:t>
            </a:r>
            <a:endParaRPr lang="tr-TR" sz="1400" dirty="0" smtClean="0"/>
          </a:p>
          <a:p>
            <a:endParaRPr lang="tr-TR" sz="1400" dirty="0"/>
          </a:p>
        </p:txBody>
      </p:sp>
      <p:sp>
        <p:nvSpPr>
          <p:cNvPr id="3" name="Metin kutusu 2"/>
          <p:cNvSpPr txBox="1"/>
          <p:nvPr/>
        </p:nvSpPr>
        <p:spPr>
          <a:xfrm>
            <a:off x="2892245" y="4039820"/>
            <a:ext cx="2443280" cy="1477328"/>
          </a:xfrm>
          <a:prstGeom prst="rect">
            <a:avLst/>
          </a:prstGeom>
          <a:solidFill>
            <a:srgbClr val="92D050"/>
          </a:solidFill>
        </p:spPr>
        <p:txBody>
          <a:bodyPr wrap="square" rtlCol="0">
            <a:spAutoFit/>
          </a:bodyPr>
          <a:lstStyle/>
          <a:p>
            <a:pPr algn="ctr"/>
            <a:endParaRPr lang="tr-TR" dirty="0"/>
          </a:p>
          <a:p>
            <a:pPr algn="ctr"/>
            <a:r>
              <a:rPr lang="tr-TR" dirty="0" err="1" smtClean="0"/>
              <a:t>Partial</a:t>
            </a:r>
            <a:r>
              <a:rPr lang="tr-TR" dirty="0" smtClean="0"/>
              <a:t> </a:t>
            </a:r>
            <a:r>
              <a:rPr lang="tr-TR" dirty="0" err="1" smtClean="0"/>
              <a:t>Cystectomy</a:t>
            </a:r>
            <a:r>
              <a:rPr lang="tr-TR" dirty="0" smtClean="0"/>
              <a:t>(+/- </a:t>
            </a:r>
            <a:r>
              <a:rPr lang="tr-TR" dirty="0" err="1" smtClean="0"/>
              <a:t>omentopexy</a:t>
            </a:r>
            <a:r>
              <a:rPr lang="tr-TR" dirty="0" smtClean="0"/>
              <a:t>)</a:t>
            </a:r>
          </a:p>
          <a:p>
            <a:pPr algn="ctr"/>
            <a:r>
              <a:rPr lang="tr-TR" dirty="0" smtClean="0"/>
              <a:t>89%</a:t>
            </a:r>
          </a:p>
          <a:p>
            <a:pPr algn="ctr"/>
            <a:endParaRPr lang="tr-TR" dirty="0" smtClean="0"/>
          </a:p>
        </p:txBody>
      </p:sp>
    </p:spTree>
    <p:extLst>
      <p:ext uri="{BB962C8B-B14F-4D97-AF65-F5344CB8AC3E}">
        <p14:creationId xmlns:p14="http://schemas.microsoft.com/office/powerpoint/2010/main" val="15582212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Başlık 1"/>
          <p:cNvSpPr>
            <a:spLocks noGrp="1"/>
          </p:cNvSpPr>
          <p:nvPr>
            <p:ph type="title"/>
          </p:nvPr>
        </p:nvSpPr>
        <p:spPr>
          <a:xfrm>
            <a:off x="323850" y="274638"/>
            <a:ext cx="8496300" cy="1143000"/>
          </a:xfrm>
        </p:spPr>
        <p:txBody>
          <a:bodyPr>
            <a:normAutofit/>
          </a:bodyPr>
          <a:lstStyle/>
          <a:p>
            <a:pPr algn="ctr" eaLnBrk="1" hangingPunct="1"/>
            <a:r>
              <a:rPr lang="tr-TR" altLang="tr-TR" sz="4400" b="1" dirty="0" smtClean="0">
                <a:solidFill>
                  <a:srgbClr val="0070C0"/>
                </a:solidFill>
              </a:rPr>
              <a:t>PREOPERATIVE INTERVENTIONS</a:t>
            </a:r>
          </a:p>
        </p:txBody>
      </p:sp>
      <p:graphicFrame>
        <p:nvGraphicFramePr>
          <p:cNvPr id="12291" name="İçerik Yer Tutucusu 3"/>
          <p:cNvGraphicFramePr>
            <a:graphicFrameLocks noGrp="1"/>
          </p:cNvGraphicFramePr>
          <p:nvPr>
            <p:ph idx="1"/>
            <p:extLst>
              <p:ext uri="{D42A27DB-BD31-4B8C-83A1-F6EECF244321}">
                <p14:modId xmlns:p14="http://schemas.microsoft.com/office/powerpoint/2010/main" val="90196924"/>
              </p:ext>
            </p:extLst>
          </p:nvPr>
        </p:nvGraphicFramePr>
        <p:xfrm>
          <a:off x="907080" y="1022225"/>
          <a:ext cx="6566315" cy="4608567"/>
        </p:xfrm>
        <a:graphic>
          <a:graphicData uri="http://schemas.openxmlformats.org/presentationml/2006/ole">
            <mc:AlternateContent xmlns:mc="http://schemas.openxmlformats.org/markup-compatibility/2006">
              <mc:Choice xmlns:v="urn:schemas-microsoft-com:vml" Requires="v">
                <p:oleObj spid="_x0000_s3121" name="Çizelge" r:id="rId4" imgW="6681795" imgH="4639458" progId="Excel.Chart.8">
                  <p:embed/>
                </p:oleObj>
              </mc:Choice>
              <mc:Fallback>
                <p:oleObj name="Çizelge" r:id="rId4" imgW="6681795" imgH="4639458" progId="Excel.Chart.8">
                  <p:embed/>
                  <p:pic>
                    <p:nvPicPr>
                      <p:cNvPr id="12291" name="İçerik Yer Tutucusu 3"/>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7080" y="1022225"/>
                        <a:ext cx="6566315" cy="4608567"/>
                      </a:xfrm>
                      <a:prstGeom prst="rect">
                        <a:avLst/>
                      </a:prstGeom>
                      <a:noFill/>
                      <a:ln>
                        <a:noFill/>
                      </a:ln>
                      <a:extLst/>
                    </p:spPr>
                  </p:pic>
                </p:oleObj>
              </mc:Fallback>
            </mc:AlternateContent>
          </a:graphicData>
        </a:graphic>
      </p:graphicFrame>
      <p:sp>
        <p:nvSpPr>
          <p:cNvPr id="12292" name="Metin kutusu 2"/>
          <p:cNvSpPr txBox="1">
            <a:spLocks noChangeArrowheads="1"/>
          </p:cNvSpPr>
          <p:nvPr/>
        </p:nvSpPr>
        <p:spPr bwMode="auto">
          <a:xfrm>
            <a:off x="5335525" y="5872280"/>
            <a:ext cx="22905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tr-TR" altLang="tr-TR" sz="1800" dirty="0">
                <a:latin typeface="Arial" panose="020B0604020202020204" pitchFamily="34" charset="0"/>
              </a:rPr>
              <a:t>(*ERCP, </a:t>
            </a:r>
            <a:r>
              <a:rPr lang="tr-TR" altLang="tr-TR" sz="1800" dirty="0" err="1" smtClean="0">
                <a:latin typeface="Arial" panose="020B0604020202020204" pitchFamily="34" charset="0"/>
              </a:rPr>
              <a:t>Nasobiliary</a:t>
            </a:r>
            <a:r>
              <a:rPr lang="tr-TR" altLang="tr-TR" sz="1800" dirty="0" smtClean="0">
                <a:latin typeface="Arial" panose="020B0604020202020204" pitchFamily="34" charset="0"/>
              </a:rPr>
              <a:t>)</a:t>
            </a:r>
            <a:endParaRPr lang="tr-TR" altLang="tr-TR" sz="1800" dirty="0">
              <a:latin typeface="Arial" panose="020B0604020202020204" pitchFamily="34" charset="0"/>
            </a:endParaRPr>
          </a:p>
        </p:txBody>
      </p:sp>
      <p:sp>
        <p:nvSpPr>
          <p:cNvPr id="2" name="Metin kutusu 1"/>
          <p:cNvSpPr txBox="1"/>
          <p:nvPr/>
        </p:nvSpPr>
        <p:spPr>
          <a:xfrm>
            <a:off x="2434130" y="5261460"/>
            <a:ext cx="4428445" cy="369332"/>
          </a:xfrm>
          <a:prstGeom prst="rect">
            <a:avLst/>
          </a:prstGeom>
          <a:solidFill>
            <a:schemeClr val="bg1"/>
          </a:solidFill>
        </p:spPr>
        <p:txBody>
          <a:bodyPr wrap="square" rtlCol="0">
            <a:spAutoFit/>
          </a:bodyPr>
          <a:lstStyle/>
          <a:p>
            <a:r>
              <a:rPr lang="tr-TR" dirty="0" smtClean="0"/>
              <a:t>NO                                                     YES</a:t>
            </a:r>
            <a:endParaRPr lang="tr-TR" dirty="0"/>
          </a:p>
        </p:txBody>
      </p:sp>
    </p:spTree>
    <p:extLst>
      <p:ext uri="{BB962C8B-B14F-4D97-AF65-F5344CB8AC3E}">
        <p14:creationId xmlns:p14="http://schemas.microsoft.com/office/powerpoint/2010/main" val="32153257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Başlık 1"/>
          <p:cNvSpPr>
            <a:spLocks noGrp="1"/>
          </p:cNvSpPr>
          <p:nvPr>
            <p:ph type="title"/>
          </p:nvPr>
        </p:nvSpPr>
        <p:spPr/>
        <p:txBody>
          <a:bodyPr>
            <a:normAutofit/>
          </a:bodyPr>
          <a:lstStyle/>
          <a:p>
            <a:pPr algn="ctr"/>
            <a:r>
              <a:rPr lang="tr-TR" altLang="tr-TR" sz="4400" b="1" dirty="0" smtClean="0">
                <a:solidFill>
                  <a:srgbClr val="0070C0"/>
                </a:solidFill>
              </a:rPr>
              <a:t>ERCP AFTER SURGERY</a:t>
            </a:r>
          </a:p>
        </p:txBody>
      </p:sp>
      <p:graphicFrame>
        <p:nvGraphicFramePr>
          <p:cNvPr id="13315" name="Nesne 1"/>
          <p:cNvGraphicFramePr>
            <a:graphicFrameLocks noChangeAspect="1"/>
          </p:cNvGraphicFramePr>
          <p:nvPr>
            <p:extLst>
              <p:ext uri="{D42A27DB-BD31-4B8C-83A1-F6EECF244321}">
                <p14:modId xmlns:p14="http://schemas.microsoft.com/office/powerpoint/2010/main" val="3815082750"/>
              </p:ext>
            </p:extLst>
          </p:nvPr>
        </p:nvGraphicFramePr>
        <p:xfrm>
          <a:off x="796131" y="1794071"/>
          <a:ext cx="7623175" cy="4437062"/>
        </p:xfrm>
        <a:graphic>
          <a:graphicData uri="http://schemas.openxmlformats.org/presentationml/2006/ole">
            <mc:AlternateContent xmlns:mc="http://schemas.openxmlformats.org/markup-compatibility/2006">
              <mc:Choice xmlns:v="urn:schemas-microsoft-com:vml" Requires="v">
                <p:oleObj spid="_x0000_s4140" name="Prism 6" r:id="rId4" imgW="4912251" imgH="2858903" progId="Prism6.Document">
                  <p:embed/>
                </p:oleObj>
              </mc:Choice>
              <mc:Fallback>
                <p:oleObj name="Prism 6" r:id="rId4" imgW="4912251" imgH="2858903" progId="Prism6.Document">
                  <p:embed/>
                  <p:pic>
                    <p:nvPicPr>
                      <p:cNvPr id="13315" name="Nesn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6131" y="1794071"/>
                        <a:ext cx="7623175" cy="443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316" name="Metin kutusu 3"/>
          <p:cNvSpPr txBox="1">
            <a:spLocks noChangeArrowheads="1"/>
          </p:cNvSpPr>
          <p:nvPr/>
        </p:nvSpPr>
        <p:spPr bwMode="auto">
          <a:xfrm>
            <a:off x="1619250" y="5141913"/>
            <a:ext cx="1578405" cy="9233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tr-TR" altLang="tr-TR" sz="1800" b="1" dirty="0" err="1">
                <a:latin typeface="Arial" panose="020B0604020202020204" pitchFamily="34" charset="0"/>
              </a:rPr>
              <a:t>Preop</a:t>
            </a:r>
            <a:r>
              <a:rPr lang="tr-TR" altLang="tr-TR" sz="1800" b="1" dirty="0">
                <a:latin typeface="Arial" panose="020B0604020202020204" pitchFamily="34" charset="0"/>
              </a:rPr>
              <a:t> </a:t>
            </a:r>
          </a:p>
          <a:p>
            <a:pPr algn="ctr">
              <a:spcBef>
                <a:spcPct val="0"/>
              </a:spcBef>
              <a:buFontTx/>
              <a:buNone/>
            </a:pPr>
            <a:r>
              <a:rPr lang="tr-TR" altLang="tr-TR" sz="1800" b="1" dirty="0" smtClean="0">
                <a:latin typeface="Arial" panose="020B0604020202020204" pitchFamily="34" charset="0"/>
              </a:rPr>
              <a:t>ERCP+</a:t>
            </a:r>
          </a:p>
          <a:p>
            <a:pPr algn="ctr">
              <a:spcBef>
                <a:spcPct val="0"/>
              </a:spcBef>
              <a:buFontTx/>
              <a:buNone/>
            </a:pPr>
            <a:endParaRPr lang="tr-TR" altLang="tr-TR" sz="1800" b="1" dirty="0">
              <a:latin typeface="Arial" panose="020B0604020202020204" pitchFamily="34" charset="0"/>
            </a:endParaRPr>
          </a:p>
        </p:txBody>
      </p:sp>
      <p:sp>
        <p:nvSpPr>
          <p:cNvPr id="13317" name="Metin kutusu 6"/>
          <p:cNvSpPr txBox="1">
            <a:spLocks noChangeArrowheads="1"/>
          </p:cNvSpPr>
          <p:nvPr/>
        </p:nvSpPr>
        <p:spPr bwMode="auto">
          <a:xfrm>
            <a:off x="3779838" y="5141913"/>
            <a:ext cx="1655762" cy="9233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tr-TR" altLang="tr-TR" sz="1800" b="1" dirty="0" err="1">
                <a:latin typeface="Arial" panose="020B0604020202020204" pitchFamily="34" charset="0"/>
              </a:rPr>
              <a:t>Preop</a:t>
            </a:r>
            <a:r>
              <a:rPr lang="tr-TR" altLang="tr-TR" sz="1800" b="1" dirty="0">
                <a:latin typeface="Arial" panose="020B0604020202020204" pitchFamily="34" charset="0"/>
              </a:rPr>
              <a:t> </a:t>
            </a:r>
          </a:p>
          <a:p>
            <a:pPr algn="ctr">
              <a:spcBef>
                <a:spcPct val="0"/>
              </a:spcBef>
              <a:buFontTx/>
              <a:buNone/>
            </a:pPr>
            <a:r>
              <a:rPr lang="tr-TR" altLang="tr-TR" sz="1800" b="1" dirty="0" smtClean="0">
                <a:latin typeface="Arial" panose="020B0604020202020204" pitchFamily="34" charset="0"/>
              </a:rPr>
              <a:t>ERCP –</a:t>
            </a:r>
          </a:p>
          <a:p>
            <a:pPr algn="ctr">
              <a:spcBef>
                <a:spcPct val="0"/>
              </a:spcBef>
              <a:buFontTx/>
              <a:buNone/>
            </a:pPr>
            <a:endParaRPr lang="tr-TR" altLang="tr-TR" sz="1800" b="1" dirty="0">
              <a:latin typeface="Arial" panose="020B0604020202020204" pitchFamily="34" charset="0"/>
            </a:endParaRPr>
          </a:p>
        </p:txBody>
      </p:sp>
      <p:sp>
        <p:nvSpPr>
          <p:cNvPr id="2" name="Metin kutusu 1"/>
          <p:cNvSpPr txBox="1"/>
          <p:nvPr/>
        </p:nvSpPr>
        <p:spPr>
          <a:xfrm>
            <a:off x="5793640" y="2054655"/>
            <a:ext cx="2595985" cy="1068935"/>
          </a:xfrm>
          <a:prstGeom prst="rect">
            <a:avLst/>
          </a:prstGeom>
          <a:solidFill>
            <a:schemeClr val="bg1"/>
          </a:solidFill>
        </p:spPr>
        <p:txBody>
          <a:bodyPr wrap="square" rtlCol="0">
            <a:spAutoFit/>
          </a:bodyPr>
          <a:lstStyle/>
          <a:p>
            <a:endParaRPr lang="tr-TR"/>
          </a:p>
        </p:txBody>
      </p:sp>
    </p:spTree>
    <p:extLst>
      <p:ext uri="{BB962C8B-B14F-4D97-AF65-F5344CB8AC3E}">
        <p14:creationId xmlns:p14="http://schemas.microsoft.com/office/powerpoint/2010/main" val="37709527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rotWithShape="1">
          <a:blip r:embed="rId2"/>
          <a:srcRect l="1693" t="7882" r="7268" b="5423"/>
          <a:stretch/>
        </p:blipFill>
        <p:spPr>
          <a:xfrm>
            <a:off x="183905" y="250569"/>
            <a:ext cx="8946189" cy="6024986"/>
          </a:xfrm>
          <a:prstGeom prst="rect">
            <a:avLst/>
          </a:prstGeom>
        </p:spPr>
      </p:pic>
      <p:sp>
        <p:nvSpPr>
          <p:cNvPr id="5" name="Metin kutusu 4"/>
          <p:cNvSpPr txBox="1"/>
          <p:nvPr/>
        </p:nvSpPr>
        <p:spPr>
          <a:xfrm>
            <a:off x="5335525" y="6390112"/>
            <a:ext cx="4099979" cy="276999"/>
          </a:xfrm>
          <a:prstGeom prst="rect">
            <a:avLst/>
          </a:prstGeom>
          <a:noFill/>
        </p:spPr>
        <p:txBody>
          <a:bodyPr wrap="square" rtlCol="0">
            <a:spAutoFit/>
          </a:bodyPr>
          <a:lstStyle/>
          <a:p>
            <a:r>
              <a:rPr lang="tr-TR" sz="1200" dirty="0" err="1" smtClean="0"/>
              <a:t>Journal</a:t>
            </a:r>
            <a:r>
              <a:rPr lang="tr-TR" sz="1200" dirty="0" smtClean="0"/>
              <a:t> of </a:t>
            </a:r>
            <a:r>
              <a:rPr lang="tr-TR" sz="1200" dirty="0" err="1" smtClean="0"/>
              <a:t>Medicine</a:t>
            </a:r>
            <a:r>
              <a:rPr lang="tr-TR" sz="1200" dirty="0" smtClean="0"/>
              <a:t> </a:t>
            </a:r>
            <a:r>
              <a:rPr lang="tr-TR" sz="1200" dirty="0" err="1" smtClean="0"/>
              <a:t>and</a:t>
            </a:r>
            <a:r>
              <a:rPr lang="tr-TR" sz="1200" dirty="0" smtClean="0"/>
              <a:t> Life </a:t>
            </a:r>
            <a:r>
              <a:rPr lang="tr-TR" sz="1200" dirty="0" err="1" smtClean="0"/>
              <a:t>Vol</a:t>
            </a:r>
            <a:r>
              <a:rPr lang="tr-TR" sz="1200" dirty="0" smtClean="0"/>
              <a:t> 11, </a:t>
            </a:r>
            <a:r>
              <a:rPr lang="tr-TR" sz="1200" dirty="0" err="1" smtClean="0"/>
              <a:t>Issue</a:t>
            </a:r>
            <a:r>
              <a:rPr lang="tr-TR" sz="1200" dirty="0" smtClean="0"/>
              <a:t> 3, 2018</a:t>
            </a:r>
            <a:endParaRPr lang="tr-TR" sz="1200" dirty="0"/>
          </a:p>
        </p:txBody>
      </p:sp>
    </p:spTree>
    <p:extLst>
      <p:ext uri="{BB962C8B-B14F-4D97-AF65-F5344CB8AC3E}">
        <p14:creationId xmlns:p14="http://schemas.microsoft.com/office/powerpoint/2010/main" val="32646032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graphicFrame>
        <p:nvGraphicFramePr>
          <p:cNvPr id="6" name="İçerik Yer Tutucusu 5"/>
          <p:cNvGraphicFramePr>
            <a:graphicFrameLocks noGrp="1"/>
          </p:cNvGraphicFramePr>
          <p:nvPr>
            <p:ph idx="1"/>
            <p:extLst>
              <p:ext uri="{D42A27DB-BD31-4B8C-83A1-F6EECF244321}">
                <p14:modId xmlns:p14="http://schemas.microsoft.com/office/powerpoint/2010/main" val="3370023874"/>
              </p:ext>
            </p:extLst>
          </p:nvPr>
        </p:nvGraphicFramePr>
        <p:xfrm>
          <a:off x="628649" y="365126"/>
          <a:ext cx="8371796" cy="6270679"/>
        </p:xfrm>
        <a:graphic>
          <a:graphicData uri="http://schemas.openxmlformats.org/drawingml/2006/chart">
            <c:chart xmlns:c="http://schemas.openxmlformats.org/drawingml/2006/chart" xmlns:r="http://schemas.openxmlformats.org/officeDocument/2006/relationships" r:id="rId2"/>
          </a:graphicData>
        </a:graphic>
      </p:graphicFrame>
      <p:sp>
        <p:nvSpPr>
          <p:cNvPr id="3" name="Aşağı Ok 2"/>
          <p:cNvSpPr/>
          <p:nvPr/>
        </p:nvSpPr>
        <p:spPr>
          <a:xfrm>
            <a:off x="7015280" y="4039820"/>
            <a:ext cx="152705" cy="916230"/>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4570009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endParaRPr lang="tr-TR" sz="4400" b="1" dirty="0">
              <a:solidFill>
                <a:srgbClr val="0070C0"/>
              </a:solidFill>
            </a:endParaRPr>
          </a:p>
        </p:txBody>
      </p:sp>
      <p:pic>
        <p:nvPicPr>
          <p:cNvPr id="8" name="AYDEMIR_SERMIN-pre_op10123194_1">
            <a:hlinkClick r:id="" action="ppaction://media"/>
          </p:cNvPr>
          <p:cNvPicPr>
            <a:picLocks noGrp="1" noChangeAspect="1"/>
          </p:cNvPicPr>
          <p:nvPr>
            <p:ph sz="half" idx="1"/>
            <a:videoFile r:link="rId2"/>
            <p:extLst>
              <p:ext uri="{DAA4B4D4-6D71-4841-9C94-3DE7FCFB9230}">
                <p14:media xmlns:p14="http://schemas.microsoft.com/office/powerpoint/2010/main" r:embed="rId1"/>
              </p:ext>
            </p:extLst>
          </p:nvPr>
        </p:nvPicPr>
        <p:blipFill>
          <a:blip r:embed="rId5"/>
          <a:stretch>
            <a:fillRect/>
          </a:stretch>
        </p:blipFill>
        <p:spPr>
          <a:xfrm>
            <a:off x="628650" y="1690689"/>
            <a:ext cx="3886200" cy="4254499"/>
          </a:xfrm>
        </p:spPr>
      </p:pic>
      <p:pic>
        <p:nvPicPr>
          <p:cNvPr id="4" name="İçerik Yer Tutucusu 3"/>
          <p:cNvPicPr>
            <a:picLocks noGrp="1" noChangeAspect="1"/>
          </p:cNvPicPr>
          <p:nvPr>
            <p:ph sz="half" idx="2"/>
          </p:nvPr>
        </p:nvPicPr>
        <p:blipFill>
          <a:blip r:embed="rId6"/>
          <a:stretch>
            <a:fillRect/>
          </a:stretch>
        </p:blipFill>
        <p:spPr>
          <a:xfrm>
            <a:off x="4629150" y="1690689"/>
            <a:ext cx="3886200" cy="4254499"/>
          </a:xfrm>
          <a:prstGeom prst="rect">
            <a:avLst/>
          </a:prstGeom>
        </p:spPr>
      </p:pic>
      <p:pic>
        <p:nvPicPr>
          <p:cNvPr id="5" name="Resim 4"/>
          <p:cNvPicPr>
            <a:picLocks noChangeAspect="1"/>
          </p:cNvPicPr>
          <p:nvPr/>
        </p:nvPicPr>
        <p:blipFill>
          <a:blip r:embed="rId7"/>
          <a:stretch>
            <a:fillRect/>
          </a:stretch>
        </p:blipFill>
        <p:spPr>
          <a:xfrm>
            <a:off x="6911964" y="4418008"/>
            <a:ext cx="1603386" cy="1527180"/>
          </a:xfrm>
          <a:prstGeom prst="rect">
            <a:avLst/>
          </a:prstGeom>
        </p:spPr>
      </p:pic>
    </p:spTree>
    <p:extLst>
      <p:ext uri="{BB962C8B-B14F-4D97-AF65-F5344CB8AC3E}">
        <p14:creationId xmlns:p14="http://schemas.microsoft.com/office/powerpoint/2010/main" val="219867752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dirty="0"/>
          </a:p>
        </p:txBody>
      </p:sp>
      <p:pic>
        <p:nvPicPr>
          <p:cNvPr id="4" name="f4eea0e4-cf0f-42e7-a48d-e09ff2fd3a64">
            <a:hlinkClick r:id="" action="ppaction://media"/>
          </p:cNvPr>
          <p:cNvPicPr>
            <a:picLocks noGrp="1" noChangeAspect="1"/>
          </p:cNvPicPr>
          <p:nvPr>
            <p:ph idx="1"/>
            <a:videoFile r:link="rId1"/>
            <p:extLst>
              <p:ext uri="{DAA4B4D4-6D71-4841-9C94-3DE7FCFB9230}">
                <p14:media xmlns:p14="http://schemas.microsoft.com/office/powerpoint/2010/main" r:embed="rId2">
                  <p14:trim st="1858"/>
                </p14:media>
              </p:ext>
            </p:extLst>
          </p:nvPr>
        </p:nvPicPr>
        <p:blipFill>
          <a:blip r:embed="rId4"/>
          <a:stretch>
            <a:fillRect/>
          </a:stretch>
        </p:blipFill>
        <p:spPr>
          <a:xfrm>
            <a:off x="296260" y="680310"/>
            <a:ext cx="4886560" cy="4275739"/>
          </a:xfrm>
        </p:spPr>
      </p:pic>
      <p:pic>
        <p:nvPicPr>
          <p:cNvPr id="3" name="Resim 2"/>
          <p:cNvPicPr>
            <a:picLocks noChangeAspect="1"/>
          </p:cNvPicPr>
          <p:nvPr/>
        </p:nvPicPr>
        <p:blipFill rotWithShape="1">
          <a:blip r:embed="rId5"/>
          <a:srcRect l="13372" t="4467" r="13158" b="15385"/>
          <a:stretch/>
        </p:blipFill>
        <p:spPr>
          <a:xfrm>
            <a:off x="4877410" y="2054655"/>
            <a:ext cx="4123035" cy="4123036"/>
          </a:xfrm>
          <a:prstGeom prst="rect">
            <a:avLst/>
          </a:prstGeom>
        </p:spPr>
      </p:pic>
    </p:spTree>
    <p:extLst>
      <p:ext uri="{BB962C8B-B14F-4D97-AF65-F5344CB8AC3E}">
        <p14:creationId xmlns:p14="http://schemas.microsoft.com/office/powerpoint/2010/main" val="4167036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6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stretch>
            <a:fillRect/>
          </a:stretch>
        </p:blipFill>
        <p:spPr>
          <a:xfrm>
            <a:off x="296260" y="0"/>
            <a:ext cx="5955495" cy="4572396"/>
          </a:xfrm>
          <a:prstGeom prst="rect">
            <a:avLst/>
          </a:prstGeom>
        </p:spPr>
      </p:pic>
      <p:sp>
        <p:nvSpPr>
          <p:cNvPr id="3" name="İçerik Yer Tutucusu 2"/>
          <p:cNvSpPr>
            <a:spLocks noGrp="1"/>
          </p:cNvSpPr>
          <p:nvPr>
            <p:ph idx="1"/>
          </p:nvPr>
        </p:nvSpPr>
        <p:spPr>
          <a:xfrm>
            <a:off x="754376" y="4803345"/>
            <a:ext cx="4275740" cy="2309625"/>
          </a:xfrm>
        </p:spPr>
        <p:txBody>
          <a:bodyPr>
            <a:normAutofit/>
          </a:bodyPr>
          <a:lstStyle/>
          <a:p>
            <a:r>
              <a:rPr lang="en-US" sz="800" dirty="0" smtClean="0"/>
              <a:t>After </a:t>
            </a:r>
            <a:r>
              <a:rPr lang="en-US" sz="800" dirty="0"/>
              <a:t>ingestion of infected canine feces by the intermediate host (human), the embryos travel through intestinal mucosa to the liver via the portal venous system</a:t>
            </a:r>
            <a:r>
              <a:rPr lang="en-US" sz="800" dirty="0" smtClean="0"/>
              <a:t>.</a:t>
            </a:r>
            <a:endParaRPr lang="tr-TR" sz="800" dirty="0" smtClean="0"/>
          </a:p>
          <a:p>
            <a:r>
              <a:rPr lang="en-US" sz="800" dirty="0" smtClean="0"/>
              <a:t> </a:t>
            </a:r>
            <a:r>
              <a:rPr lang="en-US" sz="800" dirty="0"/>
              <a:t>Most of them then are captured in the liver but some spread to other organs</a:t>
            </a:r>
            <a:r>
              <a:rPr lang="en-US" sz="800" dirty="0" smtClean="0"/>
              <a:t>.</a:t>
            </a:r>
            <a:endParaRPr lang="tr-TR" sz="800" dirty="0" smtClean="0"/>
          </a:p>
          <a:p>
            <a:r>
              <a:rPr lang="en-US" sz="800" dirty="0" smtClean="0"/>
              <a:t> </a:t>
            </a:r>
            <a:r>
              <a:rPr lang="en-US" sz="800" dirty="0"/>
              <a:t>In these organs a transformation of the embryo to a cyst takes place and different layers form. </a:t>
            </a:r>
            <a:endParaRPr lang="tr-TR" sz="800" dirty="0" smtClean="0"/>
          </a:p>
          <a:p>
            <a:endParaRPr lang="en-US" sz="800" dirty="0"/>
          </a:p>
          <a:p>
            <a:endParaRPr lang="tr-TR" sz="800" dirty="0"/>
          </a:p>
        </p:txBody>
      </p:sp>
      <p:pic>
        <p:nvPicPr>
          <p:cNvPr id="5" name="Resim 4"/>
          <p:cNvPicPr>
            <a:picLocks noChangeAspect="1"/>
          </p:cNvPicPr>
          <p:nvPr/>
        </p:nvPicPr>
        <p:blipFill>
          <a:blip r:embed="rId3"/>
          <a:stretch>
            <a:fillRect/>
          </a:stretch>
        </p:blipFill>
        <p:spPr>
          <a:xfrm>
            <a:off x="4419295" y="2320"/>
            <a:ext cx="4724706" cy="4801025"/>
          </a:xfrm>
          <a:prstGeom prst="rect">
            <a:avLst/>
          </a:prstGeom>
        </p:spPr>
      </p:pic>
    </p:spTree>
    <p:extLst>
      <p:ext uri="{BB962C8B-B14F-4D97-AF65-F5344CB8AC3E}">
        <p14:creationId xmlns:p14="http://schemas.microsoft.com/office/powerpoint/2010/main" val="38998915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Unvan 1"/>
              <p:cNvSpPr>
                <a:spLocks noGrp="1"/>
              </p:cNvSpPr>
              <p:nvPr>
                <p:ph type="title"/>
              </p:nvPr>
            </p:nvSpPr>
            <p:spPr>
              <a:xfrm>
                <a:off x="628650" y="374900"/>
                <a:ext cx="7913680" cy="1985166"/>
              </a:xfrm>
            </p:spPr>
            <p:txBody>
              <a:bodyPr>
                <a:noAutofit/>
              </a:bodyPr>
              <a:lstStyle/>
              <a:p>
                <a:pPr algn="ctr"/>
                <a:r>
                  <a:rPr lang="tr-TR" sz="4400" b="1" dirty="0" smtClean="0">
                    <a:solidFill>
                      <a:srgbClr val="0070C0"/>
                    </a:solidFill>
                  </a:rPr>
                  <a:t/>
                </a:r>
                <a:br>
                  <a:rPr lang="tr-TR" sz="4400" b="1" dirty="0" smtClean="0">
                    <a:solidFill>
                      <a:srgbClr val="0070C0"/>
                    </a:solidFill>
                  </a:rPr>
                </a:br>
                <a:r>
                  <a:rPr lang="en-US" sz="4400" b="1" dirty="0" smtClean="0">
                    <a:solidFill>
                      <a:srgbClr val="0070C0"/>
                    </a:solidFill>
                  </a:rPr>
                  <a:t>Which patients should be treated surgically </a:t>
                </a:r>
                <a:r>
                  <a:rPr lang="tr-TR" sz="4400" b="1" dirty="0" smtClean="0">
                    <a:solidFill>
                      <a:srgbClr val="0070C0"/>
                    </a:solidFill>
                  </a:rPr>
                  <a:t> </a:t>
                </a:r>
                <a:r>
                  <a:rPr lang="tr-TR" sz="4400" b="1" i="1" dirty="0" smtClean="0">
                    <a:solidFill>
                      <a:srgbClr val="0070C0"/>
                    </a:solidFill>
                    <a:latin typeface="Cambria Math" panose="02040503050406030204" pitchFamily="18" charset="0"/>
                  </a:rPr>
                  <a:t/>
                </a:r>
                <a:br>
                  <a:rPr lang="tr-TR" sz="4400" b="1" i="1" dirty="0" smtClean="0">
                    <a:solidFill>
                      <a:srgbClr val="0070C0"/>
                    </a:solidFill>
                    <a:latin typeface="Cambria Math" panose="02040503050406030204" pitchFamily="18" charset="0"/>
                  </a:rPr>
                </a:br>
                <a14:m>
                  <m:oMathPara xmlns:m="http://schemas.openxmlformats.org/officeDocument/2006/math">
                    <m:oMathParaPr>
                      <m:jc m:val="centerGroup"/>
                    </m:oMathParaPr>
                    <m:oMath xmlns:m="http://schemas.openxmlformats.org/officeDocument/2006/math">
                      <m:r>
                        <a:rPr lang="tr-TR" sz="4000" b="1" i="1" smtClean="0">
                          <a:solidFill>
                            <a:srgbClr val="0070C0"/>
                          </a:solidFill>
                          <a:latin typeface="Cambria Math" panose="02040503050406030204" pitchFamily="18" charset="0"/>
                        </a:rPr>
                        <m:t>=</m:t>
                      </m:r>
                    </m:oMath>
                  </m:oMathPara>
                </a14:m>
                <a:r>
                  <a:rPr lang="tr-TR" sz="4400" b="1" dirty="0" smtClean="0">
                    <a:solidFill>
                      <a:srgbClr val="FF0000"/>
                    </a:solidFill>
                  </a:rPr>
                  <a:t/>
                </a:r>
                <a:br>
                  <a:rPr lang="tr-TR" sz="4400" b="1" dirty="0" smtClean="0">
                    <a:solidFill>
                      <a:srgbClr val="FF0000"/>
                    </a:solidFill>
                  </a:rPr>
                </a:br>
                <a:r>
                  <a:rPr lang="tr-TR" sz="4400" b="1" dirty="0" err="1" smtClean="0">
                    <a:solidFill>
                      <a:srgbClr val="FF0000"/>
                    </a:solidFill>
                  </a:rPr>
                  <a:t>For</a:t>
                </a:r>
                <a:r>
                  <a:rPr lang="tr-TR" sz="4400" b="1" dirty="0" smtClean="0">
                    <a:solidFill>
                      <a:srgbClr val="FF0000"/>
                    </a:solidFill>
                  </a:rPr>
                  <a:t> </a:t>
                </a:r>
                <a:r>
                  <a:rPr lang="tr-TR" sz="4400" b="1" dirty="0" err="1" smtClean="0">
                    <a:solidFill>
                      <a:srgbClr val="FF0000"/>
                    </a:solidFill>
                  </a:rPr>
                  <a:t>which</a:t>
                </a:r>
                <a:r>
                  <a:rPr lang="tr-TR" sz="4400" b="1" dirty="0" smtClean="0">
                    <a:solidFill>
                      <a:srgbClr val="FF0000"/>
                    </a:solidFill>
                  </a:rPr>
                  <a:t> </a:t>
                </a:r>
                <a:r>
                  <a:rPr lang="tr-TR" sz="4400" b="1" dirty="0" err="1" smtClean="0">
                    <a:solidFill>
                      <a:srgbClr val="FF0000"/>
                    </a:solidFill>
                  </a:rPr>
                  <a:t>patients</a:t>
                </a:r>
                <a:r>
                  <a:rPr lang="tr-TR" sz="4400" b="1" dirty="0" smtClean="0">
                    <a:solidFill>
                      <a:srgbClr val="FF0000"/>
                    </a:solidFill>
                  </a:rPr>
                  <a:t> PAIR is not </a:t>
                </a:r>
                <a:r>
                  <a:rPr lang="tr-TR" sz="4400" b="1" dirty="0" err="1" smtClean="0">
                    <a:solidFill>
                      <a:srgbClr val="FF0000"/>
                    </a:solidFill>
                  </a:rPr>
                  <a:t>feasible</a:t>
                </a:r>
                <a:r>
                  <a:rPr lang="tr-TR" sz="4400" b="1" dirty="0" smtClean="0">
                    <a:solidFill>
                      <a:srgbClr val="FF0000"/>
                    </a:solidFill>
                  </a:rPr>
                  <a:t>?</a:t>
                </a:r>
                <a:endParaRPr lang="tr-TR" sz="4400" b="1" dirty="0">
                  <a:solidFill>
                    <a:srgbClr val="FF0000"/>
                  </a:solidFill>
                </a:endParaRPr>
              </a:p>
            </p:txBody>
          </p:sp>
        </mc:Choice>
        <mc:Fallback xmlns="">
          <p:sp>
            <p:nvSpPr>
              <p:cNvPr id="2" name="Unvan 1"/>
              <p:cNvSpPr>
                <a:spLocks noGrp="1" noRot="1" noChangeAspect="1" noMove="1" noResize="1" noEditPoints="1" noAdjustHandles="1" noChangeArrowheads="1" noChangeShapeType="1" noTextEdit="1"/>
              </p:cNvSpPr>
              <p:nvPr>
                <p:ph type="title"/>
              </p:nvPr>
            </p:nvSpPr>
            <p:spPr>
              <a:xfrm>
                <a:off x="628650" y="374900"/>
                <a:ext cx="7913680" cy="1985166"/>
              </a:xfrm>
              <a:blipFill>
                <a:blip r:embed="rId2"/>
                <a:stretch>
                  <a:fillRect t="-21166" r="-3236" b="-56748"/>
                </a:stretch>
              </a:blipFill>
            </p:spPr>
            <p:txBody>
              <a:bodyPr/>
              <a:lstStyle/>
              <a:p>
                <a:r>
                  <a:rPr lang="tr-TR">
                    <a:noFill/>
                  </a:rPr>
                  <a:t> </a:t>
                </a:r>
              </a:p>
            </p:txBody>
          </p:sp>
        </mc:Fallback>
      </mc:AlternateContent>
      <p:sp>
        <p:nvSpPr>
          <p:cNvPr id="3" name="İçerik Yer Tutucusu 2"/>
          <p:cNvSpPr>
            <a:spLocks noGrp="1"/>
          </p:cNvSpPr>
          <p:nvPr>
            <p:ph idx="1"/>
          </p:nvPr>
        </p:nvSpPr>
        <p:spPr>
          <a:xfrm>
            <a:off x="754375" y="3123590"/>
            <a:ext cx="7787955" cy="3206805"/>
          </a:xfrm>
        </p:spPr>
        <p:txBody>
          <a:bodyPr>
            <a:normAutofit fontScale="85000" lnSpcReduction="10000"/>
          </a:bodyPr>
          <a:lstStyle/>
          <a:p>
            <a:pPr>
              <a:lnSpc>
                <a:spcPct val="150000"/>
              </a:lnSpc>
            </a:pPr>
            <a:r>
              <a:rPr lang="tr-TR" sz="2400" dirty="0" err="1" smtClean="0"/>
              <a:t>Percutaneously</a:t>
            </a:r>
            <a:r>
              <a:rPr lang="tr-TR" sz="2400" dirty="0" smtClean="0"/>
              <a:t> </a:t>
            </a:r>
            <a:r>
              <a:rPr lang="tr-TR" sz="2400" dirty="0" err="1"/>
              <a:t>i</a:t>
            </a:r>
            <a:r>
              <a:rPr lang="tr-TR" sz="2400" dirty="0" err="1" smtClean="0"/>
              <a:t>naccessible</a:t>
            </a:r>
            <a:r>
              <a:rPr lang="tr-TR" sz="2400" dirty="0" smtClean="0"/>
              <a:t> </a:t>
            </a:r>
            <a:r>
              <a:rPr lang="tr-TR" sz="2400" dirty="0" err="1" smtClean="0"/>
              <a:t>cysts</a:t>
            </a:r>
            <a:endParaRPr lang="tr-TR" sz="2400" dirty="0" smtClean="0"/>
          </a:p>
          <a:p>
            <a:pPr>
              <a:lnSpc>
                <a:spcPct val="150000"/>
              </a:lnSpc>
            </a:pPr>
            <a:r>
              <a:rPr lang="tr-TR" sz="2400" dirty="0" err="1" smtClean="0"/>
              <a:t>Superficial</a:t>
            </a:r>
            <a:r>
              <a:rPr lang="tr-TR" sz="2400" dirty="0" smtClean="0"/>
              <a:t> </a:t>
            </a:r>
            <a:r>
              <a:rPr lang="tr-TR" sz="2400" dirty="0" err="1" smtClean="0"/>
              <a:t>cysts</a:t>
            </a:r>
            <a:r>
              <a:rPr lang="tr-TR" sz="2400" dirty="0" smtClean="0"/>
              <a:t> </a:t>
            </a:r>
            <a:r>
              <a:rPr lang="tr-TR" sz="2400" dirty="0" err="1" smtClean="0"/>
              <a:t>due</a:t>
            </a:r>
            <a:r>
              <a:rPr lang="tr-TR" sz="2400" dirty="0" smtClean="0"/>
              <a:t> </a:t>
            </a:r>
            <a:r>
              <a:rPr lang="tr-TR" sz="2400" dirty="0" err="1" smtClean="0"/>
              <a:t>to</a:t>
            </a:r>
            <a:r>
              <a:rPr lang="tr-TR" sz="2400" dirty="0" smtClean="0"/>
              <a:t> risk of </a:t>
            </a:r>
            <a:r>
              <a:rPr lang="tr-TR" sz="2400" dirty="0" err="1" smtClean="0"/>
              <a:t>spillage</a:t>
            </a:r>
            <a:endParaRPr lang="tr-TR" sz="2400" dirty="0" smtClean="0"/>
          </a:p>
          <a:p>
            <a:pPr>
              <a:lnSpc>
                <a:spcPct val="150000"/>
              </a:lnSpc>
            </a:pPr>
            <a:r>
              <a:rPr lang="tr-TR" sz="2400" dirty="0" err="1" smtClean="0"/>
              <a:t>Cyst</a:t>
            </a:r>
            <a:r>
              <a:rPr lang="tr-TR" sz="2400" dirty="0" smtClean="0"/>
              <a:t> </a:t>
            </a:r>
            <a:r>
              <a:rPr lang="tr-TR" sz="2400" dirty="0" err="1" smtClean="0"/>
              <a:t>communicating</a:t>
            </a:r>
            <a:r>
              <a:rPr lang="tr-TR" sz="2400" dirty="0" smtClean="0"/>
              <a:t> </a:t>
            </a:r>
            <a:r>
              <a:rPr lang="tr-TR" sz="2400" dirty="0" err="1" smtClean="0"/>
              <a:t>with</a:t>
            </a:r>
            <a:r>
              <a:rPr lang="tr-TR" sz="2400" dirty="0" smtClean="0"/>
              <a:t> </a:t>
            </a:r>
            <a:r>
              <a:rPr lang="tr-TR" sz="2400" dirty="0" err="1" smtClean="0"/>
              <a:t>biliary</a:t>
            </a:r>
            <a:r>
              <a:rPr lang="tr-TR" sz="2400" dirty="0" smtClean="0"/>
              <a:t> </a:t>
            </a:r>
            <a:r>
              <a:rPr lang="tr-TR" sz="2400" dirty="0" err="1" smtClean="0"/>
              <a:t>structures</a:t>
            </a:r>
            <a:r>
              <a:rPr lang="tr-TR" sz="2400" dirty="0" smtClean="0"/>
              <a:t> (</a:t>
            </a:r>
            <a:r>
              <a:rPr lang="en-US" sz="2400" dirty="0" smtClean="0"/>
              <a:t>centrally </a:t>
            </a:r>
            <a:r>
              <a:rPr lang="en-US" sz="2400" dirty="0"/>
              <a:t>located </a:t>
            </a:r>
            <a:r>
              <a:rPr lang="en-US" sz="2400" dirty="0" smtClean="0"/>
              <a:t>cysts</a:t>
            </a:r>
            <a:r>
              <a:rPr lang="tr-TR" sz="2400" dirty="0" smtClean="0"/>
              <a:t>)?</a:t>
            </a:r>
          </a:p>
          <a:p>
            <a:pPr>
              <a:lnSpc>
                <a:spcPct val="150000"/>
              </a:lnSpc>
            </a:pPr>
            <a:r>
              <a:rPr lang="tr-TR" sz="2400" dirty="0" err="1" smtClean="0"/>
              <a:t>Complex</a:t>
            </a:r>
            <a:r>
              <a:rPr lang="tr-TR" sz="2400" dirty="0" smtClean="0"/>
              <a:t> </a:t>
            </a:r>
            <a:r>
              <a:rPr lang="tr-TR" sz="2400" dirty="0" err="1" smtClean="0"/>
              <a:t>multiseptated</a:t>
            </a:r>
            <a:r>
              <a:rPr lang="tr-TR" sz="2400" dirty="0" smtClean="0"/>
              <a:t> </a:t>
            </a:r>
            <a:r>
              <a:rPr lang="tr-TR" sz="2400" dirty="0" err="1" smtClean="0"/>
              <a:t>cysts</a:t>
            </a:r>
            <a:endParaRPr lang="tr-TR" sz="2400" dirty="0" smtClean="0"/>
          </a:p>
          <a:p>
            <a:pPr>
              <a:lnSpc>
                <a:spcPct val="150000"/>
              </a:lnSpc>
            </a:pPr>
            <a:r>
              <a:rPr lang="tr-TR" sz="2400" dirty="0" err="1" smtClean="0"/>
              <a:t>Nondrainable</a:t>
            </a:r>
            <a:r>
              <a:rPr lang="tr-TR" sz="2400" dirty="0" smtClean="0"/>
              <a:t> </a:t>
            </a:r>
            <a:r>
              <a:rPr lang="tr-TR" sz="2400" dirty="0" err="1" smtClean="0"/>
              <a:t>cysts</a:t>
            </a:r>
            <a:r>
              <a:rPr lang="tr-TR" sz="2400" dirty="0" smtClean="0"/>
              <a:t> (</a:t>
            </a:r>
            <a:r>
              <a:rPr lang="en-US" sz="2400" dirty="0" smtClean="0"/>
              <a:t>CE2 </a:t>
            </a:r>
            <a:r>
              <a:rPr lang="en-US" sz="2400" dirty="0"/>
              <a:t>and </a:t>
            </a:r>
            <a:r>
              <a:rPr lang="en-US" sz="2400" dirty="0" smtClean="0"/>
              <a:t>CE3b</a:t>
            </a:r>
            <a:r>
              <a:rPr lang="tr-TR" sz="2400" dirty="0" smtClean="0"/>
              <a:t>)</a:t>
            </a:r>
            <a:r>
              <a:rPr lang="en-US" sz="2400" dirty="0" smtClean="0"/>
              <a:t> </a:t>
            </a:r>
            <a:endParaRPr lang="tr-TR" sz="2400" dirty="0" smtClean="0"/>
          </a:p>
          <a:p>
            <a:pPr>
              <a:lnSpc>
                <a:spcPct val="150000"/>
              </a:lnSpc>
            </a:pPr>
            <a:r>
              <a:rPr lang="tr-TR" sz="2400" dirty="0" err="1" smtClean="0"/>
              <a:t>Ruptured</a:t>
            </a:r>
            <a:r>
              <a:rPr lang="tr-TR" sz="2400" dirty="0" smtClean="0"/>
              <a:t> </a:t>
            </a:r>
            <a:r>
              <a:rPr lang="tr-TR" sz="2400" dirty="0" err="1" smtClean="0"/>
              <a:t>cysts</a:t>
            </a:r>
            <a:endParaRPr lang="tr-TR" sz="2400" dirty="0"/>
          </a:p>
        </p:txBody>
      </p:sp>
    </p:spTree>
    <p:extLst>
      <p:ext uri="{BB962C8B-B14F-4D97-AF65-F5344CB8AC3E}">
        <p14:creationId xmlns:p14="http://schemas.microsoft.com/office/powerpoint/2010/main" val="19903136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01670" y="985720"/>
            <a:ext cx="7886700" cy="4962158"/>
          </a:xfrm>
        </p:spPr>
        <p:txBody>
          <a:bodyPr>
            <a:normAutofit fontScale="85000" lnSpcReduction="10000"/>
          </a:bodyPr>
          <a:lstStyle/>
          <a:p>
            <a:pPr>
              <a:lnSpc>
                <a:spcPct val="250000"/>
              </a:lnSpc>
            </a:pPr>
            <a:r>
              <a:rPr lang="tr-TR" dirty="0" err="1" smtClean="0"/>
              <a:t>The</a:t>
            </a:r>
            <a:r>
              <a:rPr lang="tr-TR" dirty="0" smtClean="0"/>
              <a:t> </a:t>
            </a:r>
            <a:r>
              <a:rPr lang="tr-TR" dirty="0" err="1" smtClean="0"/>
              <a:t>treatment</a:t>
            </a:r>
            <a:r>
              <a:rPr lang="tr-TR" dirty="0" smtClean="0"/>
              <a:t> of  </a:t>
            </a:r>
            <a:r>
              <a:rPr lang="tr-TR" dirty="0" err="1" smtClean="0"/>
              <a:t>the</a:t>
            </a:r>
            <a:r>
              <a:rPr lang="tr-TR" dirty="0" smtClean="0"/>
              <a:t> </a:t>
            </a:r>
            <a:r>
              <a:rPr lang="tr-TR" dirty="0" err="1" smtClean="0"/>
              <a:t>hydatid</a:t>
            </a:r>
            <a:r>
              <a:rPr lang="tr-TR" dirty="0" smtClean="0"/>
              <a:t> </a:t>
            </a:r>
            <a:r>
              <a:rPr lang="tr-TR" dirty="0" err="1" smtClean="0"/>
              <a:t>cyst</a:t>
            </a:r>
            <a:r>
              <a:rPr lang="tr-TR" dirty="0" smtClean="0"/>
              <a:t> </a:t>
            </a:r>
            <a:r>
              <a:rPr lang="tr-TR" dirty="0" err="1" smtClean="0"/>
              <a:t>remains</a:t>
            </a:r>
            <a:r>
              <a:rPr lang="tr-TR" dirty="0" smtClean="0"/>
              <a:t> </a:t>
            </a:r>
            <a:r>
              <a:rPr lang="tr-TR" dirty="0" err="1" smtClean="0"/>
              <a:t>the</a:t>
            </a:r>
            <a:r>
              <a:rPr lang="tr-TR" dirty="0" smtClean="0"/>
              <a:t> </a:t>
            </a:r>
            <a:r>
              <a:rPr lang="tr-TR" dirty="0" err="1" smtClean="0"/>
              <a:t>attribute</a:t>
            </a:r>
            <a:r>
              <a:rPr lang="tr-TR" dirty="0" smtClean="0"/>
              <a:t> of general </a:t>
            </a:r>
            <a:r>
              <a:rPr lang="tr-TR" dirty="0" err="1" smtClean="0"/>
              <a:t>surgery</a:t>
            </a:r>
            <a:r>
              <a:rPr lang="tr-TR" dirty="0" smtClean="0"/>
              <a:t>, </a:t>
            </a:r>
          </a:p>
          <a:p>
            <a:pPr>
              <a:lnSpc>
                <a:spcPct val="250000"/>
              </a:lnSpc>
            </a:pPr>
            <a:r>
              <a:rPr lang="tr-TR" dirty="0" err="1" smtClean="0"/>
              <a:t>Surgical</a:t>
            </a:r>
            <a:r>
              <a:rPr lang="tr-TR" dirty="0" smtClean="0"/>
              <a:t>  </a:t>
            </a:r>
            <a:r>
              <a:rPr lang="tr-TR" dirty="0" err="1" smtClean="0"/>
              <a:t>techniques</a:t>
            </a:r>
            <a:r>
              <a:rPr lang="tr-TR" dirty="0" smtClean="0"/>
              <a:t> </a:t>
            </a:r>
            <a:r>
              <a:rPr lang="tr-TR" dirty="0" err="1" smtClean="0"/>
              <a:t>remains</a:t>
            </a:r>
            <a:r>
              <a:rPr lang="tr-TR" dirty="0" smtClean="0"/>
              <a:t> </a:t>
            </a:r>
            <a:r>
              <a:rPr lang="tr-TR" dirty="0" err="1" smtClean="0"/>
              <a:t>mainstay</a:t>
            </a:r>
            <a:r>
              <a:rPr lang="tr-TR" dirty="0" smtClean="0"/>
              <a:t> of </a:t>
            </a:r>
            <a:r>
              <a:rPr lang="tr-TR" dirty="0" err="1" smtClean="0"/>
              <a:t>treatment</a:t>
            </a:r>
            <a:r>
              <a:rPr lang="tr-TR" dirty="0" smtClean="0"/>
              <a:t> </a:t>
            </a:r>
            <a:r>
              <a:rPr lang="tr-TR" dirty="0" err="1" smtClean="0"/>
              <a:t>for</a:t>
            </a:r>
            <a:r>
              <a:rPr lang="tr-TR" dirty="0" smtClean="0"/>
              <a:t> </a:t>
            </a:r>
            <a:r>
              <a:rPr lang="tr-TR" dirty="0" err="1" smtClean="0"/>
              <a:t>some</a:t>
            </a:r>
            <a:r>
              <a:rPr lang="tr-TR" dirty="0" smtClean="0"/>
              <a:t> </a:t>
            </a:r>
            <a:r>
              <a:rPr lang="tr-TR" dirty="0" err="1" smtClean="0"/>
              <a:t>complicated</a:t>
            </a:r>
            <a:r>
              <a:rPr lang="tr-TR" dirty="0" smtClean="0"/>
              <a:t> </a:t>
            </a:r>
            <a:r>
              <a:rPr lang="tr-TR" dirty="0" err="1" smtClean="0"/>
              <a:t>cases</a:t>
            </a:r>
            <a:r>
              <a:rPr lang="tr-TR" dirty="0" smtClean="0"/>
              <a:t>  </a:t>
            </a:r>
          </a:p>
          <a:p>
            <a:pPr>
              <a:lnSpc>
                <a:spcPct val="250000"/>
              </a:lnSpc>
            </a:pPr>
            <a:r>
              <a:rPr lang="tr-TR" dirty="0" err="1" smtClean="0"/>
              <a:t>Surgeons</a:t>
            </a:r>
            <a:r>
              <a:rPr lang="tr-TR" dirty="0" smtClean="0"/>
              <a:t>  </a:t>
            </a:r>
            <a:r>
              <a:rPr lang="tr-TR" dirty="0" err="1" smtClean="0"/>
              <a:t>provide</a:t>
            </a:r>
            <a:r>
              <a:rPr lang="tr-TR" dirty="0" smtClean="0"/>
              <a:t> </a:t>
            </a:r>
            <a:r>
              <a:rPr lang="tr-TR" dirty="0" err="1" smtClean="0"/>
              <a:t>therapeutic</a:t>
            </a:r>
            <a:r>
              <a:rPr lang="tr-TR" dirty="0" smtClean="0"/>
              <a:t> </a:t>
            </a:r>
            <a:r>
              <a:rPr lang="tr-TR" dirty="0" err="1" smtClean="0"/>
              <a:t>assistance</a:t>
            </a:r>
            <a:r>
              <a:rPr lang="tr-TR" dirty="0" smtClean="0"/>
              <a:t> </a:t>
            </a:r>
            <a:r>
              <a:rPr lang="tr-TR" dirty="0" err="1" smtClean="0"/>
              <a:t>to</a:t>
            </a:r>
            <a:r>
              <a:rPr lang="tr-TR" dirty="0" smtClean="0"/>
              <a:t> </a:t>
            </a:r>
            <a:r>
              <a:rPr lang="tr-TR" dirty="0" err="1" smtClean="0"/>
              <a:t>clinicians</a:t>
            </a:r>
            <a:r>
              <a:rPr lang="tr-TR" dirty="0" smtClean="0"/>
              <a:t> </a:t>
            </a:r>
            <a:r>
              <a:rPr lang="tr-TR" dirty="0" err="1" smtClean="0"/>
              <a:t>who</a:t>
            </a:r>
            <a:r>
              <a:rPr lang="tr-TR" dirty="0" smtClean="0"/>
              <a:t> </a:t>
            </a:r>
            <a:r>
              <a:rPr lang="tr-TR" dirty="0" err="1" smtClean="0"/>
              <a:t>are</a:t>
            </a:r>
            <a:r>
              <a:rPr lang="tr-TR" dirty="0" smtClean="0"/>
              <a:t> </a:t>
            </a:r>
            <a:r>
              <a:rPr lang="tr-TR" dirty="0" err="1" smtClean="0"/>
              <a:t>dealing</a:t>
            </a:r>
            <a:r>
              <a:rPr lang="tr-TR" dirty="0" smtClean="0"/>
              <a:t> </a:t>
            </a:r>
            <a:r>
              <a:rPr lang="tr-TR" dirty="0" err="1" smtClean="0"/>
              <a:t>with</a:t>
            </a:r>
            <a:r>
              <a:rPr lang="tr-TR" dirty="0" smtClean="0"/>
              <a:t> </a:t>
            </a:r>
            <a:r>
              <a:rPr lang="tr-TR" dirty="0" err="1" smtClean="0"/>
              <a:t>these</a:t>
            </a:r>
            <a:r>
              <a:rPr lang="tr-TR" dirty="0" smtClean="0"/>
              <a:t> </a:t>
            </a:r>
            <a:r>
              <a:rPr lang="tr-TR" dirty="0" err="1" smtClean="0"/>
              <a:t>patients</a:t>
            </a:r>
            <a:r>
              <a:rPr lang="tr-TR" dirty="0" smtClean="0"/>
              <a:t>. </a:t>
            </a:r>
          </a:p>
          <a:p>
            <a:pPr>
              <a:lnSpc>
                <a:spcPct val="250000"/>
              </a:lnSpc>
            </a:pPr>
            <a:r>
              <a:rPr lang="en-US" dirty="0" smtClean="0"/>
              <a:t> </a:t>
            </a:r>
            <a:r>
              <a:rPr lang="tr-TR" dirty="0" err="1" smtClean="0">
                <a:solidFill>
                  <a:srgbClr val="FF0000"/>
                </a:solidFill>
              </a:rPr>
              <a:t>Further</a:t>
            </a:r>
            <a:r>
              <a:rPr lang="tr-TR" dirty="0" smtClean="0">
                <a:solidFill>
                  <a:srgbClr val="FF0000"/>
                </a:solidFill>
              </a:rPr>
              <a:t> </a:t>
            </a:r>
            <a:r>
              <a:rPr lang="tr-TR" dirty="0" err="1">
                <a:solidFill>
                  <a:srgbClr val="FF0000"/>
                </a:solidFill>
              </a:rPr>
              <a:t>studies</a:t>
            </a:r>
            <a:r>
              <a:rPr lang="tr-TR" dirty="0">
                <a:solidFill>
                  <a:srgbClr val="FF0000"/>
                </a:solidFill>
              </a:rPr>
              <a:t> </a:t>
            </a:r>
            <a:r>
              <a:rPr lang="tr-TR" dirty="0" err="1">
                <a:solidFill>
                  <a:srgbClr val="FF0000"/>
                </a:solidFill>
              </a:rPr>
              <a:t>are</a:t>
            </a:r>
            <a:r>
              <a:rPr lang="tr-TR" dirty="0">
                <a:solidFill>
                  <a:srgbClr val="FF0000"/>
                </a:solidFill>
              </a:rPr>
              <a:t> </a:t>
            </a:r>
            <a:r>
              <a:rPr lang="tr-TR" dirty="0" err="1">
                <a:solidFill>
                  <a:srgbClr val="FF0000"/>
                </a:solidFill>
              </a:rPr>
              <a:t>needed</a:t>
            </a:r>
            <a:r>
              <a:rPr lang="tr-TR" dirty="0">
                <a:solidFill>
                  <a:srgbClr val="FF0000"/>
                </a:solidFill>
              </a:rPr>
              <a:t> </a:t>
            </a:r>
            <a:r>
              <a:rPr lang="tr-TR" dirty="0" err="1">
                <a:solidFill>
                  <a:srgbClr val="FF0000"/>
                </a:solidFill>
              </a:rPr>
              <a:t>to</a:t>
            </a:r>
            <a:r>
              <a:rPr lang="tr-TR" dirty="0">
                <a:solidFill>
                  <a:srgbClr val="FF0000"/>
                </a:solidFill>
              </a:rPr>
              <a:t> </a:t>
            </a:r>
            <a:r>
              <a:rPr lang="tr-TR" dirty="0" err="1">
                <a:solidFill>
                  <a:srgbClr val="FF0000"/>
                </a:solidFill>
              </a:rPr>
              <a:t>evaluate</a:t>
            </a:r>
            <a:r>
              <a:rPr lang="tr-TR" dirty="0">
                <a:solidFill>
                  <a:srgbClr val="FF0000"/>
                </a:solidFill>
              </a:rPr>
              <a:t> </a:t>
            </a:r>
            <a:r>
              <a:rPr lang="tr-TR" dirty="0" err="1" smtClean="0">
                <a:solidFill>
                  <a:srgbClr val="FF0000"/>
                </a:solidFill>
              </a:rPr>
              <a:t>the</a:t>
            </a:r>
            <a:r>
              <a:rPr lang="tr-TR" dirty="0" smtClean="0">
                <a:solidFill>
                  <a:srgbClr val="FF0000"/>
                </a:solidFill>
              </a:rPr>
              <a:t> </a:t>
            </a:r>
            <a:r>
              <a:rPr lang="tr-TR" dirty="0" err="1" smtClean="0">
                <a:solidFill>
                  <a:srgbClr val="FF0000"/>
                </a:solidFill>
              </a:rPr>
              <a:t>results</a:t>
            </a:r>
            <a:r>
              <a:rPr lang="tr-TR" dirty="0" smtClean="0">
                <a:solidFill>
                  <a:srgbClr val="FF0000"/>
                </a:solidFill>
              </a:rPr>
              <a:t> </a:t>
            </a:r>
            <a:r>
              <a:rPr lang="tr-TR" dirty="0">
                <a:solidFill>
                  <a:srgbClr val="FF0000"/>
                </a:solidFill>
              </a:rPr>
              <a:t>of </a:t>
            </a:r>
            <a:r>
              <a:rPr lang="tr-TR" dirty="0" err="1">
                <a:solidFill>
                  <a:srgbClr val="FF0000"/>
                </a:solidFill>
              </a:rPr>
              <a:t>percutaneous</a:t>
            </a:r>
            <a:r>
              <a:rPr lang="tr-TR" dirty="0">
                <a:solidFill>
                  <a:srgbClr val="FF0000"/>
                </a:solidFill>
              </a:rPr>
              <a:t> </a:t>
            </a:r>
            <a:r>
              <a:rPr lang="tr-TR" dirty="0" err="1">
                <a:solidFill>
                  <a:srgbClr val="FF0000"/>
                </a:solidFill>
              </a:rPr>
              <a:t>aproaches</a:t>
            </a:r>
            <a:r>
              <a:rPr lang="tr-TR" dirty="0">
                <a:solidFill>
                  <a:srgbClr val="FF0000"/>
                </a:solidFill>
              </a:rPr>
              <a:t> </a:t>
            </a:r>
            <a:r>
              <a:rPr lang="tr-TR" dirty="0" err="1">
                <a:solidFill>
                  <a:srgbClr val="FF0000"/>
                </a:solidFill>
              </a:rPr>
              <a:t>for</a:t>
            </a:r>
            <a:r>
              <a:rPr lang="tr-TR" dirty="0">
                <a:solidFill>
                  <a:srgbClr val="FF0000"/>
                </a:solidFill>
              </a:rPr>
              <a:t> </a:t>
            </a:r>
            <a:r>
              <a:rPr lang="tr-TR" dirty="0" err="1">
                <a:solidFill>
                  <a:srgbClr val="FF0000"/>
                </a:solidFill>
              </a:rPr>
              <a:t>patients</a:t>
            </a:r>
            <a:r>
              <a:rPr lang="tr-TR" dirty="0">
                <a:solidFill>
                  <a:srgbClr val="FF0000"/>
                </a:solidFill>
              </a:rPr>
              <a:t> </a:t>
            </a:r>
            <a:r>
              <a:rPr lang="tr-TR" dirty="0" err="1">
                <a:solidFill>
                  <a:srgbClr val="FF0000"/>
                </a:solidFill>
              </a:rPr>
              <a:t>with</a:t>
            </a:r>
            <a:r>
              <a:rPr lang="tr-TR" dirty="0">
                <a:solidFill>
                  <a:srgbClr val="FF0000"/>
                </a:solidFill>
              </a:rPr>
              <a:t> </a:t>
            </a:r>
            <a:r>
              <a:rPr lang="tr-TR" dirty="0" err="1">
                <a:solidFill>
                  <a:srgbClr val="FF0000"/>
                </a:solidFill>
              </a:rPr>
              <a:t>biliary</a:t>
            </a:r>
            <a:r>
              <a:rPr lang="tr-TR" dirty="0">
                <a:solidFill>
                  <a:srgbClr val="FF0000"/>
                </a:solidFill>
              </a:rPr>
              <a:t> </a:t>
            </a:r>
            <a:r>
              <a:rPr lang="tr-TR" dirty="0" err="1">
                <a:solidFill>
                  <a:srgbClr val="FF0000"/>
                </a:solidFill>
              </a:rPr>
              <a:t>fistula</a:t>
            </a:r>
            <a:r>
              <a:rPr lang="tr-TR" dirty="0">
                <a:solidFill>
                  <a:srgbClr val="FF0000"/>
                </a:solidFill>
              </a:rPr>
              <a:t>.</a:t>
            </a:r>
          </a:p>
          <a:p>
            <a:pPr>
              <a:lnSpc>
                <a:spcPct val="250000"/>
              </a:lnSpc>
            </a:pPr>
            <a:endParaRPr lang="tr-TR" dirty="0"/>
          </a:p>
        </p:txBody>
      </p:sp>
    </p:spTree>
    <p:extLst>
      <p:ext uri="{BB962C8B-B14F-4D97-AF65-F5344CB8AC3E}">
        <p14:creationId xmlns:p14="http://schemas.microsoft.com/office/powerpoint/2010/main" val="6351215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2"/>
          <a:stretch>
            <a:fillRect/>
          </a:stretch>
        </p:blipFill>
        <p:spPr>
          <a:xfrm>
            <a:off x="601670" y="527605"/>
            <a:ext cx="7735712" cy="4351338"/>
          </a:xfrm>
          <a:prstGeom prst="rect">
            <a:avLst/>
          </a:prstGeom>
        </p:spPr>
      </p:pic>
      <p:sp>
        <p:nvSpPr>
          <p:cNvPr id="5" name="Metin kutusu 4"/>
          <p:cNvSpPr txBox="1"/>
          <p:nvPr/>
        </p:nvSpPr>
        <p:spPr>
          <a:xfrm>
            <a:off x="2857867" y="5261460"/>
            <a:ext cx="5650085" cy="584775"/>
          </a:xfrm>
          <a:prstGeom prst="rect">
            <a:avLst/>
          </a:prstGeom>
          <a:solidFill>
            <a:schemeClr val="bg1"/>
          </a:solidFill>
        </p:spPr>
        <p:txBody>
          <a:bodyPr wrap="square" rtlCol="0">
            <a:spAutoFit/>
          </a:bodyPr>
          <a:lstStyle/>
          <a:p>
            <a:r>
              <a:rPr lang="tr-TR" sz="3200" dirty="0" smtClean="0">
                <a:solidFill>
                  <a:srgbClr val="FF0000"/>
                </a:solidFill>
              </a:rPr>
              <a:t>THANKS FOR YOUR ATTENTION</a:t>
            </a:r>
            <a:endParaRPr lang="tr-TR" sz="3200" dirty="0">
              <a:solidFill>
                <a:srgbClr val="FF0000"/>
              </a:solidFill>
            </a:endParaRPr>
          </a:p>
        </p:txBody>
      </p:sp>
    </p:spTree>
    <p:extLst>
      <p:ext uri="{BB962C8B-B14F-4D97-AF65-F5344CB8AC3E}">
        <p14:creationId xmlns:p14="http://schemas.microsoft.com/office/powerpoint/2010/main" val="2033518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stretch>
            <a:fillRect/>
          </a:stretch>
        </p:blipFill>
        <p:spPr>
          <a:xfrm>
            <a:off x="0" y="0"/>
            <a:ext cx="8760711" cy="5066215"/>
          </a:xfrm>
          <a:prstGeom prst="rect">
            <a:avLst/>
          </a:prstGeom>
        </p:spPr>
      </p:pic>
      <p:pic>
        <p:nvPicPr>
          <p:cNvPr id="5" name="Resim 4"/>
          <p:cNvPicPr>
            <a:picLocks noChangeAspect="1"/>
          </p:cNvPicPr>
          <p:nvPr/>
        </p:nvPicPr>
        <p:blipFill>
          <a:blip r:embed="rId3"/>
          <a:stretch>
            <a:fillRect/>
          </a:stretch>
        </p:blipFill>
        <p:spPr>
          <a:xfrm>
            <a:off x="4645554" y="527605"/>
            <a:ext cx="4115157" cy="3664920"/>
          </a:xfrm>
          <a:prstGeom prst="rect">
            <a:avLst/>
          </a:prstGeom>
        </p:spPr>
      </p:pic>
      <p:sp>
        <p:nvSpPr>
          <p:cNvPr id="3" name="İçerik Yer Tutucusu 2"/>
          <p:cNvSpPr>
            <a:spLocks noGrp="1"/>
          </p:cNvSpPr>
          <p:nvPr>
            <p:ph idx="1"/>
          </p:nvPr>
        </p:nvSpPr>
        <p:spPr>
          <a:xfrm>
            <a:off x="296260" y="5027319"/>
            <a:ext cx="7886700" cy="1610265"/>
          </a:xfrm>
        </p:spPr>
        <p:txBody>
          <a:bodyPr>
            <a:normAutofit/>
          </a:bodyPr>
          <a:lstStyle/>
          <a:p>
            <a:r>
              <a:rPr lang="en-US" sz="1200" dirty="0"/>
              <a:t>One of these layers is the </a:t>
            </a:r>
            <a:r>
              <a:rPr lang="en-US" sz="1200" dirty="0" err="1">
                <a:solidFill>
                  <a:srgbClr val="FF0000"/>
                </a:solidFill>
              </a:rPr>
              <a:t>germinative</a:t>
            </a:r>
            <a:r>
              <a:rPr lang="en-US" sz="1200" dirty="0">
                <a:solidFill>
                  <a:srgbClr val="FF0000"/>
                </a:solidFill>
              </a:rPr>
              <a:t> layer</a:t>
            </a:r>
            <a:r>
              <a:rPr lang="en-US" sz="1200" dirty="0"/>
              <a:t>, which is the active part and generates the broad capsules, where </a:t>
            </a:r>
            <a:r>
              <a:rPr lang="en-US" sz="1200" dirty="0" err="1"/>
              <a:t>scolices</a:t>
            </a:r>
            <a:r>
              <a:rPr lang="en-US" sz="1200" dirty="0"/>
              <a:t> develop</a:t>
            </a:r>
          </a:p>
          <a:p>
            <a:r>
              <a:rPr lang="en-US" sz="1200" dirty="0"/>
              <a:t> Those </a:t>
            </a:r>
            <a:r>
              <a:rPr lang="en-US" sz="1200" dirty="0" err="1"/>
              <a:t>scolices</a:t>
            </a:r>
            <a:r>
              <a:rPr lang="en-US" sz="1200" dirty="0"/>
              <a:t> and daughter cysts float within the cyst in a highly antigenic fluid, the so called ‘</a:t>
            </a:r>
            <a:r>
              <a:rPr lang="en-US" sz="1200" dirty="0">
                <a:solidFill>
                  <a:srgbClr val="FF0000"/>
                </a:solidFill>
              </a:rPr>
              <a:t>’eau de </a:t>
            </a:r>
            <a:r>
              <a:rPr lang="en-US" sz="1200" dirty="0" err="1">
                <a:solidFill>
                  <a:srgbClr val="FF0000"/>
                </a:solidFill>
              </a:rPr>
              <a:t>roche</a:t>
            </a:r>
            <a:r>
              <a:rPr lang="en-US" sz="1200" dirty="0">
                <a:solidFill>
                  <a:srgbClr val="FF0000"/>
                </a:solidFill>
              </a:rPr>
              <a:t>’’.</a:t>
            </a:r>
          </a:p>
          <a:p>
            <a:r>
              <a:rPr lang="en-US" sz="1200" dirty="0"/>
              <a:t> Outside of the </a:t>
            </a:r>
            <a:r>
              <a:rPr lang="en-US" sz="1200" dirty="0" err="1"/>
              <a:t>germinative</a:t>
            </a:r>
            <a:r>
              <a:rPr lang="en-US" sz="1200" dirty="0"/>
              <a:t> layer there are 2 other layers found, of which the inner one is called the ‘’middle laminated layer’’ and the most outer one is the </a:t>
            </a:r>
            <a:r>
              <a:rPr lang="en-US" sz="1200" dirty="0" err="1"/>
              <a:t>pericyst</a:t>
            </a:r>
            <a:r>
              <a:rPr lang="en-US" sz="1200" dirty="0"/>
              <a:t> layer. </a:t>
            </a:r>
          </a:p>
          <a:p>
            <a:r>
              <a:rPr lang="en-US" sz="1200" dirty="0"/>
              <a:t>This fibrous but vascular layer represents the host’s </a:t>
            </a:r>
            <a:r>
              <a:rPr lang="en-US" sz="1200" dirty="0" err="1"/>
              <a:t>reponse</a:t>
            </a:r>
            <a:r>
              <a:rPr lang="en-US" sz="1200" dirty="0"/>
              <a:t> to the parasite and is neighboring the liver. </a:t>
            </a:r>
            <a:endParaRPr lang="tr-TR" sz="1200" dirty="0"/>
          </a:p>
        </p:txBody>
      </p:sp>
    </p:spTree>
    <p:extLst>
      <p:ext uri="{BB962C8B-B14F-4D97-AF65-F5344CB8AC3E}">
        <p14:creationId xmlns:p14="http://schemas.microsoft.com/office/powerpoint/2010/main" val="1751126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normAutofit/>
          </a:bodyPr>
          <a:lstStyle/>
          <a:p>
            <a:pPr algn="ctr"/>
            <a:r>
              <a:rPr lang="tr-TR" sz="4400" b="1" dirty="0" smtClean="0">
                <a:solidFill>
                  <a:srgbClr val="0070C0"/>
                </a:solidFill>
              </a:rPr>
              <a:t>STAGING</a:t>
            </a:r>
            <a:endParaRPr lang="tr-TR" sz="4400" b="1" dirty="0">
              <a:solidFill>
                <a:srgbClr val="0070C0"/>
              </a:solidFill>
            </a:endParaRPr>
          </a:p>
        </p:txBody>
      </p:sp>
      <p:pic>
        <p:nvPicPr>
          <p:cNvPr id="4" name="İçerik Yer Tutucusu 3"/>
          <p:cNvPicPr>
            <a:picLocks noGrp="1" noChangeAspect="1"/>
          </p:cNvPicPr>
          <p:nvPr>
            <p:ph idx="1"/>
          </p:nvPr>
        </p:nvPicPr>
        <p:blipFill rotWithShape="1">
          <a:blip r:embed="rId3"/>
          <a:srcRect t="18421" b="10527"/>
          <a:stretch/>
        </p:blipFill>
        <p:spPr>
          <a:xfrm>
            <a:off x="628650" y="1749245"/>
            <a:ext cx="8219090" cy="4275739"/>
          </a:xfrm>
          <a:prstGeom prst="rect">
            <a:avLst/>
          </a:prstGeom>
        </p:spPr>
      </p:pic>
    </p:spTree>
    <p:extLst>
      <p:ext uri="{BB962C8B-B14F-4D97-AF65-F5344CB8AC3E}">
        <p14:creationId xmlns:p14="http://schemas.microsoft.com/office/powerpoint/2010/main" val="27839794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5" name="Resim 4"/>
          <p:cNvPicPr/>
          <p:nvPr/>
        </p:nvPicPr>
        <p:blipFill>
          <a:blip r:embed="rId2">
            <a:extLst>
              <a:ext uri="{28A0092B-C50C-407E-A947-70E740481C1C}">
                <a14:useLocalDpi xmlns:a14="http://schemas.microsoft.com/office/drawing/2010/main" val="0"/>
              </a:ext>
            </a:extLst>
          </a:blip>
          <a:srcRect/>
          <a:stretch>
            <a:fillRect/>
          </a:stretch>
        </p:blipFill>
        <p:spPr bwMode="auto">
          <a:xfrm>
            <a:off x="3476685" y="2921058"/>
            <a:ext cx="5019675" cy="4010025"/>
          </a:xfrm>
          <a:prstGeom prst="rect">
            <a:avLst/>
          </a:prstGeom>
          <a:noFill/>
        </p:spPr>
      </p:pic>
      <p:pic>
        <p:nvPicPr>
          <p:cNvPr id="6" name="Resim 5"/>
          <p:cNvPicPr>
            <a:picLocks noChangeAspect="1"/>
          </p:cNvPicPr>
          <p:nvPr/>
        </p:nvPicPr>
        <p:blipFill>
          <a:blip r:embed="rId3"/>
          <a:stretch>
            <a:fillRect/>
          </a:stretch>
        </p:blipFill>
        <p:spPr>
          <a:xfrm>
            <a:off x="0" y="222195"/>
            <a:ext cx="5761219" cy="3170195"/>
          </a:xfrm>
          <a:prstGeom prst="rect">
            <a:avLst/>
          </a:prstGeom>
        </p:spPr>
      </p:pic>
    </p:spTree>
    <p:extLst>
      <p:ext uri="{BB962C8B-B14F-4D97-AF65-F5344CB8AC3E}">
        <p14:creationId xmlns:p14="http://schemas.microsoft.com/office/powerpoint/2010/main" val="30873258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2"/>
          <a:stretch>
            <a:fillRect/>
          </a:stretch>
        </p:blipFill>
        <p:spPr>
          <a:xfrm>
            <a:off x="143555" y="222195"/>
            <a:ext cx="8756378" cy="6108200"/>
          </a:xfrm>
          <a:prstGeom prst="rect">
            <a:avLst/>
          </a:prstGeom>
        </p:spPr>
      </p:pic>
    </p:spTree>
    <p:extLst>
      <p:ext uri="{BB962C8B-B14F-4D97-AF65-F5344CB8AC3E}">
        <p14:creationId xmlns:p14="http://schemas.microsoft.com/office/powerpoint/2010/main" val="1085092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28650" y="680310"/>
            <a:ext cx="7886700" cy="5496653"/>
          </a:xfrm>
        </p:spPr>
        <p:txBody>
          <a:bodyPr>
            <a:normAutofit/>
          </a:bodyPr>
          <a:lstStyle/>
          <a:p>
            <a:pPr>
              <a:lnSpc>
                <a:spcPct val="150000"/>
              </a:lnSpc>
            </a:pPr>
            <a:r>
              <a:rPr lang="tr-TR" sz="2400" dirty="0" err="1" smtClean="0"/>
              <a:t>Hydatid</a:t>
            </a:r>
            <a:r>
              <a:rPr lang="tr-TR" sz="2400" dirty="0" smtClean="0"/>
              <a:t> </a:t>
            </a:r>
            <a:r>
              <a:rPr lang="tr-TR" sz="2400" dirty="0" err="1" smtClean="0"/>
              <a:t>disease</a:t>
            </a:r>
            <a:r>
              <a:rPr lang="tr-TR" sz="2400" dirty="0" smtClean="0"/>
              <a:t> of </a:t>
            </a:r>
            <a:r>
              <a:rPr lang="tr-TR" sz="2400" dirty="0" err="1" smtClean="0"/>
              <a:t>the</a:t>
            </a:r>
            <a:r>
              <a:rPr lang="tr-TR" sz="2400" dirty="0" smtClean="0"/>
              <a:t> </a:t>
            </a:r>
            <a:r>
              <a:rPr lang="tr-TR" sz="2400" dirty="0" err="1" smtClean="0"/>
              <a:t>liver</a:t>
            </a:r>
            <a:r>
              <a:rPr lang="tr-TR" sz="2400" dirty="0" smtClean="0"/>
              <a:t> is </a:t>
            </a:r>
            <a:r>
              <a:rPr lang="tr-TR" sz="2400" dirty="0" err="1" smtClean="0"/>
              <a:t>known</a:t>
            </a:r>
            <a:r>
              <a:rPr lang="tr-TR" sz="2400" dirty="0" smtClean="0"/>
              <a:t> </a:t>
            </a:r>
            <a:r>
              <a:rPr lang="tr-TR" sz="2400" dirty="0" err="1" smtClean="0"/>
              <a:t>from</a:t>
            </a:r>
            <a:r>
              <a:rPr lang="tr-TR" sz="2400" dirty="0" smtClean="0"/>
              <a:t> </a:t>
            </a:r>
            <a:r>
              <a:rPr lang="tr-TR" sz="2400" dirty="0" err="1" smtClean="0"/>
              <a:t>the</a:t>
            </a:r>
            <a:r>
              <a:rPr lang="tr-TR" sz="2400" dirty="0" smtClean="0"/>
              <a:t> time of </a:t>
            </a:r>
            <a:r>
              <a:rPr lang="tr-TR" sz="2400" dirty="0" err="1" smtClean="0"/>
              <a:t>Hippocrates</a:t>
            </a:r>
            <a:r>
              <a:rPr lang="tr-TR" sz="2400" dirty="0" smtClean="0"/>
              <a:t>, </a:t>
            </a:r>
            <a:r>
              <a:rPr lang="tr-TR" sz="2400" dirty="0" err="1" smtClean="0"/>
              <a:t>who</a:t>
            </a:r>
            <a:r>
              <a:rPr lang="tr-TR" sz="2400" dirty="0" smtClean="0"/>
              <a:t> </a:t>
            </a:r>
            <a:r>
              <a:rPr lang="tr-TR" sz="2400" dirty="0" err="1" smtClean="0"/>
              <a:t>refers</a:t>
            </a:r>
            <a:r>
              <a:rPr lang="tr-TR" sz="2400" dirty="0" smtClean="0"/>
              <a:t> </a:t>
            </a:r>
            <a:r>
              <a:rPr lang="tr-TR" sz="2400" i="1" dirty="0" err="1" smtClean="0"/>
              <a:t>the</a:t>
            </a:r>
            <a:r>
              <a:rPr lang="tr-TR" sz="2400" i="1" dirty="0" smtClean="0"/>
              <a:t> </a:t>
            </a:r>
            <a:r>
              <a:rPr lang="tr-TR" sz="2400" i="1" dirty="0" err="1" smtClean="0">
                <a:solidFill>
                  <a:srgbClr val="FF0000"/>
                </a:solidFill>
              </a:rPr>
              <a:t>disesase</a:t>
            </a:r>
            <a:r>
              <a:rPr lang="tr-TR" sz="2400" i="1" dirty="0" smtClean="0">
                <a:solidFill>
                  <a:srgbClr val="FF0000"/>
                </a:solidFill>
              </a:rPr>
              <a:t> of </a:t>
            </a:r>
            <a:r>
              <a:rPr lang="tr-TR" sz="2400" i="1" dirty="0" err="1" smtClean="0">
                <a:solidFill>
                  <a:srgbClr val="FF0000"/>
                </a:solidFill>
              </a:rPr>
              <a:t>the</a:t>
            </a:r>
            <a:r>
              <a:rPr lang="tr-TR" sz="2400" i="1" dirty="0" smtClean="0">
                <a:solidFill>
                  <a:srgbClr val="FF0000"/>
                </a:solidFill>
              </a:rPr>
              <a:t> </a:t>
            </a:r>
            <a:r>
              <a:rPr lang="tr-TR" sz="2400" i="1" dirty="0" err="1" smtClean="0">
                <a:solidFill>
                  <a:srgbClr val="FF0000"/>
                </a:solidFill>
              </a:rPr>
              <a:t>liver</a:t>
            </a:r>
            <a:r>
              <a:rPr lang="tr-TR" sz="2400" i="1" dirty="0" smtClean="0">
                <a:solidFill>
                  <a:srgbClr val="FF0000"/>
                </a:solidFill>
              </a:rPr>
              <a:t> </a:t>
            </a:r>
            <a:r>
              <a:rPr lang="tr-TR" sz="2400" i="1" dirty="0" err="1" smtClean="0">
                <a:solidFill>
                  <a:srgbClr val="FF0000"/>
                </a:solidFill>
              </a:rPr>
              <a:t>full</a:t>
            </a:r>
            <a:r>
              <a:rPr lang="tr-TR" sz="2400" i="1" dirty="0" smtClean="0">
                <a:solidFill>
                  <a:srgbClr val="FF0000"/>
                </a:solidFill>
              </a:rPr>
              <a:t> of </a:t>
            </a:r>
            <a:r>
              <a:rPr lang="tr-TR" sz="2400" i="1" dirty="0" err="1" smtClean="0">
                <a:solidFill>
                  <a:srgbClr val="FF0000"/>
                </a:solidFill>
              </a:rPr>
              <a:t>water</a:t>
            </a:r>
            <a:r>
              <a:rPr lang="tr-TR" sz="2400" i="1" dirty="0" smtClean="0">
                <a:solidFill>
                  <a:srgbClr val="FF0000"/>
                </a:solidFill>
              </a:rPr>
              <a:t>.</a:t>
            </a:r>
            <a:r>
              <a:rPr lang="tr-TR" altLang="tr-TR" sz="2400" dirty="0">
                <a:solidFill>
                  <a:srgbClr val="FF0000"/>
                </a:solidFill>
                <a:cs typeface="Arial" panose="020B0604020202020204" pitchFamily="34" charset="0"/>
              </a:rPr>
              <a:t> </a:t>
            </a:r>
            <a:endParaRPr lang="tr-TR" altLang="tr-TR" sz="2400" dirty="0" smtClean="0">
              <a:solidFill>
                <a:srgbClr val="FF0000"/>
              </a:solidFill>
              <a:cs typeface="Arial" panose="020B0604020202020204" pitchFamily="34" charset="0"/>
            </a:endParaRPr>
          </a:p>
          <a:p>
            <a:pPr>
              <a:lnSpc>
                <a:spcPct val="150000"/>
              </a:lnSpc>
            </a:pPr>
            <a:r>
              <a:rPr lang="tr-TR" altLang="tr-TR" sz="2400" dirty="0" smtClean="0">
                <a:cs typeface="Arial" panose="020B0604020202020204" pitchFamily="34" charset="0"/>
              </a:rPr>
              <a:t>Since </a:t>
            </a:r>
            <a:r>
              <a:rPr lang="tr-TR" altLang="tr-TR" sz="2400" dirty="0" err="1" smtClean="0">
                <a:cs typeface="Arial" panose="020B0604020202020204" pitchFamily="34" charset="0"/>
              </a:rPr>
              <a:t>than</a:t>
            </a:r>
            <a:r>
              <a:rPr lang="tr-TR" altLang="tr-TR" sz="2400" dirty="0" smtClean="0">
                <a:cs typeface="Arial" panose="020B0604020202020204" pitchFamily="34" charset="0"/>
              </a:rPr>
              <a:t>, </a:t>
            </a:r>
            <a:r>
              <a:rPr lang="tr-TR" altLang="tr-TR" sz="2400" dirty="0" err="1" smtClean="0">
                <a:cs typeface="Arial" panose="020B0604020202020204" pitchFamily="34" charset="0"/>
              </a:rPr>
              <a:t>Cyst</a:t>
            </a:r>
            <a:r>
              <a:rPr lang="tr-TR" altLang="tr-TR" sz="2400" dirty="0" smtClean="0">
                <a:cs typeface="Arial" panose="020B0604020202020204" pitchFamily="34" charset="0"/>
              </a:rPr>
              <a:t> </a:t>
            </a:r>
            <a:r>
              <a:rPr lang="tr-TR" altLang="tr-TR" sz="2400" dirty="0" err="1">
                <a:cs typeface="Arial" panose="020B0604020202020204" pitchFamily="34" charset="0"/>
              </a:rPr>
              <a:t>Hydadit</a:t>
            </a:r>
            <a:r>
              <a:rPr lang="tr-TR" altLang="tr-TR" sz="2400" dirty="0">
                <a:cs typeface="Arial" panose="020B0604020202020204" pitchFamily="34" charset="0"/>
              </a:rPr>
              <a:t> </a:t>
            </a:r>
            <a:r>
              <a:rPr lang="tr-TR" altLang="tr-TR" sz="2400" dirty="0" err="1">
                <a:cs typeface="Arial" panose="020B0604020202020204" pitchFamily="34" charset="0"/>
              </a:rPr>
              <a:t>disease</a:t>
            </a:r>
            <a:r>
              <a:rPr lang="tr-TR" altLang="tr-TR" sz="2400" dirty="0">
                <a:cs typeface="Arial" panose="020B0604020202020204" pitchFamily="34" charset="0"/>
              </a:rPr>
              <a:t> is </a:t>
            </a:r>
            <a:r>
              <a:rPr lang="tr-TR" altLang="tr-TR" sz="2400" dirty="0" err="1">
                <a:cs typeface="Arial" panose="020B0604020202020204" pitchFamily="34" charset="0"/>
              </a:rPr>
              <a:t>still</a:t>
            </a:r>
            <a:r>
              <a:rPr lang="tr-TR" altLang="tr-TR" sz="2400" dirty="0">
                <a:cs typeface="Arial" panose="020B0604020202020204" pitchFamily="34" charset="0"/>
              </a:rPr>
              <a:t> an </a:t>
            </a:r>
            <a:r>
              <a:rPr lang="tr-TR" altLang="tr-TR" sz="2400" dirty="0" err="1">
                <a:cs typeface="Arial" panose="020B0604020202020204" pitchFamily="34" charset="0"/>
              </a:rPr>
              <a:t>endemic</a:t>
            </a:r>
            <a:r>
              <a:rPr lang="tr-TR" altLang="tr-TR" sz="2400" dirty="0">
                <a:cs typeface="Arial" panose="020B0604020202020204" pitchFamily="34" charset="0"/>
              </a:rPr>
              <a:t> </a:t>
            </a:r>
            <a:r>
              <a:rPr lang="tr-TR" altLang="tr-TR" sz="2400" dirty="0" err="1">
                <a:cs typeface="Arial" panose="020B0604020202020204" pitchFamily="34" charset="0"/>
              </a:rPr>
              <a:t>disease</a:t>
            </a:r>
            <a:r>
              <a:rPr lang="tr-TR" altLang="tr-TR" sz="2400" dirty="0">
                <a:cs typeface="Arial" panose="020B0604020202020204" pitchFamily="34" charset="0"/>
              </a:rPr>
              <a:t> in </a:t>
            </a:r>
            <a:r>
              <a:rPr lang="tr-TR" altLang="tr-TR" sz="2400" dirty="0" err="1">
                <a:cs typeface="Arial" panose="020B0604020202020204" pitchFamily="34" charset="0"/>
              </a:rPr>
              <a:t>some</a:t>
            </a:r>
            <a:r>
              <a:rPr lang="tr-TR" altLang="tr-TR" sz="2400" dirty="0">
                <a:cs typeface="Arial" panose="020B0604020202020204" pitchFamily="34" charset="0"/>
              </a:rPr>
              <a:t> </a:t>
            </a:r>
            <a:r>
              <a:rPr lang="tr-TR" altLang="tr-TR" sz="2400" dirty="0" err="1" smtClean="0">
                <a:cs typeface="Arial" panose="020B0604020202020204" pitchFamily="34" charset="0"/>
              </a:rPr>
              <a:t>regions</a:t>
            </a:r>
            <a:r>
              <a:rPr lang="tr-TR" altLang="tr-TR" sz="2400" dirty="0" smtClean="0">
                <a:cs typeface="Arial" panose="020B0604020202020204" pitchFamily="34" charset="0"/>
              </a:rPr>
              <a:t> of </a:t>
            </a:r>
            <a:r>
              <a:rPr lang="tr-TR" altLang="tr-TR" sz="2400" dirty="0" err="1" smtClean="0">
                <a:cs typeface="Arial" panose="020B0604020202020204" pitchFamily="34" charset="0"/>
              </a:rPr>
              <a:t>the</a:t>
            </a:r>
            <a:r>
              <a:rPr lang="tr-TR" altLang="tr-TR" sz="2400" dirty="0" smtClean="0">
                <a:cs typeface="Arial" panose="020B0604020202020204" pitchFamily="34" charset="0"/>
              </a:rPr>
              <a:t> </a:t>
            </a:r>
            <a:r>
              <a:rPr lang="tr-TR" altLang="tr-TR" sz="2400" dirty="0" err="1" smtClean="0">
                <a:cs typeface="Arial" panose="020B0604020202020204" pitchFamily="34" charset="0"/>
              </a:rPr>
              <a:t>world</a:t>
            </a:r>
            <a:r>
              <a:rPr lang="tr-TR" altLang="tr-TR" sz="2400" dirty="0" smtClean="0">
                <a:cs typeface="Arial" panose="020B0604020202020204" pitchFamily="34" charset="0"/>
              </a:rPr>
              <a:t>.</a:t>
            </a:r>
          </a:p>
          <a:p>
            <a:pPr>
              <a:lnSpc>
                <a:spcPct val="150000"/>
              </a:lnSpc>
            </a:pPr>
            <a:r>
              <a:rPr lang="tr-TR" altLang="tr-TR" sz="2400" dirty="0" err="1" smtClean="0">
                <a:cs typeface="Arial" panose="020B0604020202020204" pitchFamily="34" charset="0"/>
              </a:rPr>
              <a:t>Fortunately</a:t>
            </a:r>
            <a:r>
              <a:rPr lang="tr-TR" altLang="tr-TR" sz="2400" dirty="0">
                <a:cs typeface="Arial" panose="020B0604020202020204" pitchFamily="34" charset="0"/>
              </a:rPr>
              <a:t>, it has an </a:t>
            </a:r>
            <a:r>
              <a:rPr lang="tr-TR" altLang="tr-TR" sz="2400" dirty="0" err="1">
                <a:cs typeface="Arial" panose="020B0604020202020204" pitchFamily="34" charset="0"/>
              </a:rPr>
              <a:t>umcomplicated</a:t>
            </a:r>
            <a:r>
              <a:rPr lang="tr-TR" altLang="tr-TR" sz="2400" dirty="0">
                <a:cs typeface="Arial" panose="020B0604020202020204" pitchFamily="34" charset="0"/>
              </a:rPr>
              <a:t> </a:t>
            </a:r>
            <a:r>
              <a:rPr lang="tr-TR" altLang="tr-TR" sz="2400" dirty="0" err="1">
                <a:cs typeface="Arial" panose="020B0604020202020204" pitchFamily="34" charset="0"/>
              </a:rPr>
              <a:t>course</a:t>
            </a:r>
            <a:r>
              <a:rPr lang="tr-TR" altLang="tr-TR" sz="2400" dirty="0">
                <a:cs typeface="Arial" panose="020B0604020202020204" pitchFamily="34" charset="0"/>
              </a:rPr>
              <a:t> </a:t>
            </a:r>
            <a:r>
              <a:rPr lang="tr-TR" altLang="tr-TR" sz="2400" dirty="0" err="1">
                <a:cs typeface="Arial" panose="020B0604020202020204" pitchFamily="34" charset="0"/>
              </a:rPr>
              <a:t>for</a:t>
            </a:r>
            <a:r>
              <a:rPr lang="tr-TR" altLang="tr-TR" sz="2400" dirty="0">
                <a:cs typeface="Arial" panose="020B0604020202020204" pitchFamily="34" charset="0"/>
              </a:rPr>
              <a:t> </a:t>
            </a:r>
            <a:r>
              <a:rPr lang="tr-TR" altLang="tr-TR" sz="2400" dirty="0" err="1">
                <a:cs typeface="Arial" panose="020B0604020202020204" pitchFamily="34" charset="0"/>
              </a:rPr>
              <a:t>most</a:t>
            </a:r>
            <a:r>
              <a:rPr lang="tr-TR" altLang="tr-TR" sz="2400" dirty="0">
                <a:cs typeface="Arial" panose="020B0604020202020204" pitchFamily="34" charset="0"/>
              </a:rPr>
              <a:t> of </a:t>
            </a:r>
            <a:r>
              <a:rPr lang="tr-TR" altLang="tr-TR" sz="2400" dirty="0" err="1">
                <a:cs typeface="Arial" panose="020B0604020202020204" pitchFamily="34" charset="0"/>
              </a:rPr>
              <a:t>patients</a:t>
            </a:r>
            <a:r>
              <a:rPr lang="tr-TR" altLang="tr-TR" sz="2400" dirty="0">
                <a:cs typeface="Arial" panose="020B0604020202020204" pitchFamily="34" charset="0"/>
              </a:rPr>
              <a:t>.</a:t>
            </a:r>
          </a:p>
          <a:p>
            <a:pPr>
              <a:lnSpc>
                <a:spcPct val="150000"/>
              </a:lnSpc>
            </a:pPr>
            <a:r>
              <a:rPr lang="tr-TR" sz="2400" i="1" dirty="0" smtClean="0"/>
              <a:t> </a:t>
            </a:r>
            <a:r>
              <a:rPr lang="tr-TR" altLang="tr-TR" sz="2400" dirty="0">
                <a:cs typeface="Arial" panose="020B0604020202020204" pitchFamily="34" charset="0"/>
              </a:rPr>
              <a:t>Since </a:t>
            </a:r>
            <a:r>
              <a:rPr lang="tr-TR" altLang="tr-TR" sz="2400" dirty="0" err="1">
                <a:cs typeface="Arial" panose="020B0604020202020204" pitchFamily="34" charset="0"/>
              </a:rPr>
              <a:t>percutaneous</a:t>
            </a:r>
            <a:r>
              <a:rPr lang="tr-TR" altLang="tr-TR" sz="2400" dirty="0">
                <a:cs typeface="Arial" panose="020B0604020202020204" pitchFamily="34" charset="0"/>
              </a:rPr>
              <a:t> </a:t>
            </a:r>
            <a:r>
              <a:rPr lang="tr-TR" altLang="tr-TR" sz="2400" dirty="0" err="1">
                <a:cs typeface="Arial" panose="020B0604020202020204" pitchFamily="34" charset="0"/>
              </a:rPr>
              <a:t>treatment</a:t>
            </a:r>
            <a:r>
              <a:rPr lang="tr-TR" altLang="tr-TR" sz="2400" dirty="0">
                <a:cs typeface="Arial" panose="020B0604020202020204" pitchFamily="34" charset="0"/>
              </a:rPr>
              <a:t> of CH is </a:t>
            </a:r>
            <a:r>
              <a:rPr lang="tr-TR" altLang="tr-TR" sz="2400" dirty="0" err="1">
                <a:cs typeface="Arial" panose="020B0604020202020204" pitchFamily="34" charset="0"/>
              </a:rPr>
              <a:t>feasible</a:t>
            </a:r>
            <a:r>
              <a:rPr lang="tr-TR" altLang="tr-TR" sz="2400" dirty="0">
                <a:cs typeface="Arial" panose="020B0604020202020204" pitchFamily="34" charset="0"/>
              </a:rPr>
              <a:t> </a:t>
            </a:r>
            <a:r>
              <a:rPr lang="tr-TR" altLang="tr-TR" sz="2400" dirty="0" err="1">
                <a:cs typeface="Arial" panose="020B0604020202020204" pitchFamily="34" charset="0"/>
              </a:rPr>
              <a:t>for</a:t>
            </a:r>
            <a:r>
              <a:rPr lang="tr-TR" altLang="tr-TR" sz="2400" dirty="0">
                <a:cs typeface="Arial" panose="020B0604020202020204" pitchFamily="34" charset="0"/>
              </a:rPr>
              <a:t> </a:t>
            </a:r>
            <a:r>
              <a:rPr lang="tr-TR" altLang="tr-TR" sz="2400" dirty="0" err="1">
                <a:cs typeface="Arial" panose="020B0604020202020204" pitchFamily="34" charset="0"/>
              </a:rPr>
              <a:t>most</a:t>
            </a:r>
            <a:r>
              <a:rPr lang="tr-TR" altLang="tr-TR" sz="2400" dirty="0">
                <a:cs typeface="Arial" panose="020B0604020202020204" pitchFamily="34" charset="0"/>
              </a:rPr>
              <a:t> of </a:t>
            </a:r>
            <a:r>
              <a:rPr lang="tr-TR" altLang="tr-TR" sz="2400" dirty="0" err="1">
                <a:cs typeface="Arial" panose="020B0604020202020204" pitchFamily="34" charset="0"/>
              </a:rPr>
              <a:t>the</a:t>
            </a:r>
            <a:r>
              <a:rPr lang="tr-TR" altLang="tr-TR" sz="2400" dirty="0">
                <a:cs typeface="Arial" panose="020B0604020202020204" pitchFamily="34" charset="0"/>
              </a:rPr>
              <a:t> </a:t>
            </a:r>
            <a:r>
              <a:rPr lang="tr-TR" altLang="tr-TR" sz="2400" dirty="0" err="1">
                <a:cs typeface="Arial" panose="020B0604020202020204" pitchFamily="34" charset="0"/>
              </a:rPr>
              <a:t>patients</a:t>
            </a:r>
            <a:r>
              <a:rPr lang="tr-TR" altLang="tr-TR" sz="2400" dirty="0">
                <a:cs typeface="Arial" panose="020B0604020202020204" pitchFamily="34" charset="0"/>
              </a:rPr>
              <a:t>, </a:t>
            </a:r>
            <a:r>
              <a:rPr lang="tr-TR" altLang="tr-TR" sz="2400" dirty="0" err="1">
                <a:cs typeface="Arial" panose="020B0604020202020204" pitchFamily="34" charset="0"/>
              </a:rPr>
              <a:t>surgeons</a:t>
            </a:r>
            <a:r>
              <a:rPr lang="tr-TR" altLang="tr-TR" sz="2400" dirty="0">
                <a:cs typeface="Arial" panose="020B0604020202020204" pitchFamily="34" charset="0"/>
              </a:rPr>
              <a:t> </a:t>
            </a:r>
            <a:r>
              <a:rPr lang="tr-TR" altLang="tr-TR" sz="2400" dirty="0" err="1">
                <a:cs typeface="Arial" panose="020B0604020202020204" pitchFamily="34" charset="0"/>
              </a:rPr>
              <a:t>face</a:t>
            </a:r>
            <a:r>
              <a:rPr lang="tr-TR" altLang="tr-TR" sz="2400" dirty="0">
                <a:cs typeface="Arial" panose="020B0604020202020204" pitchFamily="34" charset="0"/>
              </a:rPr>
              <a:t> </a:t>
            </a:r>
            <a:r>
              <a:rPr lang="tr-TR" altLang="tr-TR" sz="2400" dirty="0" err="1">
                <a:cs typeface="Arial" panose="020B0604020202020204" pitchFamily="34" charset="0"/>
              </a:rPr>
              <a:t>really</a:t>
            </a:r>
            <a:r>
              <a:rPr lang="tr-TR" altLang="tr-TR" sz="2400" dirty="0">
                <a:cs typeface="Arial" panose="020B0604020202020204" pitchFamily="34" charset="0"/>
              </a:rPr>
              <a:t> </a:t>
            </a:r>
            <a:r>
              <a:rPr lang="tr-TR" altLang="tr-TR" sz="2400" dirty="0" err="1">
                <a:cs typeface="Arial" panose="020B0604020202020204" pitchFamily="34" charset="0"/>
              </a:rPr>
              <a:t>complicated</a:t>
            </a:r>
            <a:r>
              <a:rPr lang="tr-TR" altLang="tr-TR" sz="2400" dirty="0">
                <a:cs typeface="Arial" panose="020B0604020202020204" pitchFamily="34" charset="0"/>
              </a:rPr>
              <a:t> </a:t>
            </a:r>
            <a:r>
              <a:rPr lang="tr-TR" altLang="tr-TR" sz="2400" dirty="0" err="1" smtClean="0">
                <a:cs typeface="Arial" panose="020B0604020202020204" pitchFamily="34" charset="0"/>
              </a:rPr>
              <a:t>cases</a:t>
            </a:r>
            <a:r>
              <a:rPr lang="tr-TR" altLang="tr-TR" sz="2400" dirty="0" smtClean="0">
                <a:cs typeface="Arial" panose="020B0604020202020204" pitchFamily="34" charset="0"/>
              </a:rPr>
              <a:t>.</a:t>
            </a:r>
            <a:endParaRPr lang="tr-TR" sz="2400" i="1" dirty="0"/>
          </a:p>
        </p:txBody>
      </p:sp>
    </p:spTree>
    <p:extLst>
      <p:ext uri="{BB962C8B-B14F-4D97-AF65-F5344CB8AC3E}">
        <p14:creationId xmlns:p14="http://schemas.microsoft.com/office/powerpoint/2010/main" val="230089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601670" y="1901950"/>
            <a:ext cx="7886700" cy="3054100"/>
          </a:xfrm>
        </p:spPr>
        <p:txBody>
          <a:bodyPr/>
          <a:lstStyle/>
          <a:p>
            <a:pPr>
              <a:lnSpc>
                <a:spcPct val="150000"/>
              </a:lnSpc>
            </a:pPr>
            <a:r>
              <a:rPr lang="tr-TR" sz="2400" dirty="0" err="1" smtClean="0"/>
              <a:t>In</a:t>
            </a:r>
            <a:r>
              <a:rPr lang="tr-TR" sz="2400" dirty="0" smtClean="0"/>
              <a:t> </a:t>
            </a:r>
            <a:r>
              <a:rPr lang="tr-TR" sz="2400" dirty="0" err="1" smtClean="0"/>
              <a:t>more</a:t>
            </a:r>
            <a:r>
              <a:rPr lang="tr-TR" sz="2400" dirty="0" smtClean="0"/>
              <a:t> </a:t>
            </a:r>
            <a:r>
              <a:rPr lang="tr-TR" sz="2400" dirty="0" err="1" smtClean="0"/>
              <a:t>than</a:t>
            </a:r>
            <a:r>
              <a:rPr lang="tr-TR" sz="2400" dirty="0" smtClean="0"/>
              <a:t> 40% of </a:t>
            </a:r>
            <a:r>
              <a:rPr lang="tr-TR" sz="2400" dirty="0" err="1" smtClean="0"/>
              <a:t>the</a:t>
            </a:r>
            <a:r>
              <a:rPr lang="tr-TR" sz="2400" dirty="0" smtClean="0"/>
              <a:t> </a:t>
            </a:r>
            <a:r>
              <a:rPr lang="tr-TR" sz="2400" dirty="0" err="1" smtClean="0"/>
              <a:t>cases</a:t>
            </a:r>
            <a:r>
              <a:rPr lang="tr-TR" sz="2400" dirty="0" smtClean="0"/>
              <a:t>, </a:t>
            </a:r>
            <a:r>
              <a:rPr lang="tr-TR" sz="2400" dirty="0" err="1" smtClean="0"/>
              <a:t>the</a:t>
            </a:r>
            <a:r>
              <a:rPr lang="tr-TR" sz="2400" dirty="0" smtClean="0"/>
              <a:t> </a:t>
            </a:r>
            <a:r>
              <a:rPr lang="tr-TR" sz="2400" dirty="0" err="1" smtClean="0"/>
              <a:t>complications</a:t>
            </a:r>
            <a:r>
              <a:rPr lang="tr-TR" sz="2400" dirty="0" smtClean="0"/>
              <a:t> </a:t>
            </a:r>
            <a:r>
              <a:rPr lang="tr-TR" sz="2400" dirty="0" err="1" smtClean="0"/>
              <a:t>preceed</a:t>
            </a:r>
            <a:r>
              <a:rPr lang="tr-TR" sz="2400" dirty="0" smtClean="0"/>
              <a:t> </a:t>
            </a:r>
            <a:r>
              <a:rPr lang="tr-TR" sz="2400" dirty="0" err="1" smtClean="0"/>
              <a:t>the</a:t>
            </a:r>
            <a:r>
              <a:rPr lang="tr-TR" sz="2400" dirty="0" smtClean="0"/>
              <a:t> </a:t>
            </a:r>
            <a:r>
              <a:rPr lang="tr-TR" sz="2400" dirty="0" err="1" smtClean="0"/>
              <a:t>diagnosis</a:t>
            </a:r>
            <a:r>
              <a:rPr lang="tr-TR" sz="2400" dirty="0" smtClean="0"/>
              <a:t>. </a:t>
            </a:r>
          </a:p>
          <a:p>
            <a:pPr>
              <a:lnSpc>
                <a:spcPct val="150000"/>
              </a:lnSpc>
            </a:pPr>
            <a:r>
              <a:rPr lang="tr-TR" sz="2400" dirty="0" err="1" smtClean="0"/>
              <a:t>Rupture</a:t>
            </a:r>
            <a:r>
              <a:rPr lang="tr-TR" sz="2400" dirty="0" smtClean="0"/>
              <a:t>, </a:t>
            </a:r>
            <a:r>
              <a:rPr lang="tr-TR" sz="2400" dirty="0" err="1" smtClean="0"/>
              <a:t>secondary</a:t>
            </a:r>
            <a:r>
              <a:rPr lang="tr-TR" sz="2400" dirty="0" smtClean="0"/>
              <a:t> </a:t>
            </a:r>
            <a:r>
              <a:rPr lang="tr-TR" sz="2400" dirty="0" err="1" smtClean="0"/>
              <a:t>infection</a:t>
            </a:r>
            <a:r>
              <a:rPr lang="tr-TR" sz="2400" dirty="0" smtClean="0"/>
              <a:t> </a:t>
            </a:r>
            <a:r>
              <a:rPr lang="tr-TR" sz="2400" dirty="0" err="1" smtClean="0"/>
              <a:t>and</a:t>
            </a:r>
            <a:r>
              <a:rPr lang="tr-TR" sz="2400" dirty="0" smtClean="0"/>
              <a:t> </a:t>
            </a:r>
            <a:r>
              <a:rPr lang="tr-TR" sz="2400" dirty="0" err="1" smtClean="0"/>
              <a:t>suppuration</a:t>
            </a:r>
            <a:r>
              <a:rPr lang="tr-TR" sz="2400" dirty="0" smtClean="0"/>
              <a:t> </a:t>
            </a:r>
            <a:r>
              <a:rPr lang="tr-TR" sz="2400" dirty="0" err="1" smtClean="0"/>
              <a:t>are</a:t>
            </a:r>
            <a:r>
              <a:rPr lang="tr-TR" sz="2400" dirty="0" smtClean="0"/>
              <a:t> </a:t>
            </a:r>
            <a:r>
              <a:rPr lang="tr-TR" sz="2400" dirty="0" err="1" smtClean="0"/>
              <a:t>the</a:t>
            </a:r>
            <a:r>
              <a:rPr lang="tr-TR" sz="2400" dirty="0" smtClean="0"/>
              <a:t> </a:t>
            </a:r>
            <a:r>
              <a:rPr lang="tr-TR" sz="2400" dirty="0" err="1" smtClean="0"/>
              <a:t>most</a:t>
            </a:r>
            <a:r>
              <a:rPr lang="tr-TR" sz="2400" dirty="0" smtClean="0"/>
              <a:t> </a:t>
            </a:r>
            <a:r>
              <a:rPr lang="tr-TR" sz="2400" dirty="0" err="1" smtClean="0"/>
              <a:t>common</a:t>
            </a:r>
            <a:r>
              <a:rPr lang="tr-TR" sz="2400" dirty="0" smtClean="0"/>
              <a:t> </a:t>
            </a:r>
            <a:r>
              <a:rPr lang="tr-TR" sz="2400" dirty="0" err="1" smtClean="0"/>
              <a:t>complications</a:t>
            </a:r>
            <a:r>
              <a:rPr lang="tr-TR" sz="2400" dirty="0" smtClean="0"/>
              <a:t>.</a:t>
            </a:r>
          </a:p>
          <a:p>
            <a:endParaRPr lang="tr-TR" dirty="0"/>
          </a:p>
        </p:txBody>
      </p:sp>
    </p:spTree>
    <p:extLst>
      <p:ext uri="{BB962C8B-B14F-4D97-AF65-F5344CB8AC3E}">
        <p14:creationId xmlns:p14="http://schemas.microsoft.com/office/powerpoint/2010/main" val="41981979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6713</TotalTime>
  <Words>951</Words>
  <Application>Microsoft Office PowerPoint</Application>
  <PresentationFormat>Ekran Gösterisi (4:3)</PresentationFormat>
  <Paragraphs>136</Paragraphs>
  <Slides>32</Slides>
  <Notes>14</Notes>
  <HiddenSlides>0</HiddenSlides>
  <MMClips>2</MMClips>
  <ScaleCrop>false</ScaleCrop>
  <HeadingPairs>
    <vt:vector size="8" baseType="variant">
      <vt:variant>
        <vt:lpstr>Kullanılan Yazı Tipleri</vt:lpstr>
      </vt:variant>
      <vt:variant>
        <vt:i4>4</vt:i4>
      </vt:variant>
      <vt:variant>
        <vt:lpstr>Tema</vt:lpstr>
      </vt:variant>
      <vt:variant>
        <vt:i4>2</vt:i4>
      </vt:variant>
      <vt:variant>
        <vt:lpstr>Eklenmiş OLE Hizmet Programları</vt:lpstr>
      </vt:variant>
      <vt:variant>
        <vt:i4>2</vt:i4>
      </vt:variant>
      <vt:variant>
        <vt:lpstr>Slayt Başlıkları</vt:lpstr>
      </vt:variant>
      <vt:variant>
        <vt:i4>32</vt:i4>
      </vt:variant>
    </vt:vector>
  </HeadingPairs>
  <TitlesOfParts>
    <vt:vector size="40" baseType="lpstr">
      <vt:lpstr>Arial</vt:lpstr>
      <vt:lpstr>Calibri</vt:lpstr>
      <vt:lpstr>Calibri Light</vt:lpstr>
      <vt:lpstr>Cambria Math</vt:lpstr>
      <vt:lpstr>Office Teması</vt:lpstr>
      <vt:lpstr>1_Office Teması</vt:lpstr>
      <vt:lpstr>Çizelge</vt:lpstr>
      <vt:lpstr>Prism 6</vt:lpstr>
      <vt:lpstr>CYSTIC DISEASE OF THE LIVER  </vt:lpstr>
      <vt:lpstr>PowerPoint Sunusu</vt:lpstr>
      <vt:lpstr>PowerPoint Sunusu</vt:lpstr>
      <vt:lpstr>PowerPoint Sunusu</vt:lpstr>
      <vt:lpstr>STAGING</vt:lpstr>
      <vt:lpstr>PowerPoint Sunusu</vt:lpstr>
      <vt:lpstr>PowerPoint Sunusu</vt:lpstr>
      <vt:lpstr>PowerPoint Sunusu</vt:lpstr>
      <vt:lpstr>PowerPoint Sunusu</vt:lpstr>
      <vt:lpstr>IDEAL TREATMENT </vt:lpstr>
      <vt:lpstr>SELECTION OF THE TREATMENT </vt:lpstr>
      <vt:lpstr>PRINCIPLES OF SURGERY</vt:lpstr>
      <vt:lpstr>PowerPoint Sunusu</vt:lpstr>
      <vt:lpstr>1980’s</vt:lpstr>
      <vt:lpstr>PowerPoint Sunusu</vt:lpstr>
      <vt:lpstr>PowerPoint Sunusu</vt:lpstr>
      <vt:lpstr>PowerPoint Sunusu</vt:lpstr>
      <vt:lpstr>PowerPoint Sunusu</vt:lpstr>
      <vt:lpstr>PowerPoint Sunusu</vt:lpstr>
      <vt:lpstr>2007-2016</vt:lpstr>
      <vt:lpstr>2007-2016</vt:lpstr>
      <vt:lpstr>INDICATION FOR SURGERY</vt:lpstr>
      <vt:lpstr>TYPES OF SURGERY</vt:lpstr>
      <vt:lpstr>PREOPERATIVE INTERVENTIONS</vt:lpstr>
      <vt:lpstr>ERCP AFTER SURGERY</vt:lpstr>
      <vt:lpstr>PowerPoint Sunusu</vt:lpstr>
      <vt:lpstr>PowerPoint Sunusu</vt:lpstr>
      <vt:lpstr>PowerPoint Sunusu</vt:lpstr>
      <vt:lpstr>PowerPoint Sunusu</vt:lpstr>
      <vt:lpstr> Which patients should be treated surgically   = For which patients PAIR is not feasible?</vt:lpstr>
      <vt:lpstr>PowerPoint Sunusu</vt:lpstr>
      <vt:lpstr>PowerPoint Sunusu</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Julian</dc:creator>
  <cp:lastModifiedBy>USER</cp:lastModifiedBy>
  <cp:revision>231</cp:revision>
  <dcterms:created xsi:type="dcterms:W3CDTF">2013-08-21T19:17:07Z</dcterms:created>
  <dcterms:modified xsi:type="dcterms:W3CDTF">2024-10-24T13:06:49Z</dcterms:modified>
</cp:coreProperties>
</file>