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8" r:id="rId3"/>
    <p:sldId id="300" r:id="rId4"/>
    <p:sldId id="259" r:id="rId5"/>
    <p:sldId id="266" r:id="rId6"/>
    <p:sldId id="267" r:id="rId7"/>
    <p:sldId id="269" r:id="rId8"/>
    <p:sldId id="324" r:id="rId9"/>
    <p:sldId id="325" r:id="rId10"/>
    <p:sldId id="327" r:id="rId11"/>
    <p:sldId id="313" r:id="rId12"/>
    <p:sldId id="329" r:id="rId13"/>
    <p:sldId id="264" r:id="rId14"/>
    <p:sldId id="278" r:id="rId15"/>
    <p:sldId id="270" r:id="rId16"/>
    <p:sldId id="268" r:id="rId17"/>
    <p:sldId id="277" r:id="rId18"/>
    <p:sldId id="286" r:id="rId19"/>
    <p:sldId id="271" r:id="rId20"/>
    <p:sldId id="279" r:id="rId21"/>
    <p:sldId id="315" r:id="rId22"/>
    <p:sldId id="314" r:id="rId23"/>
    <p:sldId id="316" r:id="rId24"/>
    <p:sldId id="318" r:id="rId25"/>
    <p:sldId id="335" r:id="rId26"/>
    <p:sldId id="319" r:id="rId27"/>
    <p:sldId id="320" r:id="rId28"/>
    <p:sldId id="275" r:id="rId29"/>
    <p:sldId id="283" r:id="rId30"/>
    <p:sldId id="284" r:id="rId31"/>
    <p:sldId id="317" r:id="rId32"/>
    <p:sldId id="332" r:id="rId33"/>
    <p:sldId id="321" r:id="rId34"/>
    <p:sldId id="330" r:id="rId35"/>
    <p:sldId id="322" r:id="rId36"/>
    <p:sldId id="323" r:id="rId37"/>
    <p:sldId id="282" r:id="rId38"/>
    <p:sldId id="331" r:id="rId39"/>
    <p:sldId id="328" r:id="rId40"/>
    <p:sldId id="289" r:id="rId41"/>
    <p:sldId id="290" r:id="rId42"/>
    <p:sldId id="336" r:id="rId43"/>
    <p:sldId id="333" r:id="rId44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4660"/>
  </p:normalViewPr>
  <p:slideViewPr>
    <p:cSldViewPr snapToGrid="0">
      <p:cViewPr varScale="1">
        <p:scale>
          <a:sx n="85" d="100"/>
          <a:sy n="85" d="100"/>
        </p:scale>
        <p:origin x="74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6EAE5E-21EA-4CFF-967A-4A393B0CD3A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30FFFF9A-09A1-48FF-8B58-577784AA6BC7}">
      <dgm:prSet phldrT="[Metin]"/>
      <dgm:spPr/>
      <dgm:t>
        <a:bodyPr/>
        <a:lstStyle/>
        <a:p>
          <a:r>
            <a:rPr lang="tr-TR" dirty="0"/>
            <a:t>Oral beslenme mümkün mü?</a:t>
          </a:r>
        </a:p>
      </dgm:t>
    </dgm:pt>
    <dgm:pt modelId="{BBB6D0E7-C104-4F15-97A0-1F9B5E373DB5}" type="parTrans" cxnId="{12394957-9D53-4240-B9BC-333D0BAA9CB7}">
      <dgm:prSet/>
      <dgm:spPr/>
      <dgm:t>
        <a:bodyPr/>
        <a:lstStyle/>
        <a:p>
          <a:endParaRPr lang="tr-TR"/>
        </a:p>
      </dgm:t>
    </dgm:pt>
    <dgm:pt modelId="{23583990-4D5C-42FD-AB43-D3DFB78D0923}" type="sibTrans" cxnId="{12394957-9D53-4240-B9BC-333D0BAA9CB7}">
      <dgm:prSet/>
      <dgm:spPr/>
      <dgm:t>
        <a:bodyPr/>
        <a:lstStyle/>
        <a:p>
          <a:endParaRPr lang="tr-TR"/>
        </a:p>
      </dgm:t>
    </dgm:pt>
    <dgm:pt modelId="{2C8DD9AF-4602-4FA8-985D-765210F70F97}">
      <dgm:prSet phldrT="[Metin]" custT="1"/>
      <dgm:spPr/>
      <dgm:t>
        <a:bodyPr/>
        <a:lstStyle/>
        <a:p>
          <a:r>
            <a:rPr lang="tr-TR" sz="1600" b="1" dirty="0"/>
            <a:t>Diyet düzenlenmesi</a:t>
          </a:r>
        </a:p>
      </dgm:t>
    </dgm:pt>
    <dgm:pt modelId="{3532602D-C714-449F-8F32-881E58D66F57}" type="parTrans" cxnId="{F6D095F3-6EE5-42E0-B76C-9D159263DB36}">
      <dgm:prSet/>
      <dgm:spPr/>
      <dgm:t>
        <a:bodyPr/>
        <a:lstStyle/>
        <a:p>
          <a:endParaRPr lang="tr-TR"/>
        </a:p>
      </dgm:t>
    </dgm:pt>
    <dgm:pt modelId="{6043540B-86CE-4FE8-9A17-33CE4C9FB5EE}" type="sibTrans" cxnId="{F6D095F3-6EE5-42E0-B76C-9D159263DB36}">
      <dgm:prSet/>
      <dgm:spPr/>
      <dgm:t>
        <a:bodyPr/>
        <a:lstStyle/>
        <a:p>
          <a:endParaRPr lang="tr-TR"/>
        </a:p>
      </dgm:t>
    </dgm:pt>
    <dgm:pt modelId="{68DA0CE7-4E5E-4098-B39A-59E77DA95A8A}">
      <dgm:prSet phldrT="[Metin]"/>
      <dgm:spPr/>
      <dgm:t>
        <a:bodyPr/>
        <a:lstStyle/>
        <a:p>
          <a:r>
            <a:rPr lang="tr-TR" dirty="0"/>
            <a:t>Enteral beslenme mümkün mü?</a:t>
          </a:r>
        </a:p>
      </dgm:t>
    </dgm:pt>
    <dgm:pt modelId="{DF2A57E7-F83B-422C-9FCF-8396B0C40C1D}" type="parTrans" cxnId="{B4608A88-DDF1-47A8-BC37-CD004EE19240}">
      <dgm:prSet/>
      <dgm:spPr/>
      <dgm:t>
        <a:bodyPr/>
        <a:lstStyle/>
        <a:p>
          <a:endParaRPr lang="tr-TR"/>
        </a:p>
      </dgm:t>
    </dgm:pt>
    <dgm:pt modelId="{1251C9CB-BBBD-4EC0-BD56-6538A4A1ED5F}" type="sibTrans" cxnId="{B4608A88-DDF1-47A8-BC37-CD004EE19240}">
      <dgm:prSet/>
      <dgm:spPr/>
      <dgm:t>
        <a:bodyPr/>
        <a:lstStyle/>
        <a:p>
          <a:endParaRPr lang="tr-TR"/>
        </a:p>
      </dgm:t>
    </dgm:pt>
    <dgm:pt modelId="{704AE2AE-473D-4DC3-A692-16FC03DA4101}">
      <dgm:prSet phldrT="[Metin]" custT="1"/>
      <dgm:spPr/>
      <dgm:t>
        <a:bodyPr/>
        <a:lstStyle/>
        <a:p>
          <a:r>
            <a:rPr lang="tr-TR" sz="1600" b="1" dirty="0"/>
            <a:t>N/G</a:t>
          </a:r>
        </a:p>
      </dgm:t>
    </dgm:pt>
    <dgm:pt modelId="{079B300D-B85A-4A8A-A710-8DFDD65DD1B1}" type="parTrans" cxnId="{AF171B25-5145-4090-8870-0A4294AF017B}">
      <dgm:prSet/>
      <dgm:spPr/>
      <dgm:t>
        <a:bodyPr/>
        <a:lstStyle/>
        <a:p>
          <a:endParaRPr lang="tr-TR"/>
        </a:p>
      </dgm:t>
    </dgm:pt>
    <dgm:pt modelId="{98BAFC3A-AFBE-4304-A5DF-851D0DEAFA04}" type="sibTrans" cxnId="{AF171B25-5145-4090-8870-0A4294AF017B}">
      <dgm:prSet/>
      <dgm:spPr/>
      <dgm:t>
        <a:bodyPr/>
        <a:lstStyle/>
        <a:p>
          <a:endParaRPr lang="tr-TR"/>
        </a:p>
      </dgm:t>
    </dgm:pt>
    <dgm:pt modelId="{6909A89A-F34B-4236-ABF1-6F66E6A8DDFC}">
      <dgm:prSet phldrT="[Metin]" custT="1"/>
      <dgm:spPr/>
      <dgm:t>
        <a:bodyPr/>
        <a:lstStyle/>
        <a:p>
          <a:r>
            <a:rPr lang="tr-TR" sz="1600" b="1"/>
            <a:t>PEG</a:t>
          </a:r>
        </a:p>
      </dgm:t>
    </dgm:pt>
    <dgm:pt modelId="{250F7D5E-8839-46E8-B3B8-D767EB31977B}" type="parTrans" cxnId="{668CED70-2C27-4F69-8E79-CB7E1A8646B7}">
      <dgm:prSet/>
      <dgm:spPr/>
      <dgm:t>
        <a:bodyPr/>
        <a:lstStyle/>
        <a:p>
          <a:endParaRPr lang="tr-TR"/>
        </a:p>
      </dgm:t>
    </dgm:pt>
    <dgm:pt modelId="{AFB95D32-6A57-4AE9-80FF-5504A239193F}" type="sibTrans" cxnId="{668CED70-2C27-4F69-8E79-CB7E1A8646B7}">
      <dgm:prSet/>
      <dgm:spPr/>
      <dgm:t>
        <a:bodyPr/>
        <a:lstStyle/>
        <a:p>
          <a:endParaRPr lang="tr-TR"/>
        </a:p>
      </dgm:t>
    </dgm:pt>
    <dgm:pt modelId="{FEF9EDAC-1BF6-4BB8-8FDB-8DA899B16C8F}">
      <dgm:prSet phldrT="[Metin]"/>
      <dgm:spPr/>
      <dgm:t>
        <a:bodyPr/>
        <a:lstStyle/>
        <a:p>
          <a:r>
            <a:rPr lang="tr-TR" dirty="0" err="1"/>
            <a:t>Parenteral</a:t>
          </a:r>
          <a:endParaRPr lang="tr-TR" dirty="0"/>
        </a:p>
      </dgm:t>
    </dgm:pt>
    <dgm:pt modelId="{3B14E884-6E23-4E0D-824F-163ED3648C4F}" type="parTrans" cxnId="{65C0D2D8-D8F5-4133-9FCA-25B69E0F77E5}">
      <dgm:prSet/>
      <dgm:spPr/>
      <dgm:t>
        <a:bodyPr/>
        <a:lstStyle/>
        <a:p>
          <a:endParaRPr lang="tr-TR"/>
        </a:p>
      </dgm:t>
    </dgm:pt>
    <dgm:pt modelId="{8F14EAB8-D767-49EA-B0B3-AAF47633CC45}" type="sibTrans" cxnId="{65C0D2D8-D8F5-4133-9FCA-25B69E0F77E5}">
      <dgm:prSet/>
      <dgm:spPr/>
      <dgm:t>
        <a:bodyPr/>
        <a:lstStyle/>
        <a:p>
          <a:endParaRPr lang="tr-TR"/>
        </a:p>
      </dgm:t>
    </dgm:pt>
    <dgm:pt modelId="{827CEFDF-7584-41DA-BBD5-35ADBD4DDD30}">
      <dgm:prSet phldrT="[Metin]" custT="1"/>
      <dgm:spPr/>
      <dgm:t>
        <a:bodyPr/>
        <a:lstStyle/>
        <a:p>
          <a:r>
            <a:rPr lang="tr-TR" sz="1600" b="1" dirty="0"/>
            <a:t>Total </a:t>
          </a:r>
          <a:r>
            <a:rPr lang="tr-TR" sz="1600" b="1" dirty="0" err="1" smtClean="0"/>
            <a:t>parenteral</a:t>
          </a:r>
          <a:endParaRPr lang="tr-TR" sz="1600" b="1" dirty="0"/>
        </a:p>
      </dgm:t>
    </dgm:pt>
    <dgm:pt modelId="{930E67BA-B9C6-499B-BE73-BB8C4AD170BE}" type="parTrans" cxnId="{D1CEDCDF-B9B5-4581-9CCB-3CB37E5E7110}">
      <dgm:prSet/>
      <dgm:spPr/>
      <dgm:t>
        <a:bodyPr/>
        <a:lstStyle/>
        <a:p>
          <a:endParaRPr lang="tr-TR"/>
        </a:p>
      </dgm:t>
    </dgm:pt>
    <dgm:pt modelId="{88C02BE6-7F14-44E6-BC51-4C72B110B33E}" type="sibTrans" cxnId="{D1CEDCDF-B9B5-4581-9CCB-3CB37E5E7110}">
      <dgm:prSet/>
      <dgm:spPr/>
      <dgm:t>
        <a:bodyPr/>
        <a:lstStyle/>
        <a:p>
          <a:endParaRPr lang="tr-TR"/>
        </a:p>
      </dgm:t>
    </dgm:pt>
    <dgm:pt modelId="{602236AB-C9A4-4D1B-8E6C-808209200464}">
      <dgm:prSet phldrT="[Metin]" custT="1"/>
      <dgm:spPr/>
      <dgm:t>
        <a:bodyPr/>
        <a:lstStyle/>
        <a:p>
          <a:r>
            <a:rPr lang="tr-TR" sz="1600" b="1"/>
            <a:t>ONS</a:t>
          </a:r>
        </a:p>
      </dgm:t>
    </dgm:pt>
    <dgm:pt modelId="{E7A0DD11-4FFB-440B-B9F4-C8ECF80CFFFD}" type="parTrans" cxnId="{D9A440C9-83C5-4361-9FFF-B55176F49C9D}">
      <dgm:prSet/>
      <dgm:spPr/>
      <dgm:t>
        <a:bodyPr/>
        <a:lstStyle/>
        <a:p>
          <a:endParaRPr lang="tr-TR"/>
        </a:p>
      </dgm:t>
    </dgm:pt>
    <dgm:pt modelId="{63F71DBA-7372-4565-9EB9-27343FFE0B8E}" type="sibTrans" cxnId="{D9A440C9-83C5-4361-9FFF-B55176F49C9D}">
      <dgm:prSet/>
      <dgm:spPr/>
      <dgm:t>
        <a:bodyPr/>
        <a:lstStyle/>
        <a:p>
          <a:endParaRPr lang="tr-TR"/>
        </a:p>
      </dgm:t>
    </dgm:pt>
    <dgm:pt modelId="{F6133CED-2523-446B-8156-6A965C40E20F}">
      <dgm:prSet phldrT="[Metin]" custT="1"/>
      <dgm:spPr/>
      <dgm:t>
        <a:bodyPr/>
        <a:lstStyle/>
        <a:p>
          <a:r>
            <a:rPr lang="tr-TR" sz="1600" b="1"/>
            <a:t>N/J</a:t>
          </a:r>
        </a:p>
      </dgm:t>
    </dgm:pt>
    <dgm:pt modelId="{6CB88D6D-DE6D-41BE-B3B3-0F29618DF820}" type="parTrans" cxnId="{559EE113-D98E-4EED-B321-4A448370E396}">
      <dgm:prSet/>
      <dgm:spPr/>
      <dgm:t>
        <a:bodyPr/>
        <a:lstStyle/>
        <a:p>
          <a:endParaRPr lang="tr-TR"/>
        </a:p>
      </dgm:t>
    </dgm:pt>
    <dgm:pt modelId="{EFE8C20E-CADB-4A6C-8C5B-34CB13F7DBE1}" type="sibTrans" cxnId="{559EE113-D98E-4EED-B321-4A448370E396}">
      <dgm:prSet/>
      <dgm:spPr/>
      <dgm:t>
        <a:bodyPr/>
        <a:lstStyle/>
        <a:p>
          <a:endParaRPr lang="tr-TR"/>
        </a:p>
      </dgm:t>
    </dgm:pt>
    <dgm:pt modelId="{27AD70B2-61C9-4439-9AE9-F4005F9FE61B}">
      <dgm:prSet phldrT="[Metin]" custT="1"/>
      <dgm:spPr/>
      <dgm:t>
        <a:bodyPr/>
        <a:lstStyle/>
        <a:p>
          <a:r>
            <a:rPr lang="tr-TR" sz="1600" b="1"/>
            <a:t>STENT</a:t>
          </a:r>
        </a:p>
      </dgm:t>
    </dgm:pt>
    <dgm:pt modelId="{CABA3CFF-7F2F-45EC-9344-CB8F96615423}" type="parTrans" cxnId="{67B8302A-F689-41EA-8AEB-F5E5265431DA}">
      <dgm:prSet/>
      <dgm:spPr/>
      <dgm:t>
        <a:bodyPr/>
        <a:lstStyle/>
        <a:p>
          <a:endParaRPr lang="tr-TR"/>
        </a:p>
      </dgm:t>
    </dgm:pt>
    <dgm:pt modelId="{BC12F679-DCEE-4699-A9A8-646A9F37B256}" type="sibTrans" cxnId="{67B8302A-F689-41EA-8AEB-F5E5265431DA}">
      <dgm:prSet/>
      <dgm:spPr/>
      <dgm:t>
        <a:bodyPr/>
        <a:lstStyle/>
        <a:p>
          <a:endParaRPr lang="tr-TR"/>
        </a:p>
      </dgm:t>
    </dgm:pt>
    <dgm:pt modelId="{8A07FABE-855D-41CA-A464-941C4AB10D43}">
      <dgm:prSet phldrT="[Metin]" custT="1"/>
      <dgm:spPr/>
      <dgm:t>
        <a:bodyPr/>
        <a:lstStyle/>
        <a:p>
          <a:r>
            <a:rPr lang="tr-TR" sz="1600" b="1" dirty="0" smtClean="0"/>
            <a:t>Tamamlayıcı</a:t>
          </a:r>
          <a:endParaRPr lang="tr-TR" sz="1600" b="1" dirty="0"/>
        </a:p>
      </dgm:t>
    </dgm:pt>
    <dgm:pt modelId="{EEC3921D-F850-4BBB-8049-E90F871E3033}" type="parTrans" cxnId="{098E820F-ED9F-4393-9E4A-988592D7D439}">
      <dgm:prSet/>
      <dgm:spPr/>
      <dgm:t>
        <a:bodyPr/>
        <a:lstStyle/>
        <a:p>
          <a:endParaRPr lang="tr-TR"/>
        </a:p>
      </dgm:t>
    </dgm:pt>
    <dgm:pt modelId="{7631B13C-E232-4092-8AD0-7789476272BA}" type="sibTrans" cxnId="{098E820F-ED9F-4393-9E4A-988592D7D439}">
      <dgm:prSet/>
      <dgm:spPr/>
      <dgm:t>
        <a:bodyPr/>
        <a:lstStyle/>
        <a:p>
          <a:endParaRPr lang="tr-TR"/>
        </a:p>
      </dgm:t>
    </dgm:pt>
    <dgm:pt modelId="{4B349D7C-2F57-46EA-BB33-120BDDE9D674}" type="pres">
      <dgm:prSet presAssocID="{566EAE5E-21EA-4CFF-967A-4A393B0CD3A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tr-TR"/>
        </a:p>
      </dgm:t>
    </dgm:pt>
    <dgm:pt modelId="{E9E76C4D-8605-4EFC-B4CF-53C8D0408353}" type="pres">
      <dgm:prSet presAssocID="{30FFFF9A-09A1-48FF-8B58-577784AA6BC7}" presName="composite" presStyleCnt="0"/>
      <dgm:spPr/>
    </dgm:pt>
    <dgm:pt modelId="{011BB38A-9686-4AD3-B0BB-9E2F166CE323}" type="pres">
      <dgm:prSet presAssocID="{30FFFF9A-09A1-48FF-8B58-577784AA6BC7}" presName="bentUpArrow1" presStyleLbl="alignImgPlace1" presStyleIdx="0" presStyleCnt="2" custLinFactX="-54326" custLinFactNeighborX="-100000" custLinFactNeighborY="-836"/>
      <dgm:spPr/>
    </dgm:pt>
    <dgm:pt modelId="{3F9D255B-98E0-4AD4-8C26-F1C884F83835}" type="pres">
      <dgm:prSet presAssocID="{30FFFF9A-09A1-48FF-8B58-577784AA6BC7}" presName="ParentText" presStyleLbl="node1" presStyleIdx="0" presStyleCnt="3" custLinFactX="-31929" custLinFactNeighborX="-100000" custLinFactNeighborY="-365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71D7EC10-B1CA-450A-8E72-7E70DAAC2188}" type="pres">
      <dgm:prSet presAssocID="{30FFFF9A-09A1-48FF-8B58-577784AA6BC7}" presName="ChildText" presStyleLbl="revTx" presStyleIdx="0" presStyleCnt="3" custScaleX="233314" custLinFactX="-9866" custLinFactNeighborX="-100000" custLinFactNeighborY="-44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F959674D-84A1-49DD-A32D-976E802F3FF5}" type="pres">
      <dgm:prSet presAssocID="{23583990-4D5C-42FD-AB43-D3DFB78D0923}" presName="sibTrans" presStyleCnt="0"/>
      <dgm:spPr/>
    </dgm:pt>
    <dgm:pt modelId="{CE10D500-EF17-4870-A504-6461B9E751CC}" type="pres">
      <dgm:prSet presAssocID="{68DA0CE7-4E5E-4098-B39A-59E77DA95A8A}" presName="composite" presStyleCnt="0"/>
      <dgm:spPr/>
    </dgm:pt>
    <dgm:pt modelId="{A54018CE-2CD4-41A2-80FD-5D2AB11D46AD}" type="pres">
      <dgm:prSet presAssocID="{68DA0CE7-4E5E-4098-B39A-59E77DA95A8A}" presName="bentUpArrow1" presStyleLbl="alignImgPlace1" presStyleIdx="1" presStyleCnt="2" custScaleX="185777" custLinFactX="-14909" custLinFactNeighborX="-100000" custLinFactNeighborY="8366"/>
      <dgm:spPr/>
    </dgm:pt>
    <dgm:pt modelId="{DFD79C5F-CFD5-43F0-945F-13C3CB38B68C}" type="pres">
      <dgm:prSet presAssocID="{68DA0CE7-4E5E-4098-B39A-59E77DA95A8A}" presName="ParentText" presStyleLbl="node1" presStyleIdx="1" presStyleCnt="3" custLinFactX="-39573" custLinFactNeighborX="-100000" custLinFactNeighborY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ECC90A0-0E6F-4599-BAA2-1505912FFCFC}" type="pres">
      <dgm:prSet presAssocID="{68DA0CE7-4E5E-4098-B39A-59E77DA95A8A}" presName="ChildText" presStyleLbl="revTx" presStyleIdx="1" presStyleCnt="3" custLinFactX="-76848" custLinFactNeighborX="-100000" custLinFactNeighborY="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C1AF424F-741E-4543-97E4-178D096C2A46}" type="pres">
      <dgm:prSet presAssocID="{1251C9CB-BBBD-4EC0-BD56-6538A4A1ED5F}" presName="sibTrans" presStyleCnt="0"/>
      <dgm:spPr/>
    </dgm:pt>
    <dgm:pt modelId="{5808A6D9-F491-4F0A-9AAE-8538629B57B4}" type="pres">
      <dgm:prSet presAssocID="{FEF9EDAC-1BF6-4BB8-8FDB-8DA899B16C8F}" presName="composite" presStyleCnt="0"/>
      <dgm:spPr/>
    </dgm:pt>
    <dgm:pt modelId="{8E19736C-927F-4429-AEF6-1E20C3D8D00F}" type="pres">
      <dgm:prSet presAssocID="{FEF9EDAC-1BF6-4BB8-8FDB-8DA899B16C8F}" presName="ParentText" presStyleLbl="node1" presStyleIdx="2" presStyleCnt="3" custLinFactNeighborX="-44609" custLinFactNeighborY="75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8E40FC37-A0B7-402B-B038-1ED927DDE510}" type="pres">
      <dgm:prSet presAssocID="{FEF9EDAC-1BF6-4BB8-8FDB-8DA899B16C8F}" presName="FinalChildText" presStyleLbl="revTx" presStyleIdx="2" presStyleCnt="3" custScaleX="133854" custLinFactNeighborX="-31382" custLinFactNeighborY="15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3279A723-D1E2-4A39-9476-3E921E592755}" type="presOf" srcId="{8A07FABE-855D-41CA-A464-941C4AB10D43}" destId="{8E40FC37-A0B7-402B-B038-1ED927DDE510}" srcOrd="0" destOrd="0" presId="urn:microsoft.com/office/officeart/2005/8/layout/StepDownProcess"/>
    <dgm:cxn modelId="{4BCE2542-AE4E-4CD2-AB5F-1676F1FEE103}" type="presOf" srcId="{827CEFDF-7584-41DA-BBD5-35ADBD4DDD30}" destId="{8E40FC37-A0B7-402B-B038-1ED927DDE510}" srcOrd="0" destOrd="1" presId="urn:microsoft.com/office/officeart/2005/8/layout/StepDownProcess"/>
    <dgm:cxn modelId="{F91B3A98-5E1A-4934-8C7C-7B448235B87C}" type="presOf" srcId="{27AD70B2-61C9-4439-9AE9-F4005F9FE61B}" destId="{4ECC90A0-0E6F-4599-BAA2-1505912FFCFC}" srcOrd="0" destOrd="3" presId="urn:microsoft.com/office/officeart/2005/8/layout/StepDownProcess"/>
    <dgm:cxn modelId="{C55F54A3-1CAF-4676-976C-C71711B0BC07}" type="presOf" srcId="{30FFFF9A-09A1-48FF-8B58-577784AA6BC7}" destId="{3F9D255B-98E0-4AD4-8C26-F1C884F83835}" srcOrd="0" destOrd="0" presId="urn:microsoft.com/office/officeart/2005/8/layout/StepDownProcess"/>
    <dgm:cxn modelId="{AF171B25-5145-4090-8870-0A4294AF017B}" srcId="{68DA0CE7-4E5E-4098-B39A-59E77DA95A8A}" destId="{704AE2AE-473D-4DC3-A692-16FC03DA4101}" srcOrd="0" destOrd="0" parTransId="{079B300D-B85A-4A8A-A710-8DFDD65DD1B1}" sibTransId="{98BAFC3A-AFBE-4304-A5DF-851D0DEAFA04}"/>
    <dgm:cxn modelId="{9E0464FC-8CE2-43C0-88A7-06DD30222860}" type="presOf" srcId="{6909A89A-F34B-4236-ABF1-6F66E6A8DDFC}" destId="{4ECC90A0-0E6F-4599-BAA2-1505912FFCFC}" srcOrd="0" destOrd="2" presId="urn:microsoft.com/office/officeart/2005/8/layout/StepDownProcess"/>
    <dgm:cxn modelId="{B4608A88-DDF1-47A8-BC37-CD004EE19240}" srcId="{566EAE5E-21EA-4CFF-967A-4A393B0CD3AC}" destId="{68DA0CE7-4E5E-4098-B39A-59E77DA95A8A}" srcOrd="1" destOrd="0" parTransId="{DF2A57E7-F83B-422C-9FCF-8396B0C40C1D}" sibTransId="{1251C9CB-BBBD-4EC0-BD56-6538A4A1ED5F}"/>
    <dgm:cxn modelId="{D1CEDCDF-B9B5-4581-9CCB-3CB37E5E7110}" srcId="{FEF9EDAC-1BF6-4BB8-8FDB-8DA899B16C8F}" destId="{827CEFDF-7584-41DA-BBD5-35ADBD4DDD30}" srcOrd="1" destOrd="0" parTransId="{930E67BA-B9C6-499B-BE73-BB8C4AD170BE}" sibTransId="{88C02BE6-7F14-44E6-BC51-4C72B110B33E}"/>
    <dgm:cxn modelId="{C4161216-7BC5-4383-9DFD-1D3DF6595B38}" type="presOf" srcId="{FEF9EDAC-1BF6-4BB8-8FDB-8DA899B16C8F}" destId="{8E19736C-927F-4429-AEF6-1E20C3D8D00F}" srcOrd="0" destOrd="0" presId="urn:microsoft.com/office/officeart/2005/8/layout/StepDownProcess"/>
    <dgm:cxn modelId="{F6D095F3-6EE5-42E0-B76C-9D159263DB36}" srcId="{30FFFF9A-09A1-48FF-8B58-577784AA6BC7}" destId="{2C8DD9AF-4602-4FA8-985D-765210F70F97}" srcOrd="0" destOrd="0" parTransId="{3532602D-C714-449F-8F32-881E58D66F57}" sibTransId="{6043540B-86CE-4FE8-9A17-33CE4C9FB5EE}"/>
    <dgm:cxn modelId="{65C0D2D8-D8F5-4133-9FCA-25B69E0F77E5}" srcId="{566EAE5E-21EA-4CFF-967A-4A393B0CD3AC}" destId="{FEF9EDAC-1BF6-4BB8-8FDB-8DA899B16C8F}" srcOrd="2" destOrd="0" parTransId="{3B14E884-6E23-4E0D-824F-163ED3648C4F}" sibTransId="{8F14EAB8-D767-49EA-B0B3-AAF47633CC45}"/>
    <dgm:cxn modelId="{AFA16722-D2A7-405D-AD49-95700B192EA2}" type="presOf" srcId="{566EAE5E-21EA-4CFF-967A-4A393B0CD3AC}" destId="{4B349D7C-2F57-46EA-BB33-120BDDE9D674}" srcOrd="0" destOrd="0" presId="urn:microsoft.com/office/officeart/2005/8/layout/StepDownProcess"/>
    <dgm:cxn modelId="{745F6A5B-F9AA-4DAB-B992-4256AD0A33EB}" type="presOf" srcId="{2C8DD9AF-4602-4FA8-985D-765210F70F97}" destId="{71D7EC10-B1CA-450A-8E72-7E70DAAC2188}" srcOrd="0" destOrd="0" presId="urn:microsoft.com/office/officeart/2005/8/layout/StepDownProcess"/>
    <dgm:cxn modelId="{D9A440C9-83C5-4361-9FFF-B55176F49C9D}" srcId="{30FFFF9A-09A1-48FF-8B58-577784AA6BC7}" destId="{602236AB-C9A4-4D1B-8E6C-808209200464}" srcOrd="1" destOrd="0" parTransId="{E7A0DD11-4FFB-440B-B9F4-C8ECF80CFFFD}" sibTransId="{63F71DBA-7372-4565-9EB9-27343FFE0B8E}"/>
    <dgm:cxn modelId="{12394957-9D53-4240-B9BC-333D0BAA9CB7}" srcId="{566EAE5E-21EA-4CFF-967A-4A393B0CD3AC}" destId="{30FFFF9A-09A1-48FF-8B58-577784AA6BC7}" srcOrd="0" destOrd="0" parTransId="{BBB6D0E7-C104-4F15-97A0-1F9B5E373DB5}" sibTransId="{23583990-4D5C-42FD-AB43-D3DFB78D0923}"/>
    <dgm:cxn modelId="{668CED70-2C27-4F69-8E79-CB7E1A8646B7}" srcId="{68DA0CE7-4E5E-4098-B39A-59E77DA95A8A}" destId="{6909A89A-F34B-4236-ABF1-6F66E6A8DDFC}" srcOrd="2" destOrd="0" parTransId="{250F7D5E-8839-46E8-B3B8-D767EB31977B}" sibTransId="{AFB95D32-6A57-4AE9-80FF-5504A239193F}"/>
    <dgm:cxn modelId="{67B8302A-F689-41EA-8AEB-F5E5265431DA}" srcId="{68DA0CE7-4E5E-4098-B39A-59E77DA95A8A}" destId="{27AD70B2-61C9-4439-9AE9-F4005F9FE61B}" srcOrd="3" destOrd="0" parTransId="{CABA3CFF-7F2F-45EC-9344-CB8F96615423}" sibTransId="{BC12F679-DCEE-4699-A9A8-646A9F37B256}"/>
    <dgm:cxn modelId="{5AB1480F-1F2A-4203-B730-718F743D5AF4}" type="presOf" srcId="{F6133CED-2523-446B-8156-6A965C40E20F}" destId="{4ECC90A0-0E6F-4599-BAA2-1505912FFCFC}" srcOrd="0" destOrd="1" presId="urn:microsoft.com/office/officeart/2005/8/layout/StepDownProcess"/>
    <dgm:cxn modelId="{098E820F-ED9F-4393-9E4A-988592D7D439}" srcId="{FEF9EDAC-1BF6-4BB8-8FDB-8DA899B16C8F}" destId="{8A07FABE-855D-41CA-A464-941C4AB10D43}" srcOrd="0" destOrd="0" parTransId="{EEC3921D-F850-4BBB-8049-E90F871E3033}" sibTransId="{7631B13C-E232-4092-8AD0-7789476272BA}"/>
    <dgm:cxn modelId="{89688173-CCB8-4F19-AA6D-5323C495D375}" type="presOf" srcId="{704AE2AE-473D-4DC3-A692-16FC03DA4101}" destId="{4ECC90A0-0E6F-4599-BAA2-1505912FFCFC}" srcOrd="0" destOrd="0" presId="urn:microsoft.com/office/officeart/2005/8/layout/StepDownProcess"/>
    <dgm:cxn modelId="{559EE113-D98E-4EED-B321-4A448370E396}" srcId="{68DA0CE7-4E5E-4098-B39A-59E77DA95A8A}" destId="{F6133CED-2523-446B-8156-6A965C40E20F}" srcOrd="1" destOrd="0" parTransId="{6CB88D6D-DE6D-41BE-B3B3-0F29618DF820}" sibTransId="{EFE8C20E-CADB-4A6C-8C5B-34CB13F7DBE1}"/>
    <dgm:cxn modelId="{AB36712A-637A-4915-9C4E-2291A4515E01}" type="presOf" srcId="{602236AB-C9A4-4D1B-8E6C-808209200464}" destId="{71D7EC10-B1CA-450A-8E72-7E70DAAC2188}" srcOrd="0" destOrd="1" presId="urn:microsoft.com/office/officeart/2005/8/layout/StepDownProcess"/>
    <dgm:cxn modelId="{B7B8C328-7976-416D-BB27-18DDB8DCF7BE}" type="presOf" srcId="{68DA0CE7-4E5E-4098-B39A-59E77DA95A8A}" destId="{DFD79C5F-CFD5-43F0-945F-13C3CB38B68C}" srcOrd="0" destOrd="0" presId="urn:microsoft.com/office/officeart/2005/8/layout/StepDownProcess"/>
    <dgm:cxn modelId="{A4935AB0-A6D6-49EA-886A-FB00326BFE24}" type="presParOf" srcId="{4B349D7C-2F57-46EA-BB33-120BDDE9D674}" destId="{E9E76C4D-8605-4EFC-B4CF-53C8D0408353}" srcOrd="0" destOrd="0" presId="urn:microsoft.com/office/officeart/2005/8/layout/StepDownProcess"/>
    <dgm:cxn modelId="{7C21B69C-47CD-45DF-A12C-D3843D0EE04B}" type="presParOf" srcId="{E9E76C4D-8605-4EFC-B4CF-53C8D0408353}" destId="{011BB38A-9686-4AD3-B0BB-9E2F166CE323}" srcOrd="0" destOrd="0" presId="urn:microsoft.com/office/officeart/2005/8/layout/StepDownProcess"/>
    <dgm:cxn modelId="{CB10A875-318F-403F-832D-BC0B0920B8AC}" type="presParOf" srcId="{E9E76C4D-8605-4EFC-B4CF-53C8D0408353}" destId="{3F9D255B-98E0-4AD4-8C26-F1C884F83835}" srcOrd="1" destOrd="0" presId="urn:microsoft.com/office/officeart/2005/8/layout/StepDownProcess"/>
    <dgm:cxn modelId="{26054234-976F-4F10-A42F-246C4E679580}" type="presParOf" srcId="{E9E76C4D-8605-4EFC-B4CF-53C8D0408353}" destId="{71D7EC10-B1CA-450A-8E72-7E70DAAC2188}" srcOrd="2" destOrd="0" presId="urn:microsoft.com/office/officeart/2005/8/layout/StepDownProcess"/>
    <dgm:cxn modelId="{DABABC08-8197-437D-A02F-C03043BDCA23}" type="presParOf" srcId="{4B349D7C-2F57-46EA-BB33-120BDDE9D674}" destId="{F959674D-84A1-49DD-A32D-976E802F3FF5}" srcOrd="1" destOrd="0" presId="urn:microsoft.com/office/officeart/2005/8/layout/StepDownProcess"/>
    <dgm:cxn modelId="{53621FC1-3757-4EFF-9D9A-8E21DE3648CD}" type="presParOf" srcId="{4B349D7C-2F57-46EA-BB33-120BDDE9D674}" destId="{CE10D500-EF17-4870-A504-6461B9E751CC}" srcOrd="2" destOrd="0" presId="urn:microsoft.com/office/officeart/2005/8/layout/StepDownProcess"/>
    <dgm:cxn modelId="{06A5964A-F3FE-479B-A956-789A6E2B54B5}" type="presParOf" srcId="{CE10D500-EF17-4870-A504-6461B9E751CC}" destId="{A54018CE-2CD4-41A2-80FD-5D2AB11D46AD}" srcOrd="0" destOrd="0" presId="urn:microsoft.com/office/officeart/2005/8/layout/StepDownProcess"/>
    <dgm:cxn modelId="{1645C382-031A-4DA8-989F-F9A002ACC7DD}" type="presParOf" srcId="{CE10D500-EF17-4870-A504-6461B9E751CC}" destId="{DFD79C5F-CFD5-43F0-945F-13C3CB38B68C}" srcOrd="1" destOrd="0" presId="urn:microsoft.com/office/officeart/2005/8/layout/StepDownProcess"/>
    <dgm:cxn modelId="{FB8E8215-FC68-4E68-BBF9-A246B1C840BD}" type="presParOf" srcId="{CE10D500-EF17-4870-A504-6461B9E751CC}" destId="{4ECC90A0-0E6F-4599-BAA2-1505912FFCFC}" srcOrd="2" destOrd="0" presId="urn:microsoft.com/office/officeart/2005/8/layout/StepDownProcess"/>
    <dgm:cxn modelId="{C7837910-3DA8-404D-B07B-4FDA0B9056C0}" type="presParOf" srcId="{4B349D7C-2F57-46EA-BB33-120BDDE9D674}" destId="{C1AF424F-741E-4543-97E4-178D096C2A46}" srcOrd="3" destOrd="0" presId="urn:microsoft.com/office/officeart/2005/8/layout/StepDownProcess"/>
    <dgm:cxn modelId="{C7A319A0-2164-453B-8A8C-F3574F6DC027}" type="presParOf" srcId="{4B349D7C-2F57-46EA-BB33-120BDDE9D674}" destId="{5808A6D9-F491-4F0A-9AAE-8538629B57B4}" srcOrd="4" destOrd="0" presId="urn:microsoft.com/office/officeart/2005/8/layout/StepDownProcess"/>
    <dgm:cxn modelId="{C9CA8142-40D4-4728-87A4-396EE63905AA}" type="presParOf" srcId="{5808A6D9-F491-4F0A-9AAE-8538629B57B4}" destId="{8E19736C-927F-4429-AEF6-1E20C3D8D00F}" srcOrd="0" destOrd="0" presId="urn:microsoft.com/office/officeart/2005/8/layout/StepDownProcess"/>
    <dgm:cxn modelId="{E83413C8-497A-4BDA-9CF9-74539B87CD44}" type="presParOf" srcId="{5808A6D9-F491-4F0A-9AAE-8538629B57B4}" destId="{8E40FC37-A0B7-402B-B038-1ED927DDE510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1BB38A-9686-4AD3-B0BB-9E2F166CE323}">
      <dsp:nvSpPr>
        <dsp:cNvPr id="0" name=""/>
        <dsp:cNvSpPr/>
      </dsp:nvSpPr>
      <dsp:spPr>
        <a:xfrm rot="5400000">
          <a:off x="772407" y="1115130"/>
          <a:ext cx="993582" cy="113115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9D255B-98E0-4AD4-8C26-F1C884F83835}">
      <dsp:nvSpPr>
        <dsp:cNvPr id="0" name=""/>
        <dsp:cNvSpPr/>
      </dsp:nvSpPr>
      <dsp:spPr>
        <a:xfrm>
          <a:off x="48185" y="0"/>
          <a:ext cx="1672608" cy="1170771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900" kern="1200" dirty="0"/>
            <a:t>Oral beslenme mümkün mü?</a:t>
          </a:r>
        </a:p>
      </dsp:txBody>
      <dsp:txXfrm>
        <a:off x="105348" y="57163"/>
        <a:ext cx="1558282" cy="1056445"/>
      </dsp:txXfrm>
    </dsp:sp>
    <dsp:sp modelId="{71D7EC10-B1CA-450A-8E72-7E70DAAC2188}">
      <dsp:nvSpPr>
        <dsp:cNvPr id="0" name=""/>
        <dsp:cNvSpPr/>
      </dsp:nvSpPr>
      <dsp:spPr>
        <a:xfrm>
          <a:off x="1780054" y="91552"/>
          <a:ext cx="2838255" cy="9462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1600" b="1" kern="1200" dirty="0"/>
            <a:t>Diyet düzenlenmesi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1600" b="1" kern="1200"/>
            <a:t>ONS</a:t>
          </a:r>
        </a:p>
      </dsp:txBody>
      <dsp:txXfrm>
        <a:off x="1780054" y="91552"/>
        <a:ext cx="2838255" cy="946269"/>
      </dsp:txXfrm>
    </dsp:sp>
    <dsp:sp modelId="{A54018CE-2CD4-41A2-80FD-5D2AB11D46AD}">
      <dsp:nvSpPr>
        <dsp:cNvPr id="0" name=""/>
        <dsp:cNvSpPr/>
      </dsp:nvSpPr>
      <dsp:spPr>
        <a:xfrm rot="5400000">
          <a:off x="3284955" y="2036585"/>
          <a:ext cx="993582" cy="210143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D79C5F-CFD5-43F0-945F-13C3CB38B68C}">
      <dsp:nvSpPr>
        <dsp:cNvPr id="0" name=""/>
        <dsp:cNvSpPr/>
      </dsp:nvSpPr>
      <dsp:spPr>
        <a:xfrm>
          <a:off x="1987009" y="1337193"/>
          <a:ext cx="1672608" cy="1170771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900" kern="1200" dirty="0"/>
            <a:t>Enteral beslenme mümkün mü?</a:t>
          </a:r>
        </a:p>
      </dsp:txBody>
      <dsp:txXfrm>
        <a:off x="2044172" y="1394356"/>
        <a:ext cx="1558282" cy="1056445"/>
      </dsp:txXfrm>
    </dsp:sp>
    <dsp:sp modelId="{4ECC90A0-0E6F-4599-BAA2-1505912FFCFC}">
      <dsp:nvSpPr>
        <dsp:cNvPr id="0" name=""/>
        <dsp:cNvSpPr/>
      </dsp:nvSpPr>
      <dsp:spPr>
        <a:xfrm>
          <a:off x="3842779" y="1449449"/>
          <a:ext cx="1216496" cy="9462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1600" b="1" kern="1200" dirty="0"/>
            <a:t>N/G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1600" b="1" kern="1200"/>
            <a:t>N/J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1600" b="1" kern="1200"/>
            <a:t>PEG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1600" b="1" kern="1200"/>
            <a:t>STENT</a:t>
          </a:r>
        </a:p>
      </dsp:txBody>
      <dsp:txXfrm>
        <a:off x="3842779" y="1449449"/>
        <a:ext cx="1216496" cy="946269"/>
      </dsp:txXfrm>
    </dsp:sp>
    <dsp:sp modelId="{8E19736C-927F-4429-AEF6-1E20C3D8D00F}">
      <dsp:nvSpPr>
        <dsp:cNvPr id="0" name=""/>
        <dsp:cNvSpPr/>
      </dsp:nvSpPr>
      <dsp:spPr>
        <a:xfrm>
          <a:off x="5060692" y="2661242"/>
          <a:ext cx="1672608" cy="1170771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900" kern="1200" dirty="0" err="1"/>
            <a:t>Parenteral</a:t>
          </a:r>
          <a:endParaRPr lang="tr-TR" sz="1900" kern="1200" dirty="0"/>
        </a:p>
      </dsp:txBody>
      <dsp:txXfrm>
        <a:off x="5117855" y="2718405"/>
        <a:ext cx="1558282" cy="1056445"/>
      </dsp:txXfrm>
    </dsp:sp>
    <dsp:sp modelId="{8E40FC37-A0B7-402B-B038-1ED927DDE510}">
      <dsp:nvSpPr>
        <dsp:cNvPr id="0" name=""/>
        <dsp:cNvSpPr/>
      </dsp:nvSpPr>
      <dsp:spPr>
        <a:xfrm>
          <a:off x="6891757" y="2779127"/>
          <a:ext cx="1628328" cy="9462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1600" b="1" kern="1200" dirty="0" smtClean="0"/>
            <a:t>Tamamlayıcı</a:t>
          </a:r>
          <a:endParaRPr lang="tr-TR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1600" b="1" kern="1200" dirty="0"/>
            <a:t>Total </a:t>
          </a:r>
          <a:r>
            <a:rPr lang="tr-TR" sz="1600" b="1" kern="1200" dirty="0" err="1" smtClean="0"/>
            <a:t>parenteral</a:t>
          </a:r>
          <a:endParaRPr lang="tr-TR" sz="1600" b="1" kern="1200" dirty="0"/>
        </a:p>
      </dsp:txBody>
      <dsp:txXfrm>
        <a:off x="6891757" y="2779127"/>
        <a:ext cx="1628328" cy="9462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Kap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zemin_5_gen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5231" y="3061854"/>
            <a:ext cx="5634710" cy="75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71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799"/>
            </a:lvl1pPr>
            <a:lvl2pPr marL="544211" indent="0">
              <a:buNone/>
              <a:defRPr sz="3349"/>
            </a:lvl2pPr>
            <a:lvl3pPr marL="1088421" indent="0">
              <a:buNone/>
              <a:defRPr sz="2849"/>
            </a:lvl3pPr>
            <a:lvl4pPr marL="1632632" indent="0">
              <a:buNone/>
              <a:defRPr sz="2400"/>
            </a:lvl4pPr>
            <a:lvl5pPr marL="2176843" indent="0">
              <a:buNone/>
              <a:defRPr sz="2400"/>
            </a:lvl5pPr>
            <a:lvl6pPr marL="2721053" indent="0">
              <a:buNone/>
              <a:defRPr sz="2400"/>
            </a:lvl6pPr>
            <a:lvl7pPr marL="3265264" indent="0">
              <a:buNone/>
              <a:defRPr sz="2400"/>
            </a:lvl7pPr>
            <a:lvl8pPr marL="3809474" indent="0">
              <a:buNone/>
              <a:defRPr sz="2400"/>
            </a:lvl8pPr>
            <a:lvl9pPr marL="4353685" indent="0">
              <a:buNone/>
              <a:defRPr sz="24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650"/>
            </a:lvl1pPr>
            <a:lvl2pPr marL="544211" indent="0">
              <a:buNone/>
              <a:defRPr sz="1450"/>
            </a:lvl2pPr>
            <a:lvl3pPr marL="1088421" indent="0">
              <a:buNone/>
              <a:defRPr sz="1200"/>
            </a:lvl3pPr>
            <a:lvl4pPr marL="1632632" indent="0">
              <a:buNone/>
              <a:defRPr sz="1050"/>
            </a:lvl4pPr>
            <a:lvl5pPr marL="2176843" indent="0">
              <a:buNone/>
              <a:defRPr sz="1050"/>
            </a:lvl5pPr>
            <a:lvl6pPr marL="2721053" indent="0">
              <a:buNone/>
              <a:defRPr sz="1050"/>
            </a:lvl6pPr>
            <a:lvl7pPr marL="3265264" indent="0">
              <a:buNone/>
              <a:defRPr sz="1050"/>
            </a:lvl7pPr>
            <a:lvl8pPr marL="3809474" indent="0">
              <a:buNone/>
              <a:defRPr sz="1050"/>
            </a:lvl8pPr>
            <a:lvl9pPr marL="4353685" indent="0">
              <a:buNone/>
              <a:defRPr sz="105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E251-8E33-4C19-B61A-248C1D4694C1}" type="datetimeFigureOut">
              <a:rPr lang="tr-TR" smtClean="0"/>
              <a:pPr/>
              <a:t>4.04.2024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45DB-927A-4D8A-AC48-EC3CDF3A8D0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916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E251-8E33-4C19-B61A-248C1D4694C1}" type="datetimeFigureOut">
              <a:rPr lang="tr-TR" smtClean="0"/>
              <a:pPr/>
              <a:t>4.04.2024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45DB-927A-4D8A-AC48-EC3CDF3A8D0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0802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23573318" y="549275"/>
            <a:ext cx="7315200" cy="117046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1625601" y="549275"/>
            <a:ext cx="21744517" cy="117046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E251-8E33-4C19-B61A-248C1D4694C1}" type="datetimeFigureOut">
              <a:rPr lang="tr-TR" smtClean="0"/>
              <a:pPr/>
              <a:t>4.04.2024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45DB-927A-4D8A-AC48-EC3CDF3A8D0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7000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E251-8E33-4C19-B61A-248C1D4694C1}" type="datetimeFigureOut">
              <a:rPr lang="tr-TR" smtClean="0"/>
              <a:pPr/>
              <a:t>4.04.2024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45DB-927A-4D8A-AC48-EC3CDF3A8D0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564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062006"/>
            <a:ext cx="109728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609600" y="2457005"/>
            <a:ext cx="10972800" cy="3669159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E251-8E33-4C19-B61A-248C1D4694C1}" type="datetimeFigureOut">
              <a:rPr lang="tr-TR" smtClean="0"/>
              <a:pPr/>
              <a:t>4.04.2024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45DB-927A-4D8A-AC48-EC3CDF3A8D0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4215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749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11" indent="0">
              <a:buNone/>
              <a:defRPr sz="2150">
                <a:solidFill>
                  <a:schemeClr val="tx1">
                    <a:tint val="75000"/>
                  </a:schemeClr>
                </a:solidFill>
              </a:defRPr>
            </a:lvl2pPr>
            <a:lvl3pPr marL="108842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632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4pPr>
            <a:lvl5pPr marL="2176843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5pPr>
            <a:lvl6pPr marL="2721053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6pPr>
            <a:lvl7pPr marL="3265264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7pPr>
            <a:lvl8pPr marL="3809474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8pPr>
            <a:lvl9pPr marL="4353685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E251-8E33-4C19-B61A-248C1D4694C1}" type="datetimeFigureOut">
              <a:rPr lang="tr-TR" smtClean="0"/>
              <a:pPr/>
              <a:t>4.04.2024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45DB-927A-4D8A-AC48-EC3CDF3A8D0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8581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098006"/>
            <a:ext cx="109728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25600" y="3200400"/>
            <a:ext cx="14528800" cy="9053513"/>
          </a:xfrm>
        </p:spPr>
        <p:txBody>
          <a:bodyPr/>
          <a:lstStyle>
            <a:lvl1pPr>
              <a:defRPr sz="3349"/>
            </a:lvl1pPr>
            <a:lvl2pPr>
              <a:defRPr sz="2849"/>
            </a:lvl2pPr>
            <a:lvl3pPr>
              <a:defRPr sz="2400"/>
            </a:lvl3pPr>
            <a:lvl4pPr>
              <a:defRPr sz="2150"/>
            </a:lvl4pPr>
            <a:lvl5pPr>
              <a:defRPr sz="2150"/>
            </a:lvl5pPr>
            <a:lvl6pPr>
              <a:defRPr sz="2150"/>
            </a:lvl6pPr>
            <a:lvl7pPr>
              <a:defRPr sz="2150"/>
            </a:lvl7pPr>
            <a:lvl8pPr>
              <a:defRPr sz="2150"/>
            </a:lvl8pPr>
            <a:lvl9pPr>
              <a:defRPr sz="215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16357601" y="3200400"/>
            <a:ext cx="14530917" cy="9053513"/>
          </a:xfrm>
        </p:spPr>
        <p:txBody>
          <a:bodyPr/>
          <a:lstStyle>
            <a:lvl1pPr>
              <a:defRPr sz="3349"/>
            </a:lvl1pPr>
            <a:lvl2pPr>
              <a:defRPr sz="2849"/>
            </a:lvl2pPr>
            <a:lvl3pPr>
              <a:defRPr sz="2400"/>
            </a:lvl3pPr>
            <a:lvl4pPr>
              <a:defRPr sz="2150"/>
            </a:lvl4pPr>
            <a:lvl5pPr>
              <a:defRPr sz="2150"/>
            </a:lvl5pPr>
            <a:lvl6pPr>
              <a:defRPr sz="2150"/>
            </a:lvl6pPr>
            <a:lvl7pPr>
              <a:defRPr sz="2150"/>
            </a:lvl7pPr>
            <a:lvl8pPr>
              <a:defRPr sz="2150"/>
            </a:lvl8pPr>
            <a:lvl9pPr>
              <a:defRPr sz="215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E251-8E33-4C19-B61A-248C1D4694C1}" type="datetimeFigureOut">
              <a:rPr lang="tr-TR" smtClean="0"/>
              <a:pPr/>
              <a:t>4.04.2024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45DB-927A-4D8A-AC48-EC3CDF3A8D0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578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098006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2537239"/>
            <a:ext cx="5386917" cy="639762"/>
          </a:xfrm>
        </p:spPr>
        <p:txBody>
          <a:bodyPr anchor="b"/>
          <a:lstStyle>
            <a:lvl1pPr marL="0" indent="0">
              <a:buNone/>
              <a:defRPr sz="2849" b="1"/>
            </a:lvl1pPr>
            <a:lvl2pPr marL="544211" indent="0">
              <a:buNone/>
              <a:defRPr sz="2400" b="1"/>
            </a:lvl2pPr>
            <a:lvl3pPr marL="1088421" indent="0">
              <a:buNone/>
              <a:defRPr sz="2150" b="1"/>
            </a:lvl3pPr>
            <a:lvl4pPr marL="1632632" indent="0">
              <a:buNone/>
              <a:defRPr sz="1900" b="1"/>
            </a:lvl4pPr>
            <a:lvl5pPr marL="2176843" indent="0">
              <a:buNone/>
              <a:defRPr sz="1900" b="1"/>
            </a:lvl5pPr>
            <a:lvl6pPr marL="2721053" indent="0">
              <a:buNone/>
              <a:defRPr sz="1900" b="1"/>
            </a:lvl6pPr>
            <a:lvl7pPr marL="3265264" indent="0">
              <a:buNone/>
              <a:defRPr sz="1900" b="1"/>
            </a:lvl7pPr>
            <a:lvl8pPr marL="3809474" indent="0">
              <a:buNone/>
              <a:defRPr sz="1900" b="1"/>
            </a:lvl8pPr>
            <a:lvl9pPr marL="4353685" indent="0">
              <a:buNone/>
              <a:defRPr sz="1900" b="1"/>
            </a:lvl9pPr>
          </a:lstStyle>
          <a:p>
            <a:pPr lvl="0"/>
            <a:r>
              <a:rPr lang="tr-TR" dirty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3357001"/>
            <a:ext cx="5386917" cy="2769163"/>
          </a:xfrm>
        </p:spPr>
        <p:txBody>
          <a:bodyPr/>
          <a:lstStyle>
            <a:lvl1pPr>
              <a:defRPr sz="2849"/>
            </a:lvl1pPr>
            <a:lvl2pPr>
              <a:defRPr sz="2400"/>
            </a:lvl2pPr>
            <a:lvl3pPr>
              <a:defRPr sz="215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7" y="2537239"/>
            <a:ext cx="5389034" cy="639762"/>
          </a:xfrm>
        </p:spPr>
        <p:txBody>
          <a:bodyPr anchor="b"/>
          <a:lstStyle>
            <a:lvl1pPr marL="0" indent="0">
              <a:buNone/>
              <a:defRPr sz="2849" b="1"/>
            </a:lvl1pPr>
            <a:lvl2pPr marL="544211" indent="0">
              <a:buNone/>
              <a:defRPr sz="2400" b="1"/>
            </a:lvl2pPr>
            <a:lvl3pPr marL="1088421" indent="0">
              <a:buNone/>
              <a:defRPr sz="2150" b="1"/>
            </a:lvl3pPr>
            <a:lvl4pPr marL="1632632" indent="0">
              <a:buNone/>
              <a:defRPr sz="1900" b="1"/>
            </a:lvl4pPr>
            <a:lvl5pPr marL="2176843" indent="0">
              <a:buNone/>
              <a:defRPr sz="1900" b="1"/>
            </a:lvl5pPr>
            <a:lvl6pPr marL="2721053" indent="0">
              <a:buNone/>
              <a:defRPr sz="1900" b="1"/>
            </a:lvl6pPr>
            <a:lvl7pPr marL="3265264" indent="0">
              <a:buNone/>
              <a:defRPr sz="1900" b="1"/>
            </a:lvl7pPr>
            <a:lvl8pPr marL="3809474" indent="0">
              <a:buNone/>
              <a:defRPr sz="1900" b="1"/>
            </a:lvl8pPr>
            <a:lvl9pPr marL="4353685" indent="0">
              <a:buNone/>
              <a:defRPr sz="1900" b="1"/>
            </a:lvl9pPr>
          </a:lstStyle>
          <a:p>
            <a:pPr lvl="0"/>
            <a:r>
              <a:rPr lang="tr-TR" dirty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7" y="3357001"/>
            <a:ext cx="5389034" cy="2769163"/>
          </a:xfrm>
        </p:spPr>
        <p:txBody>
          <a:bodyPr/>
          <a:lstStyle>
            <a:lvl1pPr>
              <a:defRPr sz="2849"/>
            </a:lvl1pPr>
            <a:lvl2pPr>
              <a:defRPr sz="2400"/>
            </a:lvl2pPr>
            <a:lvl3pPr>
              <a:defRPr sz="215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E251-8E33-4C19-B61A-248C1D4694C1}" type="datetimeFigureOut">
              <a:rPr lang="tr-TR" smtClean="0"/>
              <a:pPr/>
              <a:t>4.04.2024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45DB-927A-4D8A-AC48-EC3CDF3A8D0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3600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25011"/>
            <a:ext cx="109728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E251-8E33-4C19-B61A-248C1D4694C1}" type="datetimeFigureOut">
              <a:rPr lang="tr-TR" smtClean="0"/>
              <a:pPr/>
              <a:t>4.04.2024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45DB-927A-4D8A-AC48-EC3CDF3A8D0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557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E251-8E33-4C19-B61A-248C1D4694C1}" type="datetimeFigureOut">
              <a:rPr lang="tr-TR" smtClean="0"/>
              <a:pPr/>
              <a:t>4.04.2024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45DB-927A-4D8A-AC48-EC3CDF3A8D0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80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4" y="273051"/>
            <a:ext cx="6815667" cy="5853113"/>
          </a:xfrm>
        </p:spPr>
        <p:txBody>
          <a:bodyPr/>
          <a:lstStyle>
            <a:lvl1pPr>
              <a:defRPr sz="3799"/>
            </a:lvl1pPr>
            <a:lvl2pPr>
              <a:defRPr sz="3349"/>
            </a:lvl2pPr>
            <a:lvl3pPr>
              <a:defRPr sz="2849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1" y="1435100"/>
            <a:ext cx="4011084" cy="4691063"/>
          </a:xfrm>
        </p:spPr>
        <p:txBody>
          <a:bodyPr/>
          <a:lstStyle>
            <a:lvl1pPr marL="0" indent="0">
              <a:buNone/>
              <a:defRPr sz="1650"/>
            </a:lvl1pPr>
            <a:lvl2pPr marL="544211" indent="0">
              <a:buNone/>
              <a:defRPr sz="1450"/>
            </a:lvl2pPr>
            <a:lvl3pPr marL="1088421" indent="0">
              <a:buNone/>
              <a:defRPr sz="1200"/>
            </a:lvl3pPr>
            <a:lvl4pPr marL="1632632" indent="0">
              <a:buNone/>
              <a:defRPr sz="1050"/>
            </a:lvl4pPr>
            <a:lvl5pPr marL="2176843" indent="0">
              <a:buNone/>
              <a:defRPr sz="1050"/>
            </a:lvl5pPr>
            <a:lvl6pPr marL="2721053" indent="0">
              <a:buNone/>
              <a:defRPr sz="1050"/>
            </a:lvl6pPr>
            <a:lvl7pPr marL="3265264" indent="0">
              <a:buNone/>
              <a:defRPr sz="1050"/>
            </a:lvl7pPr>
            <a:lvl8pPr marL="3809474" indent="0">
              <a:buNone/>
              <a:defRPr sz="1050"/>
            </a:lvl8pPr>
            <a:lvl9pPr marL="4353685" indent="0">
              <a:buNone/>
              <a:defRPr sz="105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E251-8E33-4C19-B61A-248C1D4694C1}" type="datetimeFigureOut">
              <a:rPr lang="tr-TR" smtClean="0"/>
              <a:pPr/>
              <a:t>4.04.2024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45DB-927A-4D8A-AC48-EC3CDF3A8D0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09428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14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7E251-8E33-4C19-B61A-248C1D4694C1}" type="datetimeFigureOut">
              <a:rPr lang="tr-TR" smtClean="0"/>
              <a:pPr/>
              <a:t>4.04.2024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14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14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145DB-927A-4D8A-AC48-EC3CDF3A8D06}" type="slidenum">
              <a:rPr lang="tr-TR" smtClean="0"/>
              <a:pPr/>
              <a:t>‹#›</a:t>
            </a:fld>
            <a:endParaRPr lang="tr-TR"/>
          </a:p>
        </p:txBody>
      </p:sp>
      <p:pic>
        <p:nvPicPr>
          <p:cNvPr id="7" name="zemin_5_arka_genis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12191206" cy="6857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40" y="97176"/>
            <a:ext cx="2428989" cy="56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066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ctr" defTabSz="1088421" rtl="0" eaLnBrk="1" latinLnBrk="0" hangingPunct="1">
        <a:spcBef>
          <a:spcPct val="0"/>
        </a:spcBef>
        <a:buNone/>
        <a:defRPr sz="52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58" indent="-408158" algn="l" defTabSz="1088421" rtl="0" eaLnBrk="1" latinLnBrk="0" hangingPunct="1">
        <a:spcBef>
          <a:spcPct val="20000"/>
        </a:spcBef>
        <a:buFont typeface="Arial" pitchFamily="34" charset="0"/>
        <a:buChar char="•"/>
        <a:defRPr sz="3799" kern="1200">
          <a:solidFill>
            <a:schemeClr val="tx1"/>
          </a:solidFill>
          <a:latin typeface="+mn-lt"/>
          <a:ea typeface="+mn-ea"/>
          <a:cs typeface="+mn-cs"/>
        </a:defRPr>
      </a:lvl1pPr>
      <a:lvl2pPr marL="884342" indent="-340131" algn="l" defTabSz="1088421" rtl="0" eaLnBrk="1" latinLnBrk="0" hangingPunct="1">
        <a:spcBef>
          <a:spcPct val="20000"/>
        </a:spcBef>
        <a:buFont typeface="Arial" pitchFamily="34" charset="0"/>
        <a:buChar char="–"/>
        <a:defRPr sz="3349" kern="1200">
          <a:solidFill>
            <a:schemeClr val="tx1"/>
          </a:solidFill>
          <a:latin typeface="+mn-lt"/>
          <a:ea typeface="+mn-ea"/>
          <a:cs typeface="+mn-cs"/>
        </a:defRPr>
      </a:lvl2pPr>
      <a:lvl3pPr marL="1360526" indent="-272105" algn="l" defTabSz="1088421" rtl="0" eaLnBrk="1" latinLnBrk="0" hangingPunct="1">
        <a:spcBef>
          <a:spcPct val="20000"/>
        </a:spcBef>
        <a:buFont typeface="Arial" pitchFamily="34" charset="0"/>
        <a:buChar char="•"/>
        <a:defRPr sz="2849" kern="1200">
          <a:solidFill>
            <a:schemeClr val="tx1"/>
          </a:solidFill>
          <a:latin typeface="+mn-lt"/>
          <a:ea typeface="+mn-ea"/>
          <a:cs typeface="+mn-cs"/>
        </a:defRPr>
      </a:lvl3pPr>
      <a:lvl4pPr marL="1904737" indent="-272105" algn="l" defTabSz="1088421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8948" indent="-272105" algn="l" defTabSz="1088421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158" indent="-272105" algn="l" defTabSz="108842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369" indent="-272105" algn="l" defTabSz="108842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580" indent="-272105" algn="l" defTabSz="108842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790" indent="-272105" algn="l" defTabSz="108842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1088421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1pPr>
      <a:lvl2pPr marL="544211" algn="l" defTabSz="1088421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2pPr>
      <a:lvl3pPr marL="1088421" algn="l" defTabSz="1088421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3pPr>
      <a:lvl4pPr marL="1632632" algn="l" defTabSz="1088421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4pPr>
      <a:lvl5pPr marL="2176843" algn="l" defTabSz="1088421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5pPr>
      <a:lvl6pPr marL="2721053" algn="l" defTabSz="1088421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6pPr>
      <a:lvl7pPr marL="3265264" algn="l" defTabSz="1088421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7pPr>
      <a:lvl8pPr marL="3809474" algn="l" defTabSz="1088421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8pPr>
      <a:lvl9pPr marL="4353685" algn="l" defTabSz="1088421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b="1" i="1" dirty="0" smtClean="0">
                <a:solidFill>
                  <a:srgbClr val="002060"/>
                </a:solidFill>
              </a:rPr>
              <a:t>Cerrahi Hastada Beslenme Tedavisi</a:t>
            </a:r>
            <a:endParaRPr lang="tr-TR" b="1" i="1" dirty="0">
              <a:solidFill>
                <a:srgbClr val="002060"/>
              </a:solidFill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tx1"/>
                </a:solidFill>
              </a:rPr>
              <a:t>Dr. Ahmet Bülent DOĞRUL</a:t>
            </a:r>
            <a:endParaRPr lang="tr-T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15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i="1" dirty="0" smtClean="0">
                <a:solidFill>
                  <a:srgbClr val="C00000"/>
                </a:solidFill>
              </a:rPr>
              <a:t>Cerrahi Hastalarda Beslenme</a:t>
            </a:r>
            <a:endParaRPr lang="tr-TR" b="1" i="1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461155"/>
            <a:ext cx="11124414" cy="4715808"/>
          </a:xfrm>
        </p:spPr>
        <p:txBody>
          <a:bodyPr>
            <a:normAutofit/>
          </a:bodyPr>
          <a:lstStyle/>
          <a:p>
            <a:endParaRPr lang="tr-TR" dirty="0"/>
          </a:p>
          <a:p>
            <a:endParaRPr lang="tr-TR" sz="4200" dirty="0" smtClean="0"/>
          </a:p>
          <a:p>
            <a:pPr marL="0" indent="0">
              <a:buNone/>
            </a:pPr>
            <a:r>
              <a:rPr lang="tr-TR" sz="4200" dirty="0" smtClean="0"/>
              <a:t>Cerrahi  </a:t>
            </a:r>
            <a:r>
              <a:rPr lang="tr-TR" dirty="0" smtClean="0"/>
              <a:t>                                      </a:t>
            </a:r>
            <a:r>
              <a:rPr lang="tr-TR" sz="3800" dirty="0" smtClean="0"/>
              <a:t>Beslenme durumu</a:t>
            </a:r>
          </a:p>
          <a:p>
            <a:pPr marL="0" indent="0">
              <a:buNone/>
            </a:pPr>
            <a:r>
              <a:rPr lang="tr-TR" sz="3800" dirty="0"/>
              <a:t> </a:t>
            </a:r>
            <a:r>
              <a:rPr lang="tr-TR" sz="3800" dirty="0" smtClean="0"/>
              <a:t>                                                      </a:t>
            </a:r>
            <a:r>
              <a:rPr lang="tr-TR" sz="3800" dirty="0" err="1" smtClean="0"/>
              <a:t>İnflamatuar</a:t>
            </a:r>
            <a:r>
              <a:rPr lang="tr-TR" sz="3800" dirty="0" smtClean="0"/>
              <a:t> aktivite</a:t>
            </a:r>
          </a:p>
          <a:p>
            <a:pPr marL="0" indent="0">
              <a:buNone/>
            </a:pPr>
            <a:r>
              <a:rPr lang="tr-TR" sz="3600" dirty="0" smtClean="0"/>
              <a:t>                                                           Beklenen konakçı yanıtı</a:t>
            </a:r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7283" y="2445870"/>
            <a:ext cx="3131418" cy="2345541"/>
          </a:xfrm>
          <a:prstGeom prst="rect">
            <a:avLst/>
          </a:prstGeom>
        </p:spPr>
      </p:pic>
      <p:sp>
        <p:nvSpPr>
          <p:cNvPr id="6" name="Metin kutusu 5"/>
          <p:cNvSpPr txBox="1"/>
          <p:nvPr/>
        </p:nvSpPr>
        <p:spPr>
          <a:xfrm>
            <a:off x="1027522" y="5599522"/>
            <a:ext cx="1047317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/>
              <a:t>KATABOLİZMA VE MALNUTRİSYONUN ENGELLENMESİ VE TEDAVİSİ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8765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 descr="İçerik Yer Tutucusu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/>
            <a:r>
              <a:rPr lang="tr-TR" altLang="tr-TR" dirty="0" smtClean="0"/>
              <a:t>Kimi?</a:t>
            </a:r>
          </a:p>
          <a:p>
            <a:pPr eaLnBrk="1"/>
            <a:r>
              <a:rPr lang="tr-TR" altLang="tr-TR" dirty="0" smtClean="0"/>
              <a:t>Ne zaman? </a:t>
            </a:r>
          </a:p>
          <a:p>
            <a:pPr eaLnBrk="1"/>
            <a:r>
              <a:rPr lang="tr-TR" altLang="tr-TR" dirty="0" smtClean="0"/>
              <a:t>Hangi yolla?</a:t>
            </a:r>
          </a:p>
          <a:p>
            <a:r>
              <a:rPr lang="tr-TR" altLang="tr-TR" dirty="0"/>
              <a:t>Ne </a:t>
            </a:r>
            <a:r>
              <a:rPr lang="tr-TR" altLang="tr-TR" dirty="0" smtClean="0"/>
              <a:t>kadar?</a:t>
            </a:r>
            <a:endParaRPr lang="tr-TR" altLang="tr-TR" dirty="0"/>
          </a:p>
          <a:p>
            <a:pPr eaLnBrk="1"/>
            <a:endParaRPr lang="tr-TR" altLang="tr-TR" dirty="0" smtClean="0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2482102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6946" t="18294" r="22964" b="38655"/>
          <a:stretch/>
        </p:blipFill>
        <p:spPr>
          <a:xfrm>
            <a:off x="609600" y="944627"/>
            <a:ext cx="10972800" cy="513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19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4400" b="1" i="1" dirty="0" smtClean="0">
                <a:solidFill>
                  <a:srgbClr val="FF0000"/>
                </a:solidFill>
              </a:rPr>
              <a:t>Malnutrisyon Taraması</a:t>
            </a:r>
            <a:endParaRPr lang="tr-TR" sz="4400" b="1" i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Major</a:t>
            </a:r>
            <a:r>
              <a:rPr lang="tr-TR" dirty="0" smtClean="0"/>
              <a:t> cerrahi öncesi ve sonrası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9248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4400" b="1" i="1" dirty="0" smtClean="0">
                <a:solidFill>
                  <a:srgbClr val="FF0000"/>
                </a:solidFill>
              </a:rPr>
              <a:t>Genel Erişkin Hastane </a:t>
            </a:r>
            <a:r>
              <a:rPr lang="tr-TR" sz="4400" b="1" i="1" dirty="0" err="1" smtClean="0">
                <a:solidFill>
                  <a:srgbClr val="FF0000"/>
                </a:solidFill>
              </a:rPr>
              <a:t>Populasyonu</a:t>
            </a:r>
            <a:endParaRPr lang="tr-TR" sz="4400" b="1" i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i="1" dirty="0">
                <a:solidFill>
                  <a:srgbClr val="00B0F0"/>
                </a:solidFill>
              </a:rPr>
              <a:t>NRS-2002 (Nutrition Risk Screening Tool 2002)</a:t>
            </a:r>
            <a:endParaRPr lang="tr-TR" b="1" i="1" dirty="0">
              <a:solidFill>
                <a:srgbClr val="00B0F0"/>
              </a:solidFill>
            </a:endParaRPr>
          </a:p>
          <a:p>
            <a:r>
              <a:rPr lang="en-US" b="1" i="1" dirty="0">
                <a:solidFill>
                  <a:srgbClr val="00B0F0"/>
                </a:solidFill>
              </a:rPr>
              <a:t>MUST (Malnutrition Universal Screening Tool)</a:t>
            </a:r>
            <a:endParaRPr lang="tr-TR" b="1" i="1" dirty="0">
              <a:solidFill>
                <a:srgbClr val="00B0F0"/>
              </a:solidFill>
            </a:endParaRPr>
          </a:p>
          <a:p>
            <a:r>
              <a:rPr lang="tr-TR" b="1" dirty="0" smtClean="0">
                <a:solidFill>
                  <a:srgbClr val="00B0F0"/>
                </a:solidFill>
              </a:rPr>
              <a:t>SGA </a:t>
            </a:r>
            <a:r>
              <a:rPr lang="tr-TR" b="1" dirty="0">
                <a:solidFill>
                  <a:srgbClr val="00B0F0"/>
                </a:solidFill>
              </a:rPr>
              <a:t>(</a:t>
            </a:r>
            <a:r>
              <a:rPr lang="tr-TR" b="1" dirty="0" err="1">
                <a:solidFill>
                  <a:srgbClr val="00B0F0"/>
                </a:solidFill>
              </a:rPr>
              <a:t>Subjective</a:t>
            </a:r>
            <a:r>
              <a:rPr lang="tr-TR" b="1" dirty="0">
                <a:solidFill>
                  <a:srgbClr val="00B0F0"/>
                </a:solidFill>
              </a:rPr>
              <a:t> Global </a:t>
            </a:r>
            <a:r>
              <a:rPr lang="tr-TR" b="1" dirty="0" err="1">
                <a:solidFill>
                  <a:srgbClr val="00B0F0"/>
                </a:solidFill>
              </a:rPr>
              <a:t>Assessment</a:t>
            </a:r>
            <a:r>
              <a:rPr lang="tr-TR" b="1" dirty="0" smtClean="0">
                <a:solidFill>
                  <a:srgbClr val="00B0F0"/>
                </a:solidFill>
              </a:rPr>
              <a:t>)</a:t>
            </a:r>
          </a:p>
          <a:p>
            <a:r>
              <a:rPr lang="en-US" dirty="0"/>
              <a:t>Nutrition Subjective Screening Tool, Nutrition Screening </a:t>
            </a:r>
            <a:r>
              <a:rPr lang="en-US" dirty="0" smtClean="0"/>
              <a:t>Equation</a:t>
            </a:r>
            <a:endParaRPr lang="tr-TR" dirty="0" smtClean="0"/>
          </a:p>
          <a:p>
            <a:r>
              <a:rPr lang="tr-TR" dirty="0"/>
              <a:t>NRS (</a:t>
            </a:r>
            <a:r>
              <a:rPr lang="tr-TR" dirty="0" err="1"/>
              <a:t>Nutrition</a:t>
            </a:r>
            <a:r>
              <a:rPr lang="tr-TR" dirty="0"/>
              <a:t> Risk </a:t>
            </a:r>
            <a:r>
              <a:rPr lang="tr-TR" dirty="0" err="1"/>
              <a:t>Screening</a:t>
            </a:r>
            <a:r>
              <a:rPr lang="tr-TR" dirty="0" smtClean="0"/>
              <a:t>)</a:t>
            </a:r>
          </a:p>
          <a:p>
            <a:r>
              <a:rPr lang="tr-TR" dirty="0" err="1"/>
              <a:t>Nutrition</a:t>
            </a:r>
            <a:r>
              <a:rPr lang="tr-TR" dirty="0"/>
              <a:t> Risk </a:t>
            </a:r>
            <a:r>
              <a:rPr lang="tr-TR" dirty="0" err="1" smtClean="0"/>
              <a:t>Classification</a:t>
            </a:r>
            <a:endParaRPr lang="tr-TR" dirty="0" smtClean="0"/>
          </a:p>
          <a:p>
            <a:r>
              <a:rPr lang="tr-TR" dirty="0"/>
              <a:t>MST (</a:t>
            </a:r>
            <a:r>
              <a:rPr lang="tr-TR" dirty="0" err="1"/>
              <a:t>Malnutrition</a:t>
            </a:r>
            <a:r>
              <a:rPr lang="tr-TR" dirty="0"/>
              <a:t> </a:t>
            </a:r>
            <a:r>
              <a:rPr lang="tr-TR" dirty="0" err="1"/>
              <a:t>Screening</a:t>
            </a:r>
            <a:r>
              <a:rPr lang="tr-TR" dirty="0"/>
              <a:t> </a:t>
            </a:r>
            <a:r>
              <a:rPr lang="tr-TR" dirty="0" err="1"/>
              <a:t>Tool</a:t>
            </a:r>
            <a:r>
              <a:rPr lang="tr-TR" dirty="0" smtClean="0"/>
              <a:t>)</a:t>
            </a:r>
          </a:p>
          <a:p>
            <a:r>
              <a:rPr lang="en-US" dirty="0"/>
              <a:t>MAG screening tool (Malnutrition Advisory Group Screening Tool</a:t>
            </a:r>
            <a:r>
              <a:rPr lang="en-US" dirty="0" smtClean="0"/>
              <a:t>)</a:t>
            </a: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158782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4400" b="1" i="1" dirty="0" smtClean="0">
                <a:solidFill>
                  <a:srgbClr val="FF0000"/>
                </a:solidFill>
              </a:rPr>
              <a:t>Yaşlı popülasyon için </a:t>
            </a:r>
            <a:endParaRPr lang="tr-TR" sz="4400" b="1" i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NRI (Nutritional Risk Index)</a:t>
            </a:r>
          </a:p>
          <a:p>
            <a:r>
              <a:rPr lang="en-US" dirty="0" smtClean="0"/>
              <a:t>MNA (Mini Nutritional Assessment)</a:t>
            </a:r>
            <a:endParaRPr lang="tr-TR" dirty="0" smtClean="0"/>
          </a:p>
          <a:p>
            <a:r>
              <a:rPr lang="en-US" dirty="0"/>
              <a:t>MNA-SF (short form) </a:t>
            </a:r>
            <a:r>
              <a:rPr lang="tr-TR" dirty="0" smtClean="0"/>
              <a:t>ve </a:t>
            </a:r>
            <a:r>
              <a:rPr lang="tr-TR" dirty="0" err="1" smtClean="0"/>
              <a:t>modifiye</a:t>
            </a:r>
            <a:r>
              <a:rPr lang="tr-TR" dirty="0" smtClean="0"/>
              <a:t> </a:t>
            </a:r>
            <a:r>
              <a:rPr lang="en-US" dirty="0" smtClean="0"/>
              <a:t>MNA-SF</a:t>
            </a:r>
            <a:endParaRPr lang="tr-TR" dirty="0" smtClean="0"/>
          </a:p>
          <a:p>
            <a:r>
              <a:rPr lang="en-US" dirty="0"/>
              <a:t>NUFFE (Nutritional Form For The Elderly</a:t>
            </a:r>
            <a:r>
              <a:rPr lang="en-US" dirty="0" smtClean="0"/>
              <a:t>)</a:t>
            </a:r>
            <a:endParaRPr lang="tr-TR" dirty="0" smtClean="0"/>
          </a:p>
          <a:p>
            <a:r>
              <a:rPr lang="en-US" dirty="0"/>
              <a:t>MEONF-II (Minimal Eating Observation and Nutrition form </a:t>
            </a:r>
            <a:r>
              <a:rPr lang="tr-TR" dirty="0" err="1" smtClean="0"/>
              <a:t>version</a:t>
            </a:r>
            <a:r>
              <a:rPr lang="tr-TR" dirty="0" smtClean="0"/>
              <a:t> </a:t>
            </a:r>
            <a:r>
              <a:rPr lang="tr-TR" dirty="0"/>
              <a:t>II)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495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61393" y="856332"/>
            <a:ext cx="8932817" cy="846591"/>
          </a:xfrm>
        </p:spPr>
        <p:txBody>
          <a:bodyPr>
            <a:noAutofit/>
          </a:bodyPr>
          <a:lstStyle/>
          <a:p>
            <a:pPr algn="ctr"/>
            <a:r>
              <a:rPr lang="tr-TR" sz="4000" b="1" i="1" dirty="0" smtClean="0">
                <a:solidFill>
                  <a:srgbClr val="FF0000"/>
                </a:solidFill>
              </a:rPr>
              <a:t>NRS-2002</a:t>
            </a:r>
            <a:endParaRPr lang="tr-TR" sz="4000" b="1" i="1" dirty="0">
              <a:solidFill>
                <a:srgbClr val="FF0000"/>
              </a:solidFill>
            </a:endParaRP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95165" y="1702923"/>
            <a:ext cx="4674872" cy="494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4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357051" y="766601"/>
            <a:ext cx="11484429" cy="1143000"/>
          </a:xfrm>
        </p:spPr>
        <p:txBody>
          <a:bodyPr>
            <a:noAutofit/>
          </a:bodyPr>
          <a:lstStyle/>
          <a:p>
            <a:r>
              <a:rPr lang="tr-TR" sz="4400" b="1" i="1" dirty="0" err="1" smtClean="0">
                <a:solidFill>
                  <a:srgbClr val="FF0000"/>
                </a:solidFill>
              </a:rPr>
              <a:t>Malnutrisyon</a:t>
            </a:r>
            <a:r>
              <a:rPr lang="tr-TR" sz="4400" b="1" i="1" dirty="0" smtClean="0">
                <a:solidFill>
                  <a:srgbClr val="FF0000"/>
                </a:solidFill>
              </a:rPr>
              <a:t> Universal </a:t>
            </a:r>
            <a:r>
              <a:rPr lang="tr-TR" sz="4400" b="1" i="1" dirty="0" err="1" smtClean="0">
                <a:solidFill>
                  <a:srgbClr val="FF0000"/>
                </a:solidFill>
              </a:rPr>
              <a:t>Screening</a:t>
            </a:r>
            <a:r>
              <a:rPr lang="tr-TR" sz="4400" b="1" i="1" dirty="0" smtClean="0">
                <a:solidFill>
                  <a:srgbClr val="FF0000"/>
                </a:solidFill>
              </a:rPr>
              <a:t> </a:t>
            </a:r>
            <a:r>
              <a:rPr lang="tr-TR" sz="4400" b="1" i="1" dirty="0" err="1" smtClean="0">
                <a:solidFill>
                  <a:srgbClr val="FF0000"/>
                </a:solidFill>
              </a:rPr>
              <a:t>Tool</a:t>
            </a:r>
            <a:r>
              <a:rPr lang="tr-TR" sz="4400" b="1" i="1" dirty="0" smtClean="0">
                <a:solidFill>
                  <a:srgbClr val="FF0000"/>
                </a:solidFill>
              </a:rPr>
              <a:t>- MUST</a:t>
            </a:r>
            <a:endParaRPr lang="tr-TR" sz="4400" b="1" i="1" dirty="0">
              <a:solidFill>
                <a:srgbClr val="FF0000"/>
              </a:solidFill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811383" y="1837509"/>
            <a:ext cx="25690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/>
              <a:t>VKİ</a:t>
            </a:r>
          </a:p>
          <a:p>
            <a:pPr algn="ctr"/>
            <a:endParaRPr lang="tr-TR" sz="2400" b="1" dirty="0" smtClean="0"/>
          </a:p>
          <a:p>
            <a:endParaRPr lang="tr-T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 smtClean="0"/>
              <a:t>20                     = 0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 smtClean="0"/>
              <a:t>18.5 -20           = 1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 smtClean="0"/>
              <a:t>&lt; 18.5               = 2</a:t>
            </a:r>
            <a:endParaRPr lang="tr-TR" dirty="0"/>
          </a:p>
        </p:txBody>
      </p:sp>
      <p:sp>
        <p:nvSpPr>
          <p:cNvPr id="9" name="Metin kutusu 8"/>
          <p:cNvSpPr txBox="1"/>
          <p:nvPr/>
        </p:nvSpPr>
        <p:spPr>
          <a:xfrm>
            <a:off x="4680857" y="1837509"/>
            <a:ext cx="33484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/>
              <a:t>Son 3-6 ay içerisinde beklenmeyen kilo kaybı</a:t>
            </a:r>
          </a:p>
          <a:p>
            <a:endParaRPr lang="tr-TR" dirty="0" smtClean="0"/>
          </a:p>
          <a:p>
            <a:r>
              <a:rPr lang="tr-TR" dirty="0" smtClean="0"/>
              <a:t>&lt;% 5                   = 0</a:t>
            </a:r>
          </a:p>
          <a:p>
            <a:r>
              <a:rPr lang="tr-TR" dirty="0" smtClean="0"/>
              <a:t>% 5-10                = 1</a:t>
            </a:r>
          </a:p>
          <a:p>
            <a:r>
              <a:rPr lang="tr-TR" dirty="0" smtClean="0"/>
              <a:t>&gt; % 10                 = 2</a:t>
            </a:r>
            <a:endParaRPr lang="tr-TR" dirty="0"/>
          </a:p>
        </p:txBody>
      </p:sp>
      <p:sp>
        <p:nvSpPr>
          <p:cNvPr id="10" name="Metin kutusu 9"/>
          <p:cNvSpPr txBox="1"/>
          <p:nvPr/>
        </p:nvSpPr>
        <p:spPr>
          <a:xfrm>
            <a:off x="8368936" y="1875971"/>
            <a:ext cx="330925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000" b="1" dirty="0" smtClean="0"/>
              <a:t>Aktif hastalık durumu varsa yada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000" b="1" dirty="0" smtClean="0"/>
              <a:t> 5 gün beslenemeyecek 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1600" dirty="0" smtClean="0"/>
          </a:p>
          <a:p>
            <a:pPr algn="ctr"/>
            <a:r>
              <a:rPr lang="tr-TR" sz="2800" dirty="0" smtClean="0"/>
              <a:t>2</a:t>
            </a:r>
            <a:endParaRPr lang="tr-TR" sz="2800" dirty="0"/>
          </a:p>
        </p:txBody>
      </p:sp>
      <p:sp>
        <p:nvSpPr>
          <p:cNvPr id="11" name="Metin kutusu 10"/>
          <p:cNvSpPr txBox="1"/>
          <p:nvPr/>
        </p:nvSpPr>
        <p:spPr>
          <a:xfrm>
            <a:off x="2438400" y="4275909"/>
            <a:ext cx="5765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0 PUAN ……………. DÜŞÜK RİSK</a:t>
            </a:r>
          </a:p>
          <a:p>
            <a:r>
              <a:rPr lang="tr-TR" dirty="0" smtClean="0"/>
              <a:t>1 PUAN ……………..ORTA DERECEDE RİSK</a:t>
            </a:r>
          </a:p>
          <a:p>
            <a:r>
              <a:rPr lang="tr-TR" dirty="0" smtClean="0"/>
              <a:t>≥ 2 PUAN ………….. YÜKSEK RİSK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83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i="1" dirty="0" smtClean="0"/>
              <a:t>SGA</a:t>
            </a:r>
            <a:endParaRPr lang="tr-TR" b="1" i="1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/>
          <a:srcRect t="8896" r="8406"/>
          <a:stretch/>
        </p:blipFill>
        <p:spPr>
          <a:xfrm>
            <a:off x="400595" y="783772"/>
            <a:ext cx="8142513" cy="607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31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r-TR" b="1" i="1" dirty="0" smtClean="0"/>
              <a:t>Beslenme Durumunun Değerlendirilmesi</a:t>
            </a:r>
            <a:endParaRPr lang="tr-TR" b="1" i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dirty="0" err="1" smtClean="0"/>
              <a:t>Antropometrik</a:t>
            </a:r>
            <a:r>
              <a:rPr lang="tr-TR" dirty="0" smtClean="0"/>
              <a:t> ölçümler… vücut ağırlığı ,kol orta kesim çevresi….</a:t>
            </a:r>
          </a:p>
          <a:p>
            <a:pPr marL="0" indent="0">
              <a:buNone/>
            </a:pPr>
            <a:endParaRPr lang="tr-TR" dirty="0" smtClean="0"/>
          </a:p>
          <a:p>
            <a:r>
              <a:rPr lang="tr-TR" dirty="0" err="1" smtClean="0"/>
              <a:t>Labaratuar</a:t>
            </a:r>
            <a:r>
              <a:rPr lang="tr-TR" dirty="0" smtClean="0"/>
              <a:t> ölçümleri</a:t>
            </a:r>
            <a:r>
              <a:rPr lang="tr-TR" i="1" dirty="0" smtClean="0"/>
              <a:t>….</a:t>
            </a:r>
            <a:r>
              <a:rPr lang="tr-TR" b="1" i="1" dirty="0" smtClean="0">
                <a:solidFill>
                  <a:srgbClr val="C00000"/>
                </a:solidFill>
              </a:rPr>
              <a:t> </a:t>
            </a:r>
            <a:r>
              <a:rPr lang="tr-TR" b="1" i="1" dirty="0" err="1" smtClean="0">
                <a:solidFill>
                  <a:srgbClr val="C00000"/>
                </a:solidFill>
              </a:rPr>
              <a:t>Albumin</a:t>
            </a:r>
            <a:r>
              <a:rPr lang="tr-TR" b="1" i="1" dirty="0" smtClean="0">
                <a:solidFill>
                  <a:srgbClr val="C00000"/>
                </a:solidFill>
              </a:rPr>
              <a:t> </a:t>
            </a:r>
            <a:r>
              <a:rPr lang="tr-TR" dirty="0" smtClean="0"/>
              <a:t>, </a:t>
            </a:r>
            <a:r>
              <a:rPr lang="tr-TR" b="1" i="1" dirty="0" err="1" smtClean="0">
                <a:solidFill>
                  <a:srgbClr val="C00000"/>
                </a:solidFill>
              </a:rPr>
              <a:t>Prealbumin</a:t>
            </a:r>
            <a:r>
              <a:rPr lang="tr-TR" b="1" i="1" dirty="0" smtClean="0">
                <a:solidFill>
                  <a:srgbClr val="C00000"/>
                </a:solidFill>
              </a:rPr>
              <a:t> </a:t>
            </a:r>
            <a:r>
              <a:rPr lang="tr-TR" dirty="0" smtClean="0"/>
              <a:t>, </a:t>
            </a:r>
            <a:r>
              <a:rPr lang="tr-TR" dirty="0" err="1" smtClean="0"/>
              <a:t>Transferrin</a:t>
            </a:r>
            <a:r>
              <a:rPr lang="tr-TR" dirty="0" smtClean="0"/>
              <a:t>, Lenfosit sayımı </a:t>
            </a:r>
          </a:p>
          <a:p>
            <a:endParaRPr lang="tr-TR" dirty="0" smtClean="0"/>
          </a:p>
          <a:p>
            <a:r>
              <a:rPr lang="tr-TR" dirty="0" smtClean="0"/>
              <a:t>VKİ …..</a:t>
            </a:r>
          </a:p>
          <a:p>
            <a:endParaRPr lang="tr-TR" dirty="0" smtClean="0"/>
          </a:p>
          <a:p>
            <a:r>
              <a:rPr lang="tr-TR" dirty="0" smtClean="0"/>
              <a:t>SGA</a:t>
            </a:r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6165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1236617"/>
            <a:ext cx="10515600" cy="922115"/>
          </a:xfrm>
        </p:spPr>
        <p:txBody>
          <a:bodyPr>
            <a:normAutofit fontScale="90000"/>
          </a:bodyPr>
          <a:lstStyle/>
          <a:p>
            <a:pPr algn="ctr"/>
            <a:r>
              <a:rPr lang="tr-TR" b="1" i="1" dirty="0">
                <a:solidFill>
                  <a:schemeClr val="accent1">
                    <a:lumMod val="75000"/>
                  </a:schemeClr>
                </a:solidFill>
              </a:rPr>
              <a:t>Klinik </a:t>
            </a:r>
            <a:r>
              <a:rPr lang="tr-TR" b="1" i="1" dirty="0" err="1">
                <a:solidFill>
                  <a:schemeClr val="accent1">
                    <a:lumMod val="75000"/>
                  </a:schemeClr>
                </a:solidFill>
              </a:rPr>
              <a:t>Nutrisyon</a:t>
            </a:r>
            <a:endParaRPr lang="tr-TR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2194561"/>
            <a:ext cx="10515600" cy="3982402"/>
          </a:xfrm>
        </p:spPr>
        <p:txBody>
          <a:bodyPr>
            <a:noAutofit/>
          </a:bodyPr>
          <a:lstStyle/>
          <a:p>
            <a:r>
              <a:rPr lang="tr-TR" sz="2400" dirty="0"/>
              <a:t>Akut ve kronik hastalıklar ve durumlar ile ilişkili besin öğeleri ve enerji eksiklik </a:t>
            </a:r>
            <a:r>
              <a:rPr lang="tr-TR" sz="2400" dirty="0" smtClean="0"/>
              <a:t>ya da </a:t>
            </a:r>
            <a:r>
              <a:rPr lang="tr-TR" sz="2400" dirty="0"/>
              <a:t>fazlalığı kaynaklı besinsel ve </a:t>
            </a:r>
            <a:r>
              <a:rPr lang="tr-TR" sz="2400" dirty="0" err="1"/>
              <a:t>metabolik</a:t>
            </a:r>
            <a:r>
              <a:rPr lang="tr-TR" sz="2400" dirty="0"/>
              <a:t> değişikliklerden korunmak, teşhis etmek ve yönetmek ile ilgilenir.</a:t>
            </a:r>
          </a:p>
          <a:p>
            <a:endParaRPr lang="tr-TR" sz="2400" dirty="0"/>
          </a:p>
          <a:p>
            <a:r>
              <a:rPr lang="tr-TR" sz="2400" dirty="0"/>
              <a:t>Hasta merkezli koruyucu yada tedavi edici herhangi bir besinsel önlem yada müdahale klinik </a:t>
            </a:r>
            <a:r>
              <a:rPr lang="tr-TR" sz="2400" dirty="0" err="1"/>
              <a:t>nutrisyon</a:t>
            </a:r>
            <a:r>
              <a:rPr lang="tr-TR" sz="2400" dirty="0"/>
              <a:t> tanımına ve alanına girmektedir.</a:t>
            </a:r>
          </a:p>
          <a:p>
            <a:endParaRPr lang="tr-TR" sz="2400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/>
          <a:srcRect t="-4556" r="1119" b="-1"/>
          <a:stretch/>
        </p:blipFill>
        <p:spPr>
          <a:xfrm>
            <a:off x="4393297" y="4720046"/>
            <a:ext cx="7487672" cy="1863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62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MALNUTRİSYON TARAMASI TEK BAŞINA ANLAMSIZ</a:t>
            </a:r>
          </a:p>
          <a:p>
            <a:endParaRPr lang="tr-TR" dirty="0"/>
          </a:p>
          <a:p>
            <a:r>
              <a:rPr lang="tr-TR" dirty="0" smtClean="0"/>
              <a:t>RİSK ALTINDAKİ GRUPLARDA BESLENME TEDAVİSİ PLANI YAPILMALI…</a:t>
            </a:r>
          </a:p>
        </p:txBody>
      </p:sp>
    </p:spTree>
    <p:extLst>
      <p:ext uri="{BB962C8B-B14F-4D97-AF65-F5344CB8AC3E}">
        <p14:creationId xmlns:p14="http://schemas.microsoft.com/office/powerpoint/2010/main" val="291813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Unvan 1"/>
          <p:cNvSpPr>
            <a:spLocks noGrp="1"/>
          </p:cNvSpPr>
          <p:nvPr>
            <p:ph type="title"/>
          </p:nvPr>
        </p:nvSpPr>
        <p:spPr>
          <a:xfrm>
            <a:off x="609600" y="801045"/>
            <a:ext cx="10972800" cy="1403961"/>
          </a:xfrm>
        </p:spPr>
        <p:txBody>
          <a:bodyPr>
            <a:normAutofit/>
          </a:bodyPr>
          <a:lstStyle/>
          <a:p>
            <a:pPr algn="ctr" eaLnBrk="1"/>
            <a:r>
              <a:rPr lang="tr-TR" altLang="tr-TR" sz="4400" b="1" dirty="0" err="1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Pre</a:t>
            </a:r>
            <a:r>
              <a:rPr lang="tr-TR" altLang="tr-TR" sz="4400" b="1" dirty="0" err="1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tr-TR" altLang="tr-TR" sz="4400" b="1" dirty="0" err="1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operatif</a:t>
            </a:r>
            <a:r>
              <a:rPr lang="tr-TR" altLang="tr-TR" sz="4400" b="1" dirty="0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Dönem</a:t>
            </a:r>
          </a:p>
        </p:txBody>
      </p:sp>
      <p:sp>
        <p:nvSpPr>
          <p:cNvPr id="16387" name="İçerik Yer Tutucusu 2"/>
          <p:cNvSpPr>
            <a:spLocks noGrp="1"/>
          </p:cNvSpPr>
          <p:nvPr>
            <p:ph idx="1"/>
          </p:nvPr>
        </p:nvSpPr>
        <p:spPr>
          <a:xfrm>
            <a:off x="483650" y="1825625"/>
            <a:ext cx="11228925" cy="4351338"/>
          </a:xfrm>
        </p:spPr>
        <p:txBody>
          <a:bodyPr>
            <a:normAutofit fontScale="70000" lnSpcReduction="20000"/>
          </a:bodyPr>
          <a:lstStyle/>
          <a:p>
            <a:pPr eaLnBrk="1"/>
            <a:r>
              <a:rPr lang="tr-TR" altLang="tr-TR" dirty="0" smtClean="0"/>
              <a:t>Ciddi </a:t>
            </a:r>
            <a:r>
              <a:rPr lang="tr-TR" altLang="tr-TR" dirty="0" err="1" smtClean="0"/>
              <a:t>nutrisyonel</a:t>
            </a:r>
            <a:r>
              <a:rPr lang="tr-TR" altLang="tr-TR" dirty="0" smtClean="0"/>
              <a:t> risk altındaki hastalar…..</a:t>
            </a:r>
            <a:r>
              <a:rPr lang="tr-TR" altLang="tr-TR" dirty="0" err="1" smtClean="0"/>
              <a:t>preoperatif</a:t>
            </a:r>
            <a:r>
              <a:rPr lang="tr-TR" altLang="tr-TR" dirty="0" smtClean="0"/>
              <a:t>  ….7-14 gün….</a:t>
            </a:r>
          </a:p>
          <a:p>
            <a:pPr eaLnBrk="1"/>
            <a:endParaRPr lang="tr-TR" altLang="tr-TR" dirty="0" smtClean="0"/>
          </a:p>
          <a:p>
            <a:pPr eaLnBrk="1"/>
            <a:r>
              <a:rPr lang="tr-TR" altLang="tr-TR" dirty="0" smtClean="0"/>
              <a:t>Normal besin </a:t>
            </a:r>
            <a:r>
              <a:rPr lang="tr-TR" altLang="tr-TR" dirty="0" err="1" smtClean="0"/>
              <a:t>v.s</a:t>
            </a:r>
            <a:r>
              <a:rPr lang="tr-TR" altLang="tr-TR" dirty="0" smtClean="0"/>
              <a:t> ONS</a:t>
            </a:r>
          </a:p>
          <a:p>
            <a:pPr eaLnBrk="1"/>
            <a:endParaRPr lang="tr-TR" altLang="tr-TR" dirty="0" smtClean="0"/>
          </a:p>
          <a:p>
            <a:pPr eaLnBrk="1"/>
            <a:r>
              <a:rPr lang="tr-TR" altLang="tr-TR" dirty="0" err="1" smtClean="0"/>
              <a:t>Major</a:t>
            </a:r>
            <a:r>
              <a:rPr lang="tr-TR" altLang="tr-TR" dirty="0" smtClean="0"/>
              <a:t> cerrahi uygulanacak tüm yetersiz beslenen kanser hastaları …. ONS</a:t>
            </a:r>
          </a:p>
          <a:p>
            <a:pPr eaLnBrk="1"/>
            <a:endParaRPr lang="tr-TR" altLang="tr-TR" dirty="0" smtClean="0"/>
          </a:p>
          <a:p>
            <a:pPr eaLnBrk="1"/>
            <a:r>
              <a:rPr lang="tr-TR" altLang="tr-TR" dirty="0" smtClean="0"/>
              <a:t>Ameliyat öncesi gece oral kapatılması gereksizdir</a:t>
            </a:r>
          </a:p>
          <a:p>
            <a:pPr lvl="1" eaLnBrk="1"/>
            <a:r>
              <a:rPr lang="tr-TR" altLang="tr-TR" dirty="0" smtClean="0"/>
              <a:t>Katı besinler ….. 6 saat önce</a:t>
            </a:r>
          </a:p>
          <a:p>
            <a:pPr lvl="1" eaLnBrk="1"/>
            <a:r>
              <a:rPr lang="tr-TR" altLang="tr-TR" dirty="0" smtClean="0"/>
              <a:t>Berrak sıvılar …..2 saat önce </a:t>
            </a:r>
          </a:p>
        </p:txBody>
      </p:sp>
    </p:spTree>
    <p:extLst>
      <p:ext uri="{BB962C8B-B14F-4D97-AF65-F5344CB8AC3E}">
        <p14:creationId xmlns:p14="http://schemas.microsoft.com/office/powerpoint/2010/main" val="57621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/>
            <a:r>
              <a:rPr lang="tr-TR" altLang="tr-TR" b="1" dirty="0" err="1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Perioperatif</a:t>
            </a:r>
            <a:r>
              <a:rPr lang="tr-TR" altLang="tr-TR" b="1" dirty="0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dönem</a:t>
            </a:r>
          </a:p>
        </p:txBody>
      </p:sp>
      <p:sp>
        <p:nvSpPr>
          <p:cNvPr id="1536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/>
            <a:r>
              <a:rPr lang="en-US" altLang="tr-TR" dirty="0" err="1" smtClean="0"/>
              <a:t>Perioperati</a:t>
            </a:r>
            <a:r>
              <a:rPr lang="tr-TR" altLang="tr-TR" dirty="0" smtClean="0"/>
              <a:t>f</a:t>
            </a:r>
            <a:r>
              <a:rPr lang="en-US" altLang="tr-TR" dirty="0" smtClean="0"/>
              <a:t> </a:t>
            </a:r>
            <a:r>
              <a:rPr lang="tr-TR" altLang="tr-TR" dirty="0" smtClean="0"/>
              <a:t>dönemde 5 günden fazla yiyemeyeceği öngörülen</a:t>
            </a:r>
          </a:p>
          <a:p>
            <a:pPr eaLnBrk="1"/>
            <a:endParaRPr lang="tr-TR" altLang="tr-TR" dirty="0" smtClean="0"/>
          </a:p>
          <a:p>
            <a:pPr eaLnBrk="1"/>
            <a:r>
              <a:rPr lang="tr-TR" altLang="tr-TR" dirty="0" smtClean="0"/>
              <a:t>7 günden uzun süre gereksiniminin % 50 den azını alabilecek</a:t>
            </a:r>
          </a:p>
          <a:p>
            <a:pPr eaLnBrk="1"/>
            <a:endParaRPr lang="tr-TR" altLang="tr-TR" dirty="0" smtClean="0"/>
          </a:p>
          <a:p>
            <a:pPr eaLnBrk="1"/>
            <a:r>
              <a:rPr lang="tr-TR" altLang="tr-TR" dirty="0" smtClean="0"/>
              <a:t>Tercihen oral veya </a:t>
            </a:r>
            <a:r>
              <a:rPr lang="tr-TR" altLang="tr-TR" dirty="0" err="1" smtClean="0"/>
              <a:t>enteral</a:t>
            </a:r>
            <a:r>
              <a:rPr lang="tr-TR" altLang="tr-TR" dirty="0" smtClean="0"/>
              <a:t> yolla beslenmelidir.</a:t>
            </a:r>
          </a:p>
          <a:p>
            <a:pPr eaLnBrk="1"/>
            <a:endParaRPr lang="tr-TR" altLang="tr-TR" dirty="0" smtClean="0"/>
          </a:p>
          <a:p>
            <a:pPr eaLnBrk="1"/>
            <a:endParaRPr lang="tr-TR" altLang="tr-TR" dirty="0" smtClean="0"/>
          </a:p>
        </p:txBody>
      </p:sp>
    </p:spTree>
    <p:extLst>
      <p:ext uri="{BB962C8B-B14F-4D97-AF65-F5344CB8AC3E}">
        <p14:creationId xmlns:p14="http://schemas.microsoft.com/office/powerpoint/2010/main" val="202126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Unvan 1"/>
          <p:cNvSpPr>
            <a:spLocks noGrp="1"/>
          </p:cNvSpPr>
          <p:nvPr>
            <p:ph type="title"/>
          </p:nvPr>
        </p:nvSpPr>
        <p:spPr>
          <a:xfrm>
            <a:off x="571815" y="789953"/>
            <a:ext cx="10972800" cy="1143000"/>
          </a:xfrm>
        </p:spPr>
        <p:txBody>
          <a:bodyPr>
            <a:normAutofit/>
          </a:bodyPr>
          <a:lstStyle/>
          <a:p>
            <a:pPr algn="ctr" eaLnBrk="1"/>
            <a:r>
              <a:rPr lang="tr-TR" altLang="tr-TR" sz="4400" b="1" dirty="0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Post </a:t>
            </a:r>
            <a:r>
              <a:rPr lang="tr-TR" altLang="tr-TR" sz="4400" b="1" dirty="0" err="1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operatif</a:t>
            </a:r>
            <a:r>
              <a:rPr lang="tr-TR" altLang="tr-TR" sz="4400" b="1" dirty="0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dönem</a:t>
            </a:r>
          </a:p>
        </p:txBody>
      </p:sp>
      <p:sp>
        <p:nvSpPr>
          <p:cNvPr id="17411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11306175" cy="4699000"/>
          </a:xfrm>
        </p:spPr>
        <p:txBody>
          <a:bodyPr>
            <a:normAutofit fontScale="70000" lnSpcReduction="20000"/>
          </a:bodyPr>
          <a:lstStyle/>
          <a:p>
            <a:pPr eaLnBrk="1"/>
            <a:r>
              <a:rPr lang="tr-TR" altLang="tr-TR" dirty="0" smtClean="0"/>
              <a:t>Çoğu hasta erken oral / </a:t>
            </a:r>
            <a:r>
              <a:rPr lang="tr-TR" altLang="tr-TR" dirty="0" err="1" smtClean="0"/>
              <a:t>enteral</a:t>
            </a:r>
            <a:r>
              <a:rPr lang="tr-TR" altLang="tr-TR" dirty="0" smtClean="0"/>
              <a:t> beslenme için uygundur…</a:t>
            </a:r>
          </a:p>
          <a:p>
            <a:pPr eaLnBrk="1"/>
            <a:endParaRPr lang="tr-TR" altLang="tr-TR" dirty="0" smtClean="0"/>
          </a:p>
          <a:p>
            <a:pPr eaLnBrk="1"/>
            <a:r>
              <a:rPr lang="tr-TR" altLang="tr-TR" dirty="0" smtClean="0"/>
              <a:t>Oral alım hasta toleransı ve cerrahinin tipine göre bireyselleştirilmelidir.</a:t>
            </a:r>
          </a:p>
          <a:p>
            <a:pPr eaLnBrk="1"/>
            <a:endParaRPr lang="tr-TR" altLang="tr-TR" dirty="0" smtClean="0"/>
          </a:p>
          <a:p>
            <a:pPr eaLnBrk="1"/>
            <a:r>
              <a:rPr lang="tr-TR" altLang="tr-TR" dirty="0" smtClean="0"/>
              <a:t>Oral alımı mümkün olmayan / yetersiz…… Enteral </a:t>
            </a:r>
            <a:r>
              <a:rPr lang="tr-TR" altLang="tr-TR" dirty="0" err="1" smtClean="0"/>
              <a:t>nutrisyon</a:t>
            </a:r>
            <a:r>
              <a:rPr lang="tr-TR" altLang="tr-TR" dirty="0" smtClean="0"/>
              <a:t> </a:t>
            </a:r>
          </a:p>
          <a:p>
            <a:pPr eaLnBrk="1"/>
            <a:endParaRPr lang="tr-TR" altLang="tr-TR" dirty="0" smtClean="0"/>
          </a:p>
          <a:p>
            <a:pPr eaLnBrk="1"/>
            <a:r>
              <a:rPr lang="tr-TR" altLang="tr-TR" dirty="0" smtClean="0"/>
              <a:t>Standart ürünler çoğu hasta için yeterli…</a:t>
            </a:r>
            <a:r>
              <a:rPr lang="tr-TR" altLang="tr-TR" dirty="0" smtClean="0">
                <a:solidFill>
                  <a:srgbClr val="C00000"/>
                </a:solidFill>
              </a:rPr>
              <a:t>Ev yapımı ürünler ( </a:t>
            </a:r>
            <a:r>
              <a:rPr lang="tr-TR" altLang="tr-TR" dirty="0" err="1" smtClean="0">
                <a:solidFill>
                  <a:srgbClr val="C00000"/>
                </a:solidFill>
              </a:rPr>
              <a:t>gavaj</a:t>
            </a:r>
            <a:r>
              <a:rPr lang="tr-TR" altLang="tr-TR" dirty="0" smtClean="0">
                <a:solidFill>
                  <a:srgbClr val="C00000"/>
                </a:solidFill>
              </a:rPr>
              <a:t> diyeti)…</a:t>
            </a:r>
          </a:p>
          <a:p>
            <a:pPr eaLnBrk="1"/>
            <a:endParaRPr lang="tr-TR" altLang="tr-TR" dirty="0" smtClean="0">
              <a:solidFill>
                <a:schemeClr val="tx1"/>
              </a:solidFill>
            </a:endParaRPr>
          </a:p>
          <a:p>
            <a:pPr eaLnBrk="1"/>
            <a:r>
              <a:rPr lang="tr-TR" altLang="tr-TR" dirty="0" smtClean="0">
                <a:solidFill>
                  <a:schemeClr val="tx1"/>
                </a:solidFill>
              </a:rPr>
              <a:t>Yetersiz beslenmiş tüm hastalar post </a:t>
            </a:r>
            <a:r>
              <a:rPr lang="tr-TR" altLang="tr-TR" dirty="0" err="1" smtClean="0">
                <a:solidFill>
                  <a:schemeClr val="tx1"/>
                </a:solidFill>
              </a:rPr>
              <a:t>operatif</a:t>
            </a:r>
            <a:r>
              <a:rPr lang="tr-TR" altLang="tr-TR" dirty="0" smtClean="0">
                <a:solidFill>
                  <a:schemeClr val="tx1"/>
                </a:solidFill>
              </a:rPr>
              <a:t> 8 hafta…… </a:t>
            </a:r>
            <a:r>
              <a:rPr lang="tr-TR" altLang="tr-TR" dirty="0" smtClean="0">
                <a:solidFill>
                  <a:srgbClr val="C00000"/>
                </a:solidFill>
              </a:rPr>
              <a:t>ONS</a:t>
            </a:r>
          </a:p>
          <a:p>
            <a:pPr eaLnBrk="1"/>
            <a:endParaRPr lang="tr-TR" altLang="tr-TR" dirty="0" smtClean="0"/>
          </a:p>
        </p:txBody>
      </p:sp>
    </p:spTree>
    <p:extLst>
      <p:ext uri="{BB962C8B-B14F-4D97-AF65-F5344CB8AC3E}">
        <p14:creationId xmlns:p14="http://schemas.microsoft.com/office/powerpoint/2010/main" val="302680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/>
            <a:r>
              <a:rPr lang="tr-TR" altLang="tr-TR" b="1" dirty="0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Hangi Yolla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263525" y="2457450"/>
            <a:ext cx="11793538" cy="3668713"/>
          </a:xfrm>
        </p:spPr>
        <p:txBody>
          <a:bodyPr>
            <a:normAutofit/>
          </a:bodyPr>
          <a:lstStyle/>
          <a:p>
            <a:pPr eaLnBrk="1">
              <a:defRPr/>
            </a:pPr>
            <a:r>
              <a:rPr lang="tr-TR" dirty="0" smtClean="0"/>
              <a:t>Cerrahi hastada yolun belirleyicisi hastanın durumudur...</a:t>
            </a:r>
          </a:p>
          <a:p>
            <a:pPr marL="0" indent="0" eaLnBrk="1">
              <a:buFont typeface="Arial" panose="020B0604020202020204" pitchFamily="34" charset="0"/>
              <a:buNone/>
              <a:defRPr/>
            </a:pP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274114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tr-TR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3" name="Diyagram 12"/>
          <p:cNvGraphicFramePr/>
          <p:nvPr>
            <p:extLst>
              <p:ext uri="{D42A27DB-BD31-4B8C-83A1-F6EECF244321}">
                <p14:modId xmlns:p14="http://schemas.microsoft.com/office/powerpoint/2010/main" val="2325658341"/>
              </p:ext>
            </p:extLst>
          </p:nvPr>
        </p:nvGraphicFramePr>
        <p:xfrm>
          <a:off x="1035312" y="2259550"/>
          <a:ext cx="11156688" cy="3845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ağ Ok 2"/>
          <p:cNvSpPr/>
          <p:nvPr/>
        </p:nvSpPr>
        <p:spPr>
          <a:xfrm>
            <a:off x="6317420" y="3978089"/>
            <a:ext cx="1435835" cy="40808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Metin kutusu 3"/>
          <p:cNvSpPr txBox="1"/>
          <p:nvPr/>
        </p:nvSpPr>
        <p:spPr>
          <a:xfrm>
            <a:off x="7927067" y="3443465"/>
            <a:ext cx="27258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r-TR" b="1" dirty="0">
                <a:solidFill>
                  <a:srgbClr val="002060"/>
                </a:solidFill>
              </a:rPr>
              <a:t>Obstrüksiyon</a:t>
            </a:r>
          </a:p>
          <a:p>
            <a:pPr lvl="0"/>
            <a:r>
              <a:rPr lang="tr-TR" b="1" dirty="0">
                <a:solidFill>
                  <a:srgbClr val="002060"/>
                </a:solidFill>
              </a:rPr>
              <a:t>Şok</a:t>
            </a:r>
          </a:p>
          <a:p>
            <a:pPr lvl="0"/>
            <a:r>
              <a:rPr lang="tr-TR" b="1" dirty="0">
                <a:solidFill>
                  <a:srgbClr val="002060"/>
                </a:solidFill>
              </a:rPr>
              <a:t>Yüksek Debili Fistül</a:t>
            </a:r>
          </a:p>
          <a:p>
            <a:pPr lvl="0"/>
            <a:r>
              <a:rPr lang="tr-TR" b="1" dirty="0">
                <a:solidFill>
                  <a:srgbClr val="002060"/>
                </a:solidFill>
              </a:rPr>
              <a:t>Ciddi </a:t>
            </a:r>
            <a:r>
              <a:rPr lang="tr-TR" b="1" dirty="0" err="1">
                <a:solidFill>
                  <a:srgbClr val="002060"/>
                </a:solidFill>
              </a:rPr>
              <a:t>intestinal</a:t>
            </a:r>
            <a:r>
              <a:rPr lang="tr-TR" b="1" dirty="0">
                <a:solidFill>
                  <a:srgbClr val="002060"/>
                </a:solidFill>
              </a:rPr>
              <a:t> kanama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0102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0643" y="1396712"/>
            <a:ext cx="10515600" cy="1202905"/>
          </a:xfrm>
        </p:spPr>
        <p:txBody>
          <a:bodyPr>
            <a:normAutofit fontScale="90000"/>
          </a:bodyPr>
          <a:lstStyle/>
          <a:p>
            <a:pPr algn="ctr" eaLnBrk="1"/>
            <a:r>
              <a:rPr lang="tr-TR" altLang="tr-TR" sz="4900" b="1" i="1" dirty="0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Tamamlayıcı oral </a:t>
            </a:r>
            <a:r>
              <a:rPr lang="tr-TR" altLang="tr-TR" sz="4900" b="1" i="1" dirty="0" err="1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suplementasyon</a:t>
            </a:r>
            <a:r>
              <a:rPr lang="tr-TR" altLang="tr-TR" sz="4900" b="1" i="1" dirty="0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…</a:t>
            </a:r>
            <a:r>
              <a:rPr lang="tr-TR" altLang="tr-TR" sz="4000" dirty="0" smtClean="0"/>
              <a:t/>
            </a:r>
            <a:br>
              <a:rPr lang="tr-TR" altLang="tr-TR" sz="4000" dirty="0" smtClean="0"/>
            </a:br>
            <a:endParaRPr lang="tr-TR" altLang="tr-TR" sz="4000" dirty="0" smtClean="0"/>
          </a:p>
        </p:txBody>
      </p:sp>
      <p:sp>
        <p:nvSpPr>
          <p:cNvPr id="10" name="Metin kutusu 9"/>
          <p:cNvSpPr txBox="1">
            <a:spLocks noChangeArrowheads="1"/>
          </p:cNvSpPr>
          <p:nvPr/>
        </p:nvSpPr>
        <p:spPr bwMode="auto">
          <a:xfrm>
            <a:off x="1001083" y="2528510"/>
            <a:ext cx="1099661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tr-TR" altLang="tr-TR" sz="2800" dirty="0" smtClean="0"/>
              <a:t>Yutma fonksiyonu normal </a:t>
            </a:r>
          </a:p>
          <a:p>
            <a:pPr eaLnBrk="1"/>
            <a:r>
              <a:rPr lang="tr-TR" altLang="tr-TR" sz="2800" dirty="0" smtClean="0"/>
              <a:t>Oral alıma engel durumu olmayan….</a:t>
            </a:r>
          </a:p>
          <a:p>
            <a:pPr eaLnBrk="1"/>
            <a:endParaRPr lang="tr-TR" altLang="tr-TR" sz="2800" dirty="0" smtClean="0"/>
          </a:p>
          <a:p>
            <a:pPr eaLnBrk="1"/>
            <a:r>
              <a:rPr lang="tr-TR" altLang="tr-TR" sz="2800" dirty="0" smtClean="0"/>
              <a:t>İçerikleri </a:t>
            </a:r>
            <a:r>
              <a:rPr lang="tr-TR" altLang="tr-TR" sz="2800" dirty="0"/>
              <a:t>farklı olan ürünler mevcut</a:t>
            </a:r>
          </a:p>
          <a:p>
            <a:pPr eaLnBrk="1"/>
            <a:r>
              <a:rPr lang="tr-TR" altLang="tr-TR" sz="2800" dirty="0"/>
              <a:t>Protein oranı yüksek , Enerji oranı yüksek , aromaları farklı…..</a:t>
            </a:r>
          </a:p>
          <a:p>
            <a:pPr eaLnBrk="1"/>
            <a:r>
              <a:rPr lang="tr-TR" altLang="tr-TR" sz="2800" dirty="0"/>
              <a:t>Standart ürün  1kkcal/ ml </a:t>
            </a:r>
          </a:p>
        </p:txBody>
      </p:sp>
      <p:sp>
        <p:nvSpPr>
          <p:cNvPr id="11" name="Metin kutusu 10"/>
          <p:cNvSpPr txBox="1">
            <a:spLocks noChangeArrowheads="1"/>
          </p:cNvSpPr>
          <p:nvPr/>
        </p:nvSpPr>
        <p:spPr bwMode="auto">
          <a:xfrm>
            <a:off x="1057275" y="5626100"/>
            <a:ext cx="97488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 eaLnBrk="1"/>
            <a:r>
              <a:rPr lang="tr-TR" altLang="tr-TR" sz="4400" dirty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Daha çok </a:t>
            </a:r>
            <a:r>
              <a:rPr lang="tr-TR" altLang="tr-TR" sz="4400" dirty="0" err="1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prehabilitasyon</a:t>
            </a:r>
            <a:r>
              <a:rPr lang="tr-TR" altLang="tr-TR" sz="4400" dirty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dönemi !!!!!</a:t>
            </a:r>
          </a:p>
        </p:txBody>
      </p:sp>
    </p:spTree>
    <p:extLst>
      <p:ext uri="{BB962C8B-B14F-4D97-AF65-F5344CB8AC3E}">
        <p14:creationId xmlns:p14="http://schemas.microsoft.com/office/powerpoint/2010/main" val="404441296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/>
            <a:r>
              <a:rPr lang="tr-TR" altLang="tr-TR" b="1" i="1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Enteral beslenme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244475" y="1825625"/>
            <a:ext cx="11947525" cy="4351338"/>
          </a:xfrm>
        </p:spPr>
        <p:txBody>
          <a:bodyPr>
            <a:normAutofit lnSpcReduction="10000"/>
          </a:bodyPr>
          <a:lstStyle/>
          <a:p>
            <a:pPr marL="0" indent="0" algn="ctr" eaLnBrk="1">
              <a:buFont typeface="Arial" panose="020B0604020202020204" pitchFamily="34" charset="0"/>
              <a:buNone/>
            </a:pPr>
            <a:endParaRPr lang="tr-TR" altLang="tr-TR" sz="3600" b="1" dirty="0" smtClean="0"/>
          </a:p>
          <a:p>
            <a:pPr marL="0" indent="0" eaLnBrk="1"/>
            <a:r>
              <a:rPr lang="tr-TR" altLang="tr-TR" dirty="0" smtClean="0"/>
              <a:t> </a:t>
            </a:r>
            <a:r>
              <a:rPr lang="tr-TR" altLang="tr-TR" dirty="0" err="1" smtClean="0"/>
              <a:t>Gastrointestinal</a:t>
            </a:r>
            <a:r>
              <a:rPr lang="tr-TR" altLang="tr-TR" dirty="0" smtClean="0"/>
              <a:t> sistem işlevi normal</a:t>
            </a:r>
          </a:p>
          <a:p>
            <a:pPr marL="0" indent="0" eaLnBrk="1"/>
            <a:r>
              <a:rPr lang="tr-TR" altLang="tr-TR" dirty="0" smtClean="0"/>
              <a:t> Oral alımı mümkün olmayan hastalar</a:t>
            </a:r>
          </a:p>
          <a:p>
            <a:pPr marL="0" indent="0" eaLnBrk="1"/>
            <a:endParaRPr lang="tr-TR" altLang="tr-TR" dirty="0" smtClean="0"/>
          </a:p>
          <a:p>
            <a:pPr marL="0" indent="0" eaLnBrk="1"/>
            <a:r>
              <a:rPr lang="tr-TR" altLang="tr-TR" sz="3000" dirty="0" smtClean="0"/>
              <a:t>YUTMA BOZUKLUKLARI, SVO, KOMA, ÜST GİS OBSTRÜKSİYONLARI,</a:t>
            </a:r>
          </a:p>
          <a:p>
            <a:pPr marL="0" indent="0" eaLnBrk="1"/>
            <a:endParaRPr lang="tr-TR" altLang="tr-TR" sz="3000" dirty="0" smtClean="0"/>
          </a:p>
          <a:p>
            <a:pPr marL="0" indent="0" eaLnBrk="1"/>
            <a:r>
              <a:rPr lang="tr-TR" altLang="tr-TR" sz="3000" b="1" dirty="0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ÜST  </a:t>
            </a:r>
            <a:r>
              <a:rPr lang="tr-TR" altLang="tr-TR" sz="3000" b="1" dirty="0" err="1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GiS</a:t>
            </a:r>
            <a:r>
              <a:rPr lang="tr-TR" altLang="tr-TR" sz="3000" b="1" dirty="0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CERRAHİSİ SONRASI …</a:t>
            </a:r>
          </a:p>
        </p:txBody>
      </p:sp>
    </p:spTree>
    <p:extLst>
      <p:ext uri="{BB962C8B-B14F-4D97-AF65-F5344CB8AC3E}">
        <p14:creationId xmlns:p14="http://schemas.microsoft.com/office/powerpoint/2010/main" val="63614657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4400" b="1" i="1" dirty="0" smtClean="0">
                <a:solidFill>
                  <a:srgbClr val="00B0F0"/>
                </a:solidFill>
              </a:rPr>
              <a:t>ENTERAL ERİŞİM YOLLARI</a:t>
            </a:r>
            <a:endParaRPr lang="tr-TR" sz="4400" i="1" dirty="0">
              <a:solidFill>
                <a:srgbClr val="00B0F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Nazogastrik</a:t>
            </a:r>
          </a:p>
          <a:p>
            <a:pPr lvl="1"/>
            <a:r>
              <a:rPr lang="tr-TR" dirty="0" smtClean="0"/>
              <a:t>Kolay</a:t>
            </a:r>
          </a:p>
          <a:p>
            <a:pPr lvl="1"/>
            <a:r>
              <a:rPr lang="tr-TR" dirty="0" smtClean="0"/>
              <a:t>Fizyolojik</a:t>
            </a:r>
          </a:p>
          <a:p>
            <a:pPr lvl="1"/>
            <a:r>
              <a:rPr lang="tr-TR" dirty="0" err="1" smtClean="0"/>
              <a:t>Aspirasyon</a:t>
            </a:r>
            <a:r>
              <a:rPr lang="tr-TR" dirty="0" smtClean="0"/>
              <a:t> riski!!!!</a:t>
            </a:r>
          </a:p>
          <a:p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313400"/>
            <a:ext cx="5676901" cy="4257676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3"/>
          <a:srcRect t="15415" r="5419"/>
          <a:stretch/>
        </p:blipFill>
        <p:spPr>
          <a:xfrm>
            <a:off x="5578824" y="2587276"/>
            <a:ext cx="5010800" cy="3408616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960" y="2481097"/>
            <a:ext cx="5229710" cy="392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44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dirty="0">
                <a:solidFill>
                  <a:prstClr val="black"/>
                </a:solidFill>
              </a:rPr>
              <a:t>Nazoduodenal/ </a:t>
            </a:r>
            <a:r>
              <a:rPr lang="tr-TR" dirty="0" err="1">
                <a:solidFill>
                  <a:prstClr val="black"/>
                </a:solidFill>
              </a:rPr>
              <a:t>Nazojejunal</a:t>
            </a:r>
            <a:endParaRPr lang="tr-TR" dirty="0">
              <a:solidFill>
                <a:prstClr val="black"/>
              </a:solidFill>
            </a:endParaRPr>
          </a:p>
          <a:p>
            <a:pPr lvl="1"/>
            <a:r>
              <a:rPr lang="tr-TR" dirty="0">
                <a:solidFill>
                  <a:prstClr val="black"/>
                </a:solidFill>
              </a:rPr>
              <a:t>Takılması daha zor</a:t>
            </a:r>
          </a:p>
          <a:p>
            <a:pPr lvl="1"/>
            <a:r>
              <a:rPr lang="tr-TR" dirty="0" err="1">
                <a:solidFill>
                  <a:prstClr val="black"/>
                </a:solidFill>
              </a:rPr>
              <a:t>Aspirasyon</a:t>
            </a:r>
            <a:r>
              <a:rPr lang="tr-TR" dirty="0">
                <a:solidFill>
                  <a:prstClr val="black"/>
                </a:solidFill>
              </a:rPr>
              <a:t> riski daha </a:t>
            </a:r>
            <a:r>
              <a:rPr lang="tr-TR" dirty="0" smtClean="0">
                <a:solidFill>
                  <a:prstClr val="black"/>
                </a:solidFill>
              </a:rPr>
              <a:t>düşük</a:t>
            </a:r>
          </a:p>
          <a:p>
            <a:pPr lvl="1"/>
            <a:r>
              <a:rPr lang="tr-TR" dirty="0" err="1" smtClean="0">
                <a:solidFill>
                  <a:prstClr val="black"/>
                </a:solidFill>
              </a:rPr>
              <a:t>Major</a:t>
            </a:r>
            <a:r>
              <a:rPr lang="tr-TR" dirty="0" smtClean="0">
                <a:solidFill>
                  <a:prstClr val="black"/>
                </a:solidFill>
              </a:rPr>
              <a:t> Üst </a:t>
            </a:r>
            <a:r>
              <a:rPr lang="tr-TR" dirty="0" err="1" smtClean="0">
                <a:solidFill>
                  <a:prstClr val="black"/>
                </a:solidFill>
              </a:rPr>
              <a:t>Gis</a:t>
            </a:r>
            <a:r>
              <a:rPr lang="tr-TR" dirty="0" smtClean="0">
                <a:solidFill>
                  <a:prstClr val="black"/>
                </a:solidFill>
              </a:rPr>
              <a:t> ve </a:t>
            </a:r>
            <a:r>
              <a:rPr lang="tr-TR" dirty="0" err="1" smtClean="0">
                <a:solidFill>
                  <a:prstClr val="black"/>
                </a:solidFill>
              </a:rPr>
              <a:t>pankreatik</a:t>
            </a:r>
            <a:r>
              <a:rPr lang="tr-TR" dirty="0" smtClean="0">
                <a:solidFill>
                  <a:prstClr val="black"/>
                </a:solidFill>
              </a:rPr>
              <a:t> Cerrahi</a:t>
            </a:r>
            <a:endParaRPr lang="tr-TR" dirty="0">
              <a:solidFill>
                <a:prstClr val="black"/>
              </a:solidFill>
            </a:endParaRPr>
          </a:p>
          <a:p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635" y="2201864"/>
            <a:ext cx="3914775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81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44137" y="1229096"/>
            <a:ext cx="10972800" cy="3669159"/>
          </a:xfrm>
        </p:spPr>
        <p:txBody>
          <a:bodyPr>
            <a:normAutofit/>
          </a:bodyPr>
          <a:lstStyle/>
          <a:p>
            <a:r>
              <a:rPr lang="tr-TR" sz="2800" dirty="0" smtClean="0"/>
              <a:t>Tıp fakültesinden başlayarak beslenmeye eğitimine ayrılan süre 4 yıl içerisinde yaklaşık 19 saat </a:t>
            </a:r>
          </a:p>
          <a:p>
            <a:r>
              <a:rPr lang="tr-TR" sz="2800" dirty="0" smtClean="0"/>
              <a:t>Daha çok biyokimya ve vitamin eksikliklerine odaklı….</a:t>
            </a:r>
          </a:p>
          <a:p>
            <a:endParaRPr lang="tr-TR" sz="2800" dirty="0" smtClean="0"/>
          </a:p>
          <a:p>
            <a:r>
              <a:rPr lang="tr-TR" sz="2800" dirty="0"/>
              <a:t>Üniversite ve eğitim hastaneleri dahil birçok merkezde hastalar hakkettikleri düzeyde klinik beslenme tedavisi alamamaktadırlar.</a:t>
            </a:r>
          </a:p>
          <a:p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4710" y="4641670"/>
            <a:ext cx="6427290" cy="1994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81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/>
          <a:srcRect t="18238" r="26899" b="15073"/>
          <a:stretch/>
        </p:blipFill>
        <p:spPr>
          <a:xfrm flipH="1">
            <a:off x="7381186" y="1825625"/>
            <a:ext cx="3535052" cy="4299974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i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dirty="0">
                <a:solidFill>
                  <a:prstClr val="black"/>
                </a:solidFill>
              </a:rPr>
              <a:t>Gastrostomi / </a:t>
            </a:r>
            <a:r>
              <a:rPr lang="tr-TR" dirty="0" err="1">
                <a:solidFill>
                  <a:prstClr val="black"/>
                </a:solidFill>
              </a:rPr>
              <a:t>Jejunostomi</a:t>
            </a:r>
            <a:endParaRPr lang="tr-TR" dirty="0">
              <a:solidFill>
                <a:prstClr val="black"/>
              </a:solidFill>
            </a:endParaRPr>
          </a:p>
          <a:p>
            <a:pPr lvl="1"/>
            <a:r>
              <a:rPr lang="tr-TR" dirty="0" err="1">
                <a:solidFill>
                  <a:prstClr val="black"/>
                </a:solidFill>
              </a:rPr>
              <a:t>İnvazif</a:t>
            </a:r>
            <a:r>
              <a:rPr lang="tr-TR" dirty="0">
                <a:solidFill>
                  <a:prstClr val="black"/>
                </a:solidFill>
              </a:rPr>
              <a:t> girişim gerektirir</a:t>
            </a:r>
          </a:p>
          <a:p>
            <a:pPr lvl="1"/>
            <a:r>
              <a:rPr lang="tr-TR" dirty="0">
                <a:solidFill>
                  <a:prstClr val="black"/>
                </a:solidFill>
              </a:rPr>
              <a:t>Uzun süreli kullanım için uygun 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8626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lang="tr-TR" altLang="tr-TR" smtClean="0"/>
          </a:p>
        </p:txBody>
      </p:sp>
      <p:sp>
        <p:nvSpPr>
          <p:cNvPr id="18435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eaLnBrk="1"/>
            <a:r>
              <a:rPr lang="tr-TR" altLang="tr-TR" dirty="0" smtClean="0"/>
              <a:t>EN …. Düşük doz ( 10 ml/ </a:t>
            </a:r>
            <a:r>
              <a:rPr lang="tr-TR" altLang="tr-TR" dirty="0" err="1" smtClean="0"/>
              <a:t>st</a:t>
            </a:r>
            <a:r>
              <a:rPr lang="tr-TR" altLang="tr-TR" dirty="0" smtClean="0"/>
              <a:t> )….Hedef ….5-7 gün </a:t>
            </a:r>
          </a:p>
          <a:p>
            <a:pPr eaLnBrk="1"/>
            <a:endParaRPr lang="tr-TR" altLang="tr-TR" dirty="0" smtClean="0"/>
          </a:p>
          <a:p>
            <a:pPr eaLnBrk="1"/>
            <a:r>
              <a:rPr lang="tr-TR" altLang="tr-TR" dirty="0" smtClean="0"/>
              <a:t>4 haftadan uzun süreli EN …. </a:t>
            </a:r>
            <a:r>
              <a:rPr lang="tr-TR" altLang="tr-TR" dirty="0" err="1" smtClean="0"/>
              <a:t>Perkutan</a:t>
            </a:r>
            <a:r>
              <a:rPr lang="tr-TR" altLang="tr-TR" dirty="0" smtClean="0"/>
              <a:t> yollar…</a:t>
            </a:r>
          </a:p>
          <a:p>
            <a:pPr eaLnBrk="1"/>
            <a:endParaRPr lang="tr-TR" altLang="tr-TR" dirty="0" smtClean="0"/>
          </a:p>
          <a:p>
            <a:pPr eaLnBrk="1"/>
            <a:r>
              <a:rPr lang="tr-TR" altLang="tr-TR" dirty="0" smtClean="0"/>
              <a:t>Oral/ </a:t>
            </a:r>
            <a:r>
              <a:rPr lang="tr-TR" altLang="tr-TR" dirty="0" err="1" smtClean="0"/>
              <a:t>enteral</a:t>
            </a:r>
            <a:r>
              <a:rPr lang="tr-TR" altLang="tr-TR" dirty="0" smtClean="0"/>
              <a:t> yolla enerji gereksiniminin % 50 den azı….. </a:t>
            </a:r>
            <a:r>
              <a:rPr lang="tr-TR" altLang="tr-TR" dirty="0" err="1" smtClean="0"/>
              <a:t>Parenteral</a:t>
            </a:r>
            <a:endParaRPr lang="tr-TR" altLang="tr-TR" dirty="0" smtClean="0"/>
          </a:p>
          <a:p>
            <a:pPr eaLnBrk="1"/>
            <a:endParaRPr lang="tr-TR" altLang="tr-TR" dirty="0" smtClean="0"/>
          </a:p>
          <a:p>
            <a:pPr eaLnBrk="1"/>
            <a:r>
              <a:rPr lang="tr-TR" altLang="tr-TR" dirty="0" smtClean="0"/>
              <a:t>PN çoklu şişe yerine  tek torba </a:t>
            </a:r>
          </a:p>
          <a:p>
            <a:pPr eaLnBrk="1"/>
            <a:endParaRPr lang="tr-TR" altLang="tr-TR" dirty="0" smtClean="0"/>
          </a:p>
        </p:txBody>
      </p:sp>
    </p:spTree>
    <p:extLst>
      <p:ext uri="{BB962C8B-B14F-4D97-AF65-F5344CB8AC3E}">
        <p14:creationId xmlns:p14="http://schemas.microsoft.com/office/powerpoint/2010/main" val="324888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" y="2457005"/>
            <a:ext cx="12068568" cy="3669159"/>
          </a:xfrm>
        </p:spPr>
        <p:txBody>
          <a:bodyPr>
            <a:noAutofit/>
          </a:bodyPr>
          <a:lstStyle/>
          <a:p>
            <a:r>
              <a:rPr lang="tr-TR" sz="2800" dirty="0"/>
              <a:t>Spesifik oral/ </a:t>
            </a:r>
            <a:r>
              <a:rPr lang="tr-TR" sz="2800" dirty="0" err="1"/>
              <a:t>enteral</a:t>
            </a:r>
            <a:r>
              <a:rPr lang="tr-TR" sz="2800" dirty="0"/>
              <a:t> solüsyonlar… ( </a:t>
            </a:r>
            <a:r>
              <a:rPr lang="tr-TR" sz="2800" dirty="0" err="1"/>
              <a:t>Arjinin</a:t>
            </a:r>
            <a:r>
              <a:rPr lang="tr-TR" sz="2800" dirty="0"/>
              <a:t> , </a:t>
            </a:r>
            <a:r>
              <a:rPr lang="tr-TR" sz="2800" dirty="0" err="1"/>
              <a:t>omega</a:t>
            </a:r>
            <a:r>
              <a:rPr lang="tr-TR" sz="2800" dirty="0"/>
              <a:t> </a:t>
            </a:r>
            <a:r>
              <a:rPr lang="tr-TR" sz="2800" dirty="0" smtClean="0"/>
              <a:t>3, </a:t>
            </a:r>
            <a:r>
              <a:rPr lang="tr-TR" sz="2800" dirty="0" err="1" smtClean="0"/>
              <a:t>ribonukleotidler</a:t>
            </a:r>
            <a:r>
              <a:rPr lang="tr-TR" sz="2800" dirty="0"/>
              <a:t>)</a:t>
            </a:r>
          </a:p>
          <a:p>
            <a:pPr marL="0" indent="0">
              <a:buNone/>
            </a:pPr>
            <a:r>
              <a:rPr lang="tr-TR" sz="3200" dirty="0"/>
              <a:t>	</a:t>
            </a:r>
            <a:r>
              <a:rPr lang="tr-TR" sz="2800" b="1" i="1" dirty="0" err="1">
                <a:solidFill>
                  <a:srgbClr val="002060"/>
                </a:solidFill>
              </a:rPr>
              <a:t>Malnutrisyonu</a:t>
            </a:r>
            <a:r>
              <a:rPr lang="tr-TR" sz="2800" b="1" i="1" dirty="0">
                <a:solidFill>
                  <a:srgbClr val="002060"/>
                </a:solidFill>
              </a:rPr>
              <a:t> olan </a:t>
            </a:r>
            <a:r>
              <a:rPr lang="tr-TR" sz="2800" b="1" i="1" dirty="0" err="1">
                <a:solidFill>
                  <a:srgbClr val="002060"/>
                </a:solidFill>
              </a:rPr>
              <a:t>major</a:t>
            </a:r>
            <a:r>
              <a:rPr lang="tr-TR" sz="2800" b="1" i="1" dirty="0">
                <a:solidFill>
                  <a:srgbClr val="002060"/>
                </a:solidFill>
              </a:rPr>
              <a:t> kanser cerrahisi</a:t>
            </a:r>
          </a:p>
          <a:p>
            <a:pPr marL="0" indent="0">
              <a:buNone/>
            </a:pPr>
            <a:r>
              <a:rPr lang="tr-TR" sz="2800" b="1" i="1" dirty="0">
                <a:solidFill>
                  <a:srgbClr val="002060"/>
                </a:solidFill>
              </a:rPr>
              <a:t>	</a:t>
            </a:r>
            <a:r>
              <a:rPr lang="tr-TR" sz="2800" b="1" i="1" dirty="0" err="1">
                <a:solidFill>
                  <a:srgbClr val="002060"/>
                </a:solidFill>
              </a:rPr>
              <a:t>Preoperatif</a:t>
            </a:r>
            <a:r>
              <a:rPr lang="tr-TR" sz="2800" b="1" i="1" dirty="0">
                <a:solidFill>
                  <a:srgbClr val="002060"/>
                </a:solidFill>
              </a:rPr>
              <a:t> dönemde  5-7 gün…</a:t>
            </a:r>
          </a:p>
          <a:p>
            <a:pPr marL="0" indent="0">
              <a:buNone/>
            </a:pPr>
            <a:r>
              <a:rPr lang="tr-TR" sz="2800" b="1" i="1" dirty="0">
                <a:solidFill>
                  <a:srgbClr val="002060"/>
                </a:solidFill>
              </a:rPr>
              <a:t>	</a:t>
            </a:r>
            <a:r>
              <a:rPr lang="tr-TR" sz="2800" b="1" i="1" dirty="0" err="1">
                <a:solidFill>
                  <a:srgbClr val="002060"/>
                </a:solidFill>
              </a:rPr>
              <a:t>İnfeksiyoz</a:t>
            </a:r>
            <a:r>
              <a:rPr lang="tr-TR" sz="2800" b="1" i="1" dirty="0">
                <a:solidFill>
                  <a:srgbClr val="002060"/>
                </a:solidFill>
              </a:rPr>
              <a:t> </a:t>
            </a:r>
            <a:r>
              <a:rPr lang="tr-TR" sz="2800" b="1" i="1" dirty="0" smtClean="0">
                <a:solidFill>
                  <a:srgbClr val="002060"/>
                </a:solidFill>
              </a:rPr>
              <a:t>komplikasyonlar </a:t>
            </a:r>
            <a:r>
              <a:rPr lang="tr-TR" sz="2800" b="1" i="1" dirty="0">
                <a:solidFill>
                  <a:srgbClr val="002060"/>
                </a:solidFill>
              </a:rPr>
              <a:t>ve Hastanede kalış süresi…</a:t>
            </a:r>
            <a:endParaRPr lang="tr-TR" sz="18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44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Unvan 1"/>
          <p:cNvSpPr>
            <a:spLocks noGrp="1"/>
          </p:cNvSpPr>
          <p:nvPr>
            <p:ph type="title"/>
          </p:nvPr>
        </p:nvSpPr>
        <p:spPr>
          <a:xfrm>
            <a:off x="609600" y="1123156"/>
            <a:ext cx="10515600" cy="1325563"/>
          </a:xfrm>
        </p:spPr>
        <p:txBody>
          <a:bodyPr>
            <a:normAutofit fontScale="90000"/>
          </a:bodyPr>
          <a:lstStyle/>
          <a:p>
            <a:pPr algn="ctr" eaLnBrk="1"/>
            <a:r>
              <a:rPr lang="tr-TR" altLang="tr-TR" b="1" i="1" dirty="0" err="1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Parenteral</a:t>
            </a:r>
            <a:r>
              <a:rPr lang="tr-TR" altLang="tr-TR" b="1" i="1" dirty="0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beslenme</a:t>
            </a:r>
            <a:r>
              <a:rPr lang="tr-TR" altLang="tr-TR" dirty="0" smtClean="0"/>
              <a:t/>
            </a:r>
            <a:br>
              <a:rPr lang="tr-TR" altLang="tr-TR" dirty="0" smtClean="0"/>
            </a:br>
            <a:endParaRPr lang="tr-TR" altLang="tr-TR" dirty="0" smtClean="0"/>
          </a:p>
        </p:txBody>
      </p:sp>
      <p:sp>
        <p:nvSpPr>
          <p:cNvPr id="27651" name="İçerik Yer Tutucusu 2"/>
          <p:cNvSpPr>
            <a:spLocks noGrp="1"/>
          </p:cNvSpPr>
          <p:nvPr>
            <p:ph idx="1"/>
          </p:nvPr>
        </p:nvSpPr>
        <p:spPr>
          <a:xfrm>
            <a:off x="609600" y="1785938"/>
            <a:ext cx="10972800" cy="4340225"/>
          </a:xfrm>
        </p:spPr>
        <p:txBody>
          <a:bodyPr/>
          <a:lstStyle/>
          <a:p>
            <a:pPr eaLnBrk="1"/>
            <a:r>
              <a:rPr lang="tr-TR" altLang="tr-TR" dirty="0" smtClean="0"/>
              <a:t>Beslenme tedavisi ihtiyacı olan…. </a:t>
            </a:r>
          </a:p>
          <a:p>
            <a:pPr eaLnBrk="1"/>
            <a:r>
              <a:rPr lang="tr-TR" altLang="tr-TR" dirty="0" err="1" smtClean="0"/>
              <a:t>Gastrointestinal</a:t>
            </a:r>
            <a:r>
              <a:rPr lang="tr-TR" altLang="tr-TR" dirty="0" smtClean="0"/>
              <a:t> sistem işlevi bozuk hastalar….</a:t>
            </a:r>
          </a:p>
          <a:p>
            <a:pPr eaLnBrk="1"/>
            <a:endParaRPr lang="tr-TR" altLang="tr-TR" dirty="0" smtClean="0"/>
          </a:p>
        </p:txBody>
      </p:sp>
      <p:pic>
        <p:nvPicPr>
          <p:cNvPr id="27652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38" y="3511550"/>
            <a:ext cx="4125912" cy="31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4" r="2147"/>
          <a:stretch>
            <a:fillRect/>
          </a:stretch>
        </p:blipFill>
        <p:spPr bwMode="auto">
          <a:xfrm>
            <a:off x="5056188" y="3875088"/>
            <a:ext cx="3203575" cy="243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Resi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7" r="1689"/>
          <a:stretch>
            <a:fillRect/>
          </a:stretch>
        </p:blipFill>
        <p:spPr bwMode="auto">
          <a:xfrm>
            <a:off x="8456613" y="3843338"/>
            <a:ext cx="3308350" cy="246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824849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200" dirty="0" smtClean="0"/>
              <a:t>Oral ve </a:t>
            </a:r>
            <a:r>
              <a:rPr lang="tr-TR" sz="3200" dirty="0" err="1" smtClean="0"/>
              <a:t>enteral</a:t>
            </a:r>
            <a:r>
              <a:rPr lang="tr-TR" sz="3200" dirty="0" smtClean="0"/>
              <a:t> yolla kalori ihtiyacının &lt; %50’si  7 gün süre ile</a:t>
            </a:r>
          </a:p>
          <a:p>
            <a:r>
              <a:rPr lang="tr-TR" sz="3200" dirty="0" err="1" smtClean="0"/>
              <a:t>Pre</a:t>
            </a:r>
            <a:r>
              <a:rPr lang="tr-TR" sz="3200" dirty="0" smtClean="0"/>
              <a:t> </a:t>
            </a:r>
            <a:r>
              <a:rPr lang="tr-TR" sz="3200" dirty="0" err="1" smtClean="0"/>
              <a:t>operatif</a:t>
            </a:r>
            <a:r>
              <a:rPr lang="tr-TR" sz="3200" dirty="0" smtClean="0"/>
              <a:t> </a:t>
            </a:r>
            <a:r>
              <a:rPr lang="tr-TR" sz="3200" dirty="0" err="1" smtClean="0"/>
              <a:t>Parenteral</a:t>
            </a:r>
            <a:r>
              <a:rPr lang="tr-TR" sz="3200" dirty="0" smtClean="0"/>
              <a:t> Beslenme</a:t>
            </a:r>
          </a:p>
          <a:p>
            <a:pPr lvl="1"/>
            <a:r>
              <a:rPr lang="tr-TR" sz="2750" dirty="0" smtClean="0"/>
              <a:t>Ciddi </a:t>
            </a:r>
            <a:r>
              <a:rPr lang="tr-TR" sz="2750" dirty="0" err="1" smtClean="0"/>
              <a:t>malnutrisyonu</a:t>
            </a:r>
            <a:r>
              <a:rPr lang="tr-TR" sz="2750" dirty="0" smtClean="0"/>
              <a:t> olan( %10-15 ağırlık kaybı olan ) </a:t>
            </a:r>
          </a:p>
          <a:p>
            <a:pPr lvl="1"/>
            <a:r>
              <a:rPr lang="tr-TR" sz="2750" dirty="0" smtClean="0"/>
              <a:t>Enteral yolun kullanılamadığı</a:t>
            </a:r>
          </a:p>
          <a:p>
            <a:pPr lvl="1"/>
            <a:r>
              <a:rPr lang="tr-TR" sz="2750" dirty="0" err="1" smtClean="0"/>
              <a:t>Major</a:t>
            </a:r>
            <a:r>
              <a:rPr lang="tr-TR" sz="2750" dirty="0" smtClean="0"/>
              <a:t> cerrahi öncesinde 7-14 gün </a:t>
            </a:r>
          </a:p>
        </p:txBody>
      </p:sp>
    </p:spTree>
    <p:extLst>
      <p:ext uri="{BB962C8B-B14F-4D97-AF65-F5344CB8AC3E}">
        <p14:creationId xmlns:p14="http://schemas.microsoft.com/office/powerpoint/2010/main" val="342052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lang="tr-TR" altLang="tr-TR" smtClean="0"/>
          </a:p>
        </p:txBody>
      </p:sp>
      <p:pic>
        <p:nvPicPr>
          <p:cNvPr id="28675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5488" y="2184400"/>
            <a:ext cx="4945062" cy="3708400"/>
          </a:xfrm>
        </p:spPr>
      </p:pic>
      <p:pic>
        <p:nvPicPr>
          <p:cNvPr id="28676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8" y="2205038"/>
            <a:ext cx="4916487" cy="368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70624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01775" y="2527300"/>
            <a:ext cx="4351338" cy="3262313"/>
          </a:xfrm>
        </p:spPr>
      </p:pic>
      <p:pic>
        <p:nvPicPr>
          <p:cNvPr id="29699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063" y="2527300"/>
            <a:ext cx="3911600" cy="326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lang="tr-TR" altLang="tr-TR" smtClean="0"/>
          </a:p>
        </p:txBody>
      </p:sp>
    </p:spTree>
    <p:extLst>
      <p:ext uri="{BB962C8B-B14F-4D97-AF65-F5344CB8AC3E}">
        <p14:creationId xmlns:p14="http://schemas.microsoft.com/office/powerpoint/2010/main" val="220120659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tr-TR" dirty="0" err="1" smtClean="0"/>
              <a:t>Periferik</a:t>
            </a:r>
            <a:endParaRPr lang="tr-TR" dirty="0"/>
          </a:p>
        </p:txBody>
      </p:sp>
      <p:pic>
        <p:nvPicPr>
          <p:cNvPr id="10" name="İçerik Yer Tutucusu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78413" y="2980415"/>
            <a:ext cx="4425107" cy="3209247"/>
          </a:xfrm>
          <a:prstGeom prst="rect">
            <a:avLst/>
          </a:prstGeom>
        </p:spPr>
      </p:pic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tr-TR" dirty="0" smtClean="0"/>
              <a:t>Santral</a:t>
            </a:r>
            <a:endParaRPr lang="tr-TR" dirty="0"/>
          </a:p>
        </p:txBody>
      </p:sp>
      <p:pic>
        <p:nvPicPr>
          <p:cNvPr id="8" name="İçerik Yer Tutucusu 7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802032" y="3357563"/>
            <a:ext cx="4171174" cy="2768600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3034" y="3357563"/>
            <a:ext cx="4309170" cy="299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01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09600" y="2205007"/>
            <a:ext cx="10972800" cy="3921158"/>
          </a:xfrm>
        </p:spPr>
        <p:txBody>
          <a:bodyPr>
            <a:normAutofit lnSpcReduction="10000"/>
          </a:bodyPr>
          <a:lstStyle/>
          <a:p>
            <a:r>
              <a:rPr lang="tr-TR" sz="3200" dirty="0" err="1" smtClean="0"/>
              <a:t>Glutamin</a:t>
            </a:r>
            <a:r>
              <a:rPr lang="tr-TR" sz="3200" dirty="0" smtClean="0"/>
              <a:t> ….Cerrahi hastada kullanımı için güçlü kanıt yok..</a:t>
            </a:r>
          </a:p>
          <a:p>
            <a:endParaRPr lang="tr-TR" sz="3200" dirty="0" smtClean="0"/>
          </a:p>
          <a:p>
            <a:r>
              <a:rPr lang="tr-TR" sz="3200" dirty="0" err="1" smtClean="0"/>
              <a:t>Arginin</a:t>
            </a:r>
            <a:r>
              <a:rPr lang="tr-TR" sz="3200" dirty="0" smtClean="0"/>
              <a:t>……… Sınırlı bilgi mevcut….</a:t>
            </a:r>
          </a:p>
          <a:p>
            <a:endParaRPr lang="tr-TR" sz="3200" dirty="0" smtClean="0"/>
          </a:p>
          <a:p>
            <a:r>
              <a:rPr lang="tr-TR" sz="3200" dirty="0" err="1" smtClean="0"/>
              <a:t>Omega</a:t>
            </a:r>
            <a:r>
              <a:rPr lang="tr-TR" sz="3200" dirty="0" smtClean="0"/>
              <a:t> 3- Yağ asidi… Sadece </a:t>
            </a:r>
            <a:r>
              <a:rPr lang="tr-TR" sz="3200" dirty="0" err="1" smtClean="0"/>
              <a:t>enteral</a:t>
            </a:r>
            <a:r>
              <a:rPr lang="tr-TR" sz="3200" dirty="0" smtClean="0"/>
              <a:t> beslenemeyen hastalar..</a:t>
            </a:r>
          </a:p>
          <a:p>
            <a:endParaRPr lang="tr-TR" sz="3200" dirty="0" smtClean="0"/>
          </a:p>
          <a:p>
            <a:pPr marL="0" indent="0">
              <a:buNone/>
            </a:pPr>
            <a:r>
              <a:rPr lang="tr-TR" sz="1801" dirty="0" smtClean="0"/>
              <a:t>                                                                                                             </a:t>
            </a:r>
            <a:endParaRPr lang="tr-TR" sz="3200" dirty="0" smtClean="0"/>
          </a:p>
        </p:txBody>
      </p:sp>
    </p:spTree>
    <p:extLst>
      <p:ext uri="{BB962C8B-B14F-4D97-AF65-F5344CB8AC3E}">
        <p14:creationId xmlns:p14="http://schemas.microsoft.com/office/powerpoint/2010/main" val="355194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 kadar</a:t>
            </a:r>
            <a:endParaRPr lang="tr-TR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4660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09600" y="713663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tr-TR" sz="4400" b="1" i="1" dirty="0" smtClean="0"/>
              <a:t>KLİNİK NUTRİSYON KONSEPTİ</a:t>
            </a:r>
            <a:endParaRPr lang="tr-TR" sz="4400" b="1" i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541930"/>
            <a:ext cx="10515600" cy="5244352"/>
          </a:xfrm>
        </p:spPr>
        <p:txBody>
          <a:bodyPr>
            <a:noAutofit/>
          </a:bodyPr>
          <a:lstStyle/>
          <a:p>
            <a:r>
              <a:rPr lang="tr-TR" sz="2000" b="1" i="1" dirty="0" smtClean="0"/>
              <a:t>Malnutrisyon ……..Beslenme bozukluğu…. Yetersiz beslenme</a:t>
            </a:r>
          </a:p>
          <a:p>
            <a:pPr lvl="1"/>
            <a:r>
              <a:rPr lang="tr-TR" sz="1800" b="1" dirty="0" smtClean="0"/>
              <a:t>Hastalık olmadan </a:t>
            </a:r>
            <a:r>
              <a:rPr lang="tr-TR" sz="1800" b="1" dirty="0" err="1" smtClean="0"/>
              <a:t>malnutrisyon</a:t>
            </a:r>
            <a:endParaRPr lang="tr-TR" sz="1800" b="1" dirty="0" smtClean="0"/>
          </a:p>
          <a:p>
            <a:pPr lvl="2"/>
            <a:r>
              <a:rPr lang="tr-TR" sz="1600" dirty="0" smtClean="0"/>
              <a:t>Açlık</a:t>
            </a:r>
          </a:p>
          <a:p>
            <a:pPr lvl="2"/>
            <a:r>
              <a:rPr lang="tr-TR" sz="1600" dirty="0" smtClean="0"/>
              <a:t>Sosyoekonomik yada psikolojik nedenler</a:t>
            </a:r>
            <a:endParaRPr lang="tr-TR" sz="1600" b="1" i="1" dirty="0" smtClean="0">
              <a:solidFill>
                <a:srgbClr val="0070C0"/>
              </a:solidFill>
            </a:endParaRPr>
          </a:p>
          <a:p>
            <a:pPr lvl="1"/>
            <a:r>
              <a:rPr lang="tr-TR" sz="1800" b="1" i="1" dirty="0" smtClean="0">
                <a:solidFill>
                  <a:srgbClr val="C00000"/>
                </a:solidFill>
              </a:rPr>
              <a:t>Hastalık ilişkili + </a:t>
            </a:r>
            <a:r>
              <a:rPr lang="tr-TR" sz="1800" b="1" i="1" dirty="0" err="1" smtClean="0">
                <a:solidFill>
                  <a:srgbClr val="C00000"/>
                </a:solidFill>
              </a:rPr>
              <a:t>inflamasyon</a:t>
            </a:r>
            <a:endParaRPr lang="tr-TR" sz="1800" b="1" i="1" dirty="0" smtClean="0">
              <a:solidFill>
                <a:srgbClr val="C00000"/>
              </a:solidFill>
            </a:endParaRPr>
          </a:p>
          <a:p>
            <a:pPr lvl="2"/>
            <a:r>
              <a:rPr lang="tr-TR" sz="1600" dirty="0" smtClean="0"/>
              <a:t>Kronik ……….. Kaşeksi (Kanser)</a:t>
            </a:r>
          </a:p>
          <a:p>
            <a:pPr lvl="2"/>
            <a:r>
              <a:rPr lang="tr-TR" sz="1600" dirty="0" smtClean="0"/>
              <a:t>Akut hastalık yada yaralanma</a:t>
            </a:r>
          </a:p>
          <a:p>
            <a:pPr lvl="1"/>
            <a:r>
              <a:rPr lang="tr-TR" sz="1800" b="1" dirty="0" smtClean="0"/>
              <a:t>Hastalık ilişkili </a:t>
            </a:r>
            <a:r>
              <a:rPr lang="tr-TR" sz="1800" b="1" dirty="0" err="1" smtClean="0"/>
              <a:t>inflamasyon</a:t>
            </a:r>
            <a:r>
              <a:rPr lang="tr-TR" sz="1800" b="1" dirty="0" smtClean="0"/>
              <a:t> olmadan …..</a:t>
            </a:r>
          </a:p>
          <a:p>
            <a:pPr lvl="1"/>
            <a:r>
              <a:rPr lang="tr-TR" sz="1800" b="1" dirty="0" err="1" smtClean="0">
                <a:solidFill>
                  <a:srgbClr val="0070C0"/>
                </a:solidFill>
              </a:rPr>
              <a:t>Sarkopeni</a:t>
            </a:r>
            <a:endParaRPr lang="tr-TR" sz="1800" b="1" dirty="0" smtClean="0">
              <a:solidFill>
                <a:srgbClr val="0070C0"/>
              </a:solidFill>
            </a:endParaRPr>
          </a:p>
          <a:p>
            <a:pPr lvl="1"/>
            <a:r>
              <a:rPr lang="tr-TR" sz="1800" b="1" dirty="0" smtClean="0">
                <a:solidFill>
                  <a:srgbClr val="0070C0"/>
                </a:solidFill>
              </a:rPr>
              <a:t>Kırılganlık</a:t>
            </a:r>
          </a:p>
          <a:p>
            <a:pPr lvl="1"/>
            <a:r>
              <a:rPr lang="tr-TR" sz="1800" b="1" dirty="0" smtClean="0">
                <a:solidFill>
                  <a:srgbClr val="0070C0"/>
                </a:solidFill>
              </a:rPr>
              <a:t>Aşırı beslenme</a:t>
            </a:r>
          </a:p>
          <a:p>
            <a:pPr lvl="1"/>
            <a:r>
              <a:rPr lang="tr-TR" sz="1800" dirty="0" smtClean="0"/>
              <a:t> </a:t>
            </a:r>
            <a:r>
              <a:rPr lang="tr-TR" sz="1800" dirty="0" err="1" smtClean="0"/>
              <a:t>Mikronutrient</a:t>
            </a:r>
            <a:r>
              <a:rPr lang="tr-TR" sz="1800" dirty="0" smtClean="0"/>
              <a:t> anomalileri ( eksiklik / fazlalık)</a:t>
            </a:r>
          </a:p>
          <a:p>
            <a:pPr lvl="1"/>
            <a:r>
              <a:rPr lang="tr-TR" sz="1800" b="1" i="1" dirty="0" err="1" smtClean="0">
                <a:solidFill>
                  <a:srgbClr val="0070C0"/>
                </a:solidFill>
              </a:rPr>
              <a:t>Refeeding</a:t>
            </a:r>
            <a:r>
              <a:rPr lang="tr-TR" sz="1800" b="1" i="1" dirty="0" smtClean="0">
                <a:solidFill>
                  <a:srgbClr val="0070C0"/>
                </a:solidFill>
              </a:rPr>
              <a:t> sendromu</a:t>
            </a:r>
            <a:endParaRPr lang="tr-TR" sz="1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42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i="1" dirty="0" smtClean="0">
                <a:solidFill>
                  <a:srgbClr val="C00000"/>
                </a:solidFill>
              </a:rPr>
              <a:t>Enerji İhtiyacı Hesaplanması</a:t>
            </a:r>
            <a:endParaRPr lang="tr-TR" b="1" i="1" dirty="0">
              <a:solidFill>
                <a:srgbClr val="C00000"/>
              </a:solidFill>
            </a:endParaRP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328052"/>
            <a:ext cx="10515600" cy="1336983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1027523" y="1838228"/>
            <a:ext cx="97771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Direkt kalorimetri</a:t>
            </a:r>
          </a:p>
          <a:p>
            <a:r>
              <a:rPr lang="tr-TR" sz="2400" dirty="0" err="1" smtClean="0"/>
              <a:t>İndirekt</a:t>
            </a:r>
            <a:r>
              <a:rPr lang="tr-TR" sz="2400" dirty="0" smtClean="0"/>
              <a:t> </a:t>
            </a:r>
            <a:r>
              <a:rPr lang="tr-TR" sz="2400" dirty="0" err="1" smtClean="0"/>
              <a:t>kalometri</a:t>
            </a:r>
            <a:r>
              <a:rPr lang="tr-TR" sz="2400" dirty="0" smtClean="0"/>
              <a:t>  ET: 1.44 x (3.9 X O2 tüketimi+ 1.2 CO2 tüketimi)</a:t>
            </a:r>
          </a:p>
          <a:p>
            <a:r>
              <a:rPr lang="tr-TR" sz="2400" dirty="0" smtClean="0"/>
              <a:t>Harris Benedict formülü</a:t>
            </a:r>
          </a:p>
          <a:p>
            <a:r>
              <a:rPr lang="tr-TR" sz="2400" dirty="0" err="1" smtClean="0"/>
              <a:t>Schofield</a:t>
            </a:r>
            <a:r>
              <a:rPr lang="tr-TR" sz="2400" dirty="0" smtClean="0"/>
              <a:t> formülü</a:t>
            </a:r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92" y="4530934"/>
            <a:ext cx="8490408" cy="212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42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smtClean="0"/>
              <a:t>Pratik olarak 25-30 </a:t>
            </a:r>
            <a:r>
              <a:rPr lang="tr-TR" dirty="0" err="1" smtClean="0"/>
              <a:t>kkcal</a:t>
            </a:r>
            <a:r>
              <a:rPr lang="tr-TR" dirty="0" smtClean="0"/>
              <a:t>/ kg/ gün enerji</a:t>
            </a:r>
          </a:p>
          <a:p>
            <a:endParaRPr lang="tr-TR" dirty="0" smtClean="0"/>
          </a:p>
          <a:p>
            <a:pPr lvl="1"/>
            <a:r>
              <a:rPr lang="tr-TR" dirty="0" smtClean="0"/>
              <a:t>Yoğun bakım hastalarında     25kkcal/ kg/ gün…… </a:t>
            </a:r>
          </a:p>
          <a:p>
            <a:pPr lvl="1"/>
            <a:r>
              <a:rPr lang="tr-TR" dirty="0" smtClean="0"/>
              <a:t>Servis hastalarında                 30 </a:t>
            </a:r>
            <a:r>
              <a:rPr lang="tr-TR" dirty="0" err="1" smtClean="0"/>
              <a:t>kkcal</a:t>
            </a:r>
            <a:r>
              <a:rPr lang="tr-TR" dirty="0" smtClean="0"/>
              <a:t>/ kg/ gün…..</a:t>
            </a:r>
          </a:p>
          <a:p>
            <a:pPr lvl="1"/>
            <a:endParaRPr lang="tr-TR" dirty="0" smtClean="0"/>
          </a:p>
          <a:p>
            <a:pPr lvl="1"/>
            <a:r>
              <a:rPr lang="tr-TR" dirty="0" err="1" smtClean="0"/>
              <a:t>Non</a:t>
            </a:r>
            <a:r>
              <a:rPr lang="tr-TR" dirty="0" smtClean="0"/>
              <a:t> protein enerji                  % 60-70 karbonhidrat</a:t>
            </a:r>
          </a:p>
          <a:p>
            <a:pPr lvl="1"/>
            <a:r>
              <a:rPr lang="tr-TR" dirty="0"/>
              <a:t> </a:t>
            </a:r>
            <a:r>
              <a:rPr lang="tr-TR" dirty="0" smtClean="0"/>
              <a:t>                                                  % 30-40 </a:t>
            </a:r>
            <a:r>
              <a:rPr lang="tr-TR" dirty="0" err="1" smtClean="0"/>
              <a:t>lipid</a:t>
            </a:r>
            <a:r>
              <a:rPr lang="tr-TR" dirty="0" smtClean="0"/>
              <a:t>………….</a:t>
            </a:r>
            <a:r>
              <a:rPr lang="tr-TR" dirty="0" err="1" smtClean="0"/>
              <a:t>esansiyel</a:t>
            </a:r>
            <a:r>
              <a:rPr lang="tr-TR" dirty="0" smtClean="0"/>
              <a:t> yağ asitleri</a:t>
            </a:r>
          </a:p>
          <a:p>
            <a:pPr lvl="1"/>
            <a:endParaRPr lang="tr-TR" dirty="0" smtClean="0"/>
          </a:p>
          <a:p>
            <a:r>
              <a:rPr lang="tr-TR" dirty="0" smtClean="0"/>
              <a:t>1-1.5 gr/ kg/ gün protein </a:t>
            </a:r>
          </a:p>
          <a:p>
            <a:endParaRPr lang="tr-TR" dirty="0"/>
          </a:p>
          <a:p>
            <a:pPr marL="457200" lvl="1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478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err="1" smtClean="0">
                <a:solidFill>
                  <a:srgbClr val="FF0000"/>
                </a:solidFill>
              </a:rPr>
              <a:t>Refeeding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syndrome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İnsülin salınımına </a:t>
            </a:r>
            <a:r>
              <a:rPr lang="tr-TR" dirty="0" err="1" smtClean="0"/>
              <a:t>sekonder</a:t>
            </a:r>
            <a:endParaRPr lang="tr-TR" dirty="0" smtClean="0"/>
          </a:p>
          <a:p>
            <a:r>
              <a:rPr lang="tr-TR" dirty="0" smtClean="0"/>
              <a:t>Ağır </a:t>
            </a:r>
            <a:r>
              <a:rPr lang="tr-TR" dirty="0" err="1" smtClean="0"/>
              <a:t>malnutrisyonlu</a:t>
            </a:r>
            <a:r>
              <a:rPr lang="tr-TR" dirty="0" smtClean="0"/>
              <a:t> hastalarda, yeniden beslenme sonrası</a:t>
            </a:r>
          </a:p>
          <a:p>
            <a:r>
              <a:rPr lang="tr-TR" dirty="0" smtClean="0"/>
              <a:t>Hem </a:t>
            </a:r>
            <a:r>
              <a:rPr lang="tr-TR" dirty="0" err="1" smtClean="0"/>
              <a:t>enteral</a:t>
            </a:r>
            <a:r>
              <a:rPr lang="tr-TR" dirty="0" smtClean="0"/>
              <a:t> hem </a:t>
            </a:r>
            <a:r>
              <a:rPr lang="tr-TR" dirty="0" err="1" smtClean="0"/>
              <a:t>parenteral</a:t>
            </a:r>
            <a:r>
              <a:rPr lang="tr-TR" dirty="0" smtClean="0"/>
              <a:t> beslenme ile</a:t>
            </a:r>
          </a:p>
          <a:p>
            <a:r>
              <a:rPr lang="tr-TR" dirty="0" err="1" smtClean="0">
                <a:solidFill>
                  <a:srgbClr val="FF0000"/>
                </a:solidFill>
              </a:rPr>
              <a:t>Hipofosfatemi</a:t>
            </a:r>
            <a:r>
              <a:rPr lang="tr-TR" dirty="0" smtClean="0">
                <a:solidFill>
                  <a:srgbClr val="FF0000"/>
                </a:solidFill>
              </a:rPr>
              <a:t>, </a:t>
            </a:r>
            <a:r>
              <a:rPr lang="tr-TR" dirty="0" err="1" smtClean="0">
                <a:solidFill>
                  <a:srgbClr val="FF0000"/>
                </a:solidFill>
              </a:rPr>
              <a:t>hipokalemi</a:t>
            </a:r>
            <a:r>
              <a:rPr lang="tr-TR" dirty="0" smtClean="0">
                <a:solidFill>
                  <a:srgbClr val="FF0000"/>
                </a:solidFill>
              </a:rPr>
              <a:t>, </a:t>
            </a:r>
            <a:r>
              <a:rPr lang="tr-TR" smtClean="0">
                <a:solidFill>
                  <a:srgbClr val="FF0000"/>
                </a:solidFill>
              </a:rPr>
              <a:t>hipomagnezemi</a:t>
            </a:r>
            <a:endParaRPr lang="tr-TR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731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Sonuç </a:t>
            </a:r>
            <a:endParaRPr lang="tr-TR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09600" y="2205007"/>
            <a:ext cx="10972800" cy="3921158"/>
          </a:xfrm>
        </p:spPr>
        <p:txBody>
          <a:bodyPr>
            <a:normAutofit fontScale="85000" lnSpcReduction="20000"/>
          </a:bodyPr>
          <a:lstStyle/>
          <a:p>
            <a:r>
              <a:rPr lang="tr-TR" dirty="0" smtClean="0"/>
              <a:t>Cerrahi hastada beslenme tedavi planının ayrılmaz bir parçasıdır….</a:t>
            </a:r>
          </a:p>
          <a:p>
            <a:endParaRPr lang="tr-TR" dirty="0"/>
          </a:p>
          <a:p>
            <a:r>
              <a:rPr lang="tr-TR" dirty="0" smtClean="0"/>
              <a:t>Beslenme planı hasta ilk görüldüğü andan itibaren yapılmalıdır…</a:t>
            </a:r>
          </a:p>
          <a:p>
            <a:endParaRPr lang="tr-TR" dirty="0" smtClean="0"/>
          </a:p>
          <a:p>
            <a:r>
              <a:rPr lang="tr-TR" dirty="0" smtClean="0"/>
              <a:t>Post </a:t>
            </a:r>
            <a:r>
              <a:rPr lang="tr-TR" dirty="0" err="1" smtClean="0"/>
              <a:t>operatif</a:t>
            </a:r>
            <a:r>
              <a:rPr lang="tr-TR" dirty="0" smtClean="0"/>
              <a:t> dönemde hastaların beslenme yönünden düzenli takibi klinik başarıyı arttıracaktır…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681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4400" b="1" i="1" dirty="0" smtClean="0">
                <a:solidFill>
                  <a:srgbClr val="FF0000"/>
                </a:solidFill>
              </a:rPr>
              <a:t>MALNUTRİSYON</a:t>
            </a:r>
            <a:endParaRPr lang="tr-TR" sz="4400" b="1" i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3806" y="1985554"/>
            <a:ext cx="10839994" cy="4191409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>
                <a:solidFill>
                  <a:prstClr val="black"/>
                </a:solidFill>
              </a:rPr>
              <a:t>Beslenme azlığı yada fazlalığına bağlı, fiziksel </a:t>
            </a:r>
            <a:r>
              <a:rPr lang="tr-TR" dirty="0" err="1" smtClean="0">
                <a:solidFill>
                  <a:prstClr val="black"/>
                </a:solidFill>
              </a:rPr>
              <a:t>mental</a:t>
            </a:r>
            <a:r>
              <a:rPr lang="tr-TR" dirty="0" smtClean="0">
                <a:solidFill>
                  <a:prstClr val="black"/>
                </a:solidFill>
              </a:rPr>
              <a:t> fonksiyonların bozulmasına yol açan ve klinik sonuçları olumsuz etkileyen, vücut kompozisyonundaki ve hücre kütlesindeki değişiklikler…</a:t>
            </a:r>
          </a:p>
          <a:p>
            <a:endParaRPr lang="tr-TR" dirty="0">
              <a:solidFill>
                <a:prstClr val="black"/>
              </a:solidFill>
            </a:endParaRPr>
          </a:p>
          <a:p>
            <a:r>
              <a:rPr lang="tr-TR" b="1" i="1" dirty="0">
                <a:solidFill>
                  <a:srgbClr val="FF0000"/>
                </a:solidFill>
              </a:rPr>
              <a:t>Besin alımı ile ihtiyaç arasında dengesizlik</a:t>
            </a:r>
            <a:r>
              <a:rPr lang="tr-TR" b="1" i="1" dirty="0" smtClean="0">
                <a:solidFill>
                  <a:srgbClr val="FF0000"/>
                </a:solidFill>
              </a:rPr>
              <a:t>….</a:t>
            </a:r>
            <a:endParaRPr lang="tr-TR" dirty="0" smtClean="0">
              <a:solidFill>
                <a:prstClr val="black"/>
              </a:solidFill>
            </a:endParaRPr>
          </a:p>
          <a:p>
            <a:endParaRPr lang="tr-TR" dirty="0" smtClean="0">
              <a:solidFill>
                <a:prstClr val="black"/>
              </a:solidFill>
            </a:endParaRPr>
          </a:p>
          <a:p>
            <a:r>
              <a:rPr lang="tr-TR" dirty="0" smtClean="0">
                <a:solidFill>
                  <a:prstClr val="black"/>
                </a:solidFill>
              </a:rPr>
              <a:t>Açlık, hastalık, yaşlanma ( &gt; 80 y.) </a:t>
            </a:r>
            <a:r>
              <a:rPr lang="tr-TR" dirty="0" err="1" smtClean="0">
                <a:solidFill>
                  <a:prstClr val="black"/>
                </a:solidFill>
              </a:rPr>
              <a:t>v.b</a:t>
            </a:r>
            <a:r>
              <a:rPr lang="tr-TR" dirty="0" smtClean="0">
                <a:solidFill>
                  <a:prstClr val="black"/>
                </a:solidFill>
              </a:rPr>
              <a:t>  faktörlerin biri yada kombinasyonu sonucu ortaya çıkabilir….</a:t>
            </a:r>
          </a:p>
          <a:p>
            <a:endParaRPr lang="tr-TR" dirty="0">
              <a:solidFill>
                <a:prstClr val="black"/>
              </a:solidFill>
            </a:endParaRPr>
          </a:p>
          <a:p>
            <a:r>
              <a:rPr lang="tr-TR" dirty="0" smtClean="0">
                <a:solidFill>
                  <a:prstClr val="black"/>
                </a:solidFill>
              </a:rPr>
              <a:t>Hastaneye yatan hastaların % 20-45 ‘inde </a:t>
            </a:r>
            <a:r>
              <a:rPr lang="tr-TR" dirty="0" err="1" smtClean="0">
                <a:solidFill>
                  <a:prstClr val="black"/>
                </a:solidFill>
              </a:rPr>
              <a:t>malnutrisyon</a:t>
            </a:r>
            <a:r>
              <a:rPr lang="tr-TR" dirty="0" smtClean="0">
                <a:solidFill>
                  <a:prstClr val="black"/>
                </a:solidFill>
              </a:rPr>
              <a:t> mevcut</a:t>
            </a:r>
          </a:p>
          <a:p>
            <a:endParaRPr lang="tr-TR" dirty="0">
              <a:solidFill>
                <a:prstClr val="black"/>
              </a:solidFill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5691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tr-TR" b="1" i="1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ASPEN </a:t>
            </a:r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>
                <a:solidFill>
                  <a:prstClr val="black"/>
                </a:solidFill>
              </a:rPr>
              <a:t>Düşük enerji alımı</a:t>
            </a:r>
          </a:p>
          <a:p>
            <a:r>
              <a:rPr lang="tr-TR" dirty="0">
                <a:solidFill>
                  <a:prstClr val="black"/>
                </a:solidFill>
              </a:rPr>
              <a:t>Kilo kaybı</a:t>
            </a:r>
          </a:p>
          <a:p>
            <a:r>
              <a:rPr lang="tr-TR" dirty="0">
                <a:solidFill>
                  <a:prstClr val="black"/>
                </a:solidFill>
              </a:rPr>
              <a:t>Kas kitlesi kaybı</a:t>
            </a:r>
          </a:p>
          <a:p>
            <a:r>
              <a:rPr lang="tr-TR" dirty="0">
                <a:solidFill>
                  <a:prstClr val="black"/>
                </a:solidFill>
              </a:rPr>
              <a:t>Cilt altı yağ dokusu kaybı</a:t>
            </a:r>
          </a:p>
          <a:p>
            <a:r>
              <a:rPr lang="tr-TR" dirty="0">
                <a:solidFill>
                  <a:prstClr val="black"/>
                </a:solidFill>
              </a:rPr>
              <a:t>Sıvı birikimi</a:t>
            </a:r>
          </a:p>
          <a:p>
            <a:r>
              <a:rPr lang="tr-TR" dirty="0">
                <a:solidFill>
                  <a:prstClr val="black"/>
                </a:solidFill>
              </a:rPr>
              <a:t>El kavrama gücü azalması </a:t>
            </a:r>
            <a:endParaRPr lang="tr-TR" dirty="0" smtClean="0"/>
          </a:p>
          <a:p>
            <a:endParaRPr lang="tr-TR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ESPEN </a:t>
            </a:r>
            <a:endParaRPr lang="tr-TR" dirty="0"/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3177001"/>
            <a:ext cx="6019800" cy="3012662"/>
          </a:xfrm>
        </p:spPr>
        <p:txBody>
          <a:bodyPr/>
          <a:lstStyle/>
          <a:p>
            <a:r>
              <a:rPr lang="tr-TR" dirty="0" smtClean="0"/>
              <a:t>VKI &lt; 18.5 kg/m2</a:t>
            </a:r>
          </a:p>
          <a:p>
            <a:r>
              <a:rPr lang="tr-TR" dirty="0" smtClean="0"/>
              <a:t>Kilo kaybı ile kombine VKI azalması</a:t>
            </a:r>
          </a:p>
          <a:p>
            <a:r>
              <a:rPr lang="tr-TR" dirty="0" smtClean="0"/>
              <a:t>Yada </a:t>
            </a:r>
          </a:p>
          <a:p>
            <a:r>
              <a:rPr lang="tr-TR" dirty="0" smtClean="0"/>
              <a:t>Cinsiyete bağlı serbest yağ kitlesi azalması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8741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4400" b="1" i="1" dirty="0" err="1" smtClean="0">
                <a:solidFill>
                  <a:srgbClr val="FF0000"/>
                </a:solidFill>
              </a:rPr>
              <a:t>Malnutrisyon</a:t>
            </a:r>
            <a:r>
              <a:rPr lang="tr-TR" sz="4400" b="1" i="1" dirty="0" smtClean="0">
                <a:solidFill>
                  <a:srgbClr val="FF0000"/>
                </a:solidFill>
              </a:rPr>
              <a:t> sonuçları</a:t>
            </a:r>
            <a:endParaRPr lang="tr-TR" sz="4400" b="1" i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dirty="0" smtClean="0"/>
              <a:t>Kilo kaybı</a:t>
            </a:r>
          </a:p>
          <a:p>
            <a:r>
              <a:rPr lang="tr-TR" dirty="0" smtClean="0"/>
              <a:t>Kas kitle ve fonksiyonlarında kayıp  (</a:t>
            </a:r>
            <a:r>
              <a:rPr lang="tr-TR" dirty="0" err="1" smtClean="0"/>
              <a:t>Sarkopeni</a:t>
            </a:r>
            <a:r>
              <a:rPr lang="tr-TR" dirty="0" smtClean="0"/>
              <a:t>)</a:t>
            </a:r>
          </a:p>
          <a:p>
            <a:r>
              <a:rPr lang="tr-TR" dirty="0" smtClean="0"/>
              <a:t>Barsak </a:t>
            </a:r>
            <a:r>
              <a:rPr lang="tr-TR" dirty="0" err="1" smtClean="0"/>
              <a:t>motilitesinde</a:t>
            </a:r>
            <a:r>
              <a:rPr lang="tr-TR" dirty="0" smtClean="0"/>
              <a:t> azalma</a:t>
            </a:r>
          </a:p>
          <a:p>
            <a:r>
              <a:rPr lang="tr-TR" dirty="0" smtClean="0"/>
              <a:t>Yara iyileşmesinde bozulma</a:t>
            </a:r>
          </a:p>
          <a:p>
            <a:r>
              <a:rPr lang="tr-TR" dirty="0" smtClean="0"/>
              <a:t>Enfeksiyonlarda artış</a:t>
            </a:r>
          </a:p>
          <a:p>
            <a:r>
              <a:rPr lang="tr-TR" dirty="0" err="1" smtClean="0"/>
              <a:t>İmmün</a:t>
            </a:r>
            <a:r>
              <a:rPr lang="tr-TR" dirty="0" smtClean="0"/>
              <a:t> yanıtın baskılanması</a:t>
            </a:r>
          </a:p>
          <a:p>
            <a:endParaRPr lang="tr-TR" dirty="0"/>
          </a:p>
          <a:p>
            <a:pPr marL="0" indent="0">
              <a:buNone/>
            </a:pPr>
            <a:r>
              <a:rPr lang="tr-TR" dirty="0" smtClean="0"/>
              <a:t>     			</a:t>
            </a:r>
            <a:r>
              <a:rPr lang="tr-TR" b="1" i="1" dirty="0" smtClean="0">
                <a:solidFill>
                  <a:srgbClr val="C00000"/>
                </a:solidFill>
              </a:rPr>
              <a:t>KLİNİK SONUÇLARDA BOZULMA</a:t>
            </a:r>
            <a:endParaRPr lang="tr-TR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81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i="1" dirty="0" smtClean="0">
                <a:solidFill>
                  <a:srgbClr val="C00000"/>
                </a:solidFill>
              </a:rPr>
              <a:t>Cerrahi Hastalarda Beslenme</a:t>
            </a:r>
            <a:endParaRPr lang="tr-TR" b="1" i="1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2055223"/>
            <a:ext cx="10515600" cy="4121740"/>
          </a:xfrm>
        </p:spPr>
        <p:txBody>
          <a:bodyPr>
            <a:normAutofit fontScale="92500"/>
          </a:bodyPr>
          <a:lstStyle/>
          <a:p>
            <a:r>
              <a:rPr lang="tr-TR" sz="3400" dirty="0" smtClean="0"/>
              <a:t>Fizyolojik durumdaki açlık ile her hangi bir yaralanma sonrası </a:t>
            </a:r>
            <a:r>
              <a:rPr lang="tr-TR" sz="3400" dirty="0" err="1" smtClean="0"/>
              <a:t>metabolik</a:t>
            </a:r>
            <a:r>
              <a:rPr lang="tr-TR" sz="3400" dirty="0" smtClean="0"/>
              <a:t> stres altındaki açlık farklı durumlardır….</a:t>
            </a:r>
          </a:p>
          <a:p>
            <a:endParaRPr lang="tr-TR" sz="3400" dirty="0"/>
          </a:p>
          <a:p>
            <a:r>
              <a:rPr lang="tr-TR" sz="3400" dirty="0" smtClean="0"/>
              <a:t>Cerrahi hastalar…. Kronik düşük dereceli </a:t>
            </a:r>
            <a:r>
              <a:rPr lang="tr-TR" sz="3400" dirty="0" err="1" smtClean="0"/>
              <a:t>inflamasyon</a:t>
            </a:r>
            <a:r>
              <a:rPr lang="tr-TR" sz="3400" dirty="0" smtClean="0"/>
              <a:t> … </a:t>
            </a:r>
          </a:p>
          <a:p>
            <a:pPr marL="0" indent="0">
              <a:buNone/>
            </a:pPr>
            <a:r>
              <a:rPr lang="tr-TR" sz="3400" dirty="0" smtClean="0"/>
              <a:t>  </a:t>
            </a:r>
            <a:r>
              <a:rPr lang="tr-TR" sz="3400" dirty="0"/>
              <a:t> </a:t>
            </a:r>
            <a:r>
              <a:rPr lang="tr-TR" sz="3400" dirty="0" smtClean="0"/>
              <a:t> (Kanser, </a:t>
            </a:r>
            <a:r>
              <a:rPr lang="tr-TR" sz="3400" dirty="0" err="1" smtClean="0"/>
              <a:t>diabet</a:t>
            </a:r>
            <a:r>
              <a:rPr lang="tr-TR" sz="3400" dirty="0" smtClean="0"/>
              <a:t>, karaciğer- böbrek yetmezlikler…vb.)</a:t>
            </a:r>
          </a:p>
          <a:p>
            <a:endParaRPr lang="tr-TR" sz="3400" dirty="0" smtClean="0"/>
          </a:p>
          <a:p>
            <a:r>
              <a:rPr lang="tr-TR" sz="3400" dirty="0" smtClean="0"/>
              <a:t>Anemi, ilaçlar ( </a:t>
            </a:r>
            <a:r>
              <a:rPr lang="tr-TR" sz="3400" dirty="0" err="1" smtClean="0"/>
              <a:t>kt</a:t>
            </a:r>
            <a:r>
              <a:rPr lang="tr-TR" sz="3400" dirty="0" smtClean="0"/>
              <a:t>, </a:t>
            </a:r>
            <a:r>
              <a:rPr lang="tr-TR" sz="3400" dirty="0" err="1" smtClean="0"/>
              <a:t>antiinflamatuarlar</a:t>
            </a:r>
            <a:r>
              <a:rPr lang="tr-TR" sz="3400" dirty="0" smtClean="0"/>
              <a:t> vb..)</a:t>
            </a:r>
          </a:p>
          <a:p>
            <a:endParaRPr lang="tr-TR" dirty="0"/>
          </a:p>
          <a:p>
            <a:endParaRPr lang="tr-TR" sz="4200" dirty="0" smtClean="0"/>
          </a:p>
        </p:txBody>
      </p:sp>
    </p:spTree>
    <p:extLst>
      <p:ext uri="{BB962C8B-B14F-4D97-AF65-F5344CB8AC3E}">
        <p14:creationId xmlns:p14="http://schemas.microsoft.com/office/powerpoint/2010/main" val="233850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1126" y="1125997"/>
            <a:ext cx="11256392" cy="475873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r-TR" sz="3900" dirty="0" smtClean="0">
                <a:solidFill>
                  <a:srgbClr val="0070C0"/>
                </a:solidFill>
              </a:rPr>
              <a:t>       </a:t>
            </a:r>
            <a:r>
              <a:rPr lang="tr-TR" sz="4300" b="1" i="1" dirty="0" smtClean="0">
                <a:solidFill>
                  <a:srgbClr val="0070C0"/>
                </a:solidFill>
              </a:rPr>
              <a:t>Cerrahi…..</a:t>
            </a:r>
            <a:r>
              <a:rPr lang="tr-TR" sz="4300" b="1" i="1" dirty="0" err="1" smtClean="0">
                <a:solidFill>
                  <a:srgbClr val="0070C0"/>
                </a:solidFill>
              </a:rPr>
              <a:t>inflamasyon</a:t>
            </a:r>
            <a:r>
              <a:rPr lang="tr-TR" sz="4300" b="1" i="1" dirty="0" smtClean="0">
                <a:solidFill>
                  <a:srgbClr val="0070C0"/>
                </a:solidFill>
              </a:rPr>
              <a:t>….. </a:t>
            </a:r>
            <a:r>
              <a:rPr lang="tr-TR" sz="4300" b="1" i="1" dirty="0" err="1" smtClean="0">
                <a:solidFill>
                  <a:srgbClr val="0070C0"/>
                </a:solidFill>
              </a:rPr>
              <a:t>Metabolik</a:t>
            </a:r>
            <a:r>
              <a:rPr lang="tr-TR" sz="4300" b="1" i="1" dirty="0" smtClean="0">
                <a:solidFill>
                  <a:srgbClr val="0070C0"/>
                </a:solidFill>
              </a:rPr>
              <a:t> stres yanıtı</a:t>
            </a:r>
          </a:p>
          <a:p>
            <a:pPr marL="0" indent="0">
              <a:buNone/>
            </a:pPr>
            <a:endParaRPr lang="tr-TR" sz="3900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tr-TR" dirty="0" smtClean="0"/>
              <a:t>     </a:t>
            </a:r>
            <a:r>
              <a:rPr lang="tr-TR" sz="3600" b="1" i="1" dirty="0" smtClean="0">
                <a:solidFill>
                  <a:srgbClr val="C00000"/>
                </a:solidFill>
              </a:rPr>
              <a:t>SİSTEMİK İNFLAMATUAR YANIT SENDROMU ( SIRS) </a:t>
            </a:r>
          </a:p>
          <a:p>
            <a:pPr marL="0" indent="0">
              <a:buNone/>
            </a:pPr>
            <a:r>
              <a:rPr lang="tr-TR" dirty="0"/>
              <a:t>	</a:t>
            </a:r>
            <a:r>
              <a:rPr lang="tr-TR" dirty="0" smtClean="0"/>
              <a:t>	</a:t>
            </a:r>
            <a:r>
              <a:rPr lang="tr-TR" sz="3600" dirty="0" smtClean="0"/>
              <a:t>Glikojen , yağ ve protein katabolizması….</a:t>
            </a:r>
          </a:p>
          <a:p>
            <a:pPr marL="0" indent="0">
              <a:buNone/>
            </a:pPr>
            <a:endParaRPr lang="tr-TR" dirty="0" smtClean="0"/>
          </a:p>
          <a:p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sz="3200" dirty="0" smtClean="0"/>
              <a:t>                     </a:t>
            </a:r>
            <a:r>
              <a:rPr lang="tr-TR" sz="3600" dirty="0" smtClean="0"/>
              <a:t>Glikoz , serbest yağ asitleri ve amino asitler</a:t>
            </a:r>
          </a:p>
        </p:txBody>
      </p:sp>
      <p:sp>
        <p:nvSpPr>
          <p:cNvPr id="7" name="Aşağı Ok 6"/>
          <p:cNvSpPr/>
          <p:nvPr/>
        </p:nvSpPr>
        <p:spPr>
          <a:xfrm>
            <a:off x="5673772" y="3572341"/>
            <a:ext cx="484632" cy="978408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91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13712</TotalTime>
  <Words>1108</Words>
  <Application>Microsoft Office PowerPoint</Application>
  <PresentationFormat>Geniş ekran</PresentationFormat>
  <Paragraphs>253</Paragraphs>
  <Slides>43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43</vt:i4>
      </vt:variant>
    </vt:vector>
  </HeadingPairs>
  <TitlesOfParts>
    <vt:vector size="48" baseType="lpstr">
      <vt:lpstr>Arial</vt:lpstr>
      <vt:lpstr>Calibri</vt:lpstr>
      <vt:lpstr>Tahoma</vt:lpstr>
      <vt:lpstr>Wingdings</vt:lpstr>
      <vt:lpstr>Ofis Teması</vt:lpstr>
      <vt:lpstr>Cerrahi Hastada Beslenme Tedavisi</vt:lpstr>
      <vt:lpstr>Klinik Nutrisyon</vt:lpstr>
      <vt:lpstr>PowerPoint Sunusu</vt:lpstr>
      <vt:lpstr>KLİNİK NUTRİSYON KONSEPTİ</vt:lpstr>
      <vt:lpstr>MALNUTRİSYON</vt:lpstr>
      <vt:lpstr>PowerPoint Sunusu</vt:lpstr>
      <vt:lpstr>Malnutrisyon sonuçları</vt:lpstr>
      <vt:lpstr>Cerrahi Hastalarda Beslenme</vt:lpstr>
      <vt:lpstr>PowerPoint Sunusu</vt:lpstr>
      <vt:lpstr>Cerrahi Hastalarda Beslenme</vt:lpstr>
      <vt:lpstr>PowerPoint Sunusu</vt:lpstr>
      <vt:lpstr>PowerPoint Sunusu</vt:lpstr>
      <vt:lpstr>Malnutrisyon Taraması</vt:lpstr>
      <vt:lpstr>Genel Erişkin Hastane Populasyonu</vt:lpstr>
      <vt:lpstr>Yaşlı popülasyon için </vt:lpstr>
      <vt:lpstr>NRS-2002</vt:lpstr>
      <vt:lpstr>Malnutrisyon Universal Screening Tool- MUST</vt:lpstr>
      <vt:lpstr>SGA</vt:lpstr>
      <vt:lpstr>Beslenme Durumunun Değerlendirilmesi</vt:lpstr>
      <vt:lpstr>PowerPoint Sunusu</vt:lpstr>
      <vt:lpstr>Pre-operatif Dönem</vt:lpstr>
      <vt:lpstr>Perioperatif dönem</vt:lpstr>
      <vt:lpstr>Post operatif dönem</vt:lpstr>
      <vt:lpstr>Hangi Yolla</vt:lpstr>
      <vt:lpstr>PowerPoint Sunusu</vt:lpstr>
      <vt:lpstr>Tamamlayıcı oral suplementasyon… </vt:lpstr>
      <vt:lpstr>Enteral beslenme</vt:lpstr>
      <vt:lpstr>ENTERAL ERİŞİM YOLLARI</vt:lpstr>
      <vt:lpstr>PowerPoint Sunusu</vt:lpstr>
      <vt:lpstr>PowerPoint Sunusu</vt:lpstr>
      <vt:lpstr>PowerPoint Sunusu</vt:lpstr>
      <vt:lpstr>PowerPoint Sunusu</vt:lpstr>
      <vt:lpstr>Parenteral beslenme </vt:lpstr>
      <vt:lpstr>PowerPoint Sunusu</vt:lpstr>
      <vt:lpstr>PowerPoint Sunusu</vt:lpstr>
      <vt:lpstr>PowerPoint Sunusu</vt:lpstr>
      <vt:lpstr>PowerPoint Sunusu</vt:lpstr>
      <vt:lpstr>PowerPoint Sunusu</vt:lpstr>
      <vt:lpstr>Ne kadar</vt:lpstr>
      <vt:lpstr>Enerji İhtiyacı Hesaplanması</vt:lpstr>
      <vt:lpstr>PowerPoint Sunusu</vt:lpstr>
      <vt:lpstr>Refeeding syndrome</vt:lpstr>
      <vt:lpstr>Sonuç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Cerrahi Hastada Beslenme Tedavisi</dc:title>
  <dc:creator>admin</dc:creator>
  <cp:lastModifiedBy>DR.ANIL</cp:lastModifiedBy>
  <cp:revision>91</cp:revision>
  <dcterms:created xsi:type="dcterms:W3CDTF">2021-09-18T06:58:07Z</dcterms:created>
  <dcterms:modified xsi:type="dcterms:W3CDTF">2024-04-04T10:16:25Z</dcterms:modified>
</cp:coreProperties>
</file>