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3" r:id="rId10"/>
    <p:sldId id="264" r:id="rId11"/>
    <p:sldId id="265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00" autoAdjust="0"/>
    <p:restoredTop sz="94656"/>
  </p:normalViewPr>
  <p:slideViewPr>
    <p:cSldViewPr snapToGrid="0">
      <p:cViewPr varScale="1">
        <p:scale>
          <a:sx n="109" d="100"/>
          <a:sy n="109" d="100"/>
        </p:scale>
        <p:origin x="38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45028C-7BDE-4324-802E-2F57CC177815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E95290-8013-4D23-B43E-203D712D2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59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Kalp debisinin dörtte biri karaciğerden geçer. Başta albümin</a:t>
            </a:r>
            <a:r>
              <a:rPr lang="tr-TR" baseline="0" dirty="0"/>
              <a:t> ve </a:t>
            </a:r>
            <a:r>
              <a:rPr lang="tr-TR" baseline="0" dirty="0" err="1"/>
              <a:t>koagülasyon</a:t>
            </a:r>
            <a:r>
              <a:rPr lang="tr-TR" baseline="0" dirty="0"/>
              <a:t> faktörleri sentezi</a:t>
            </a:r>
            <a:endParaRPr lang="en-US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95290-8013-4D23-B43E-203D712D277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7570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Güney-doğu Asya’da sık. San </a:t>
            </a:r>
            <a:r>
              <a:rPr lang="tr-TR" dirty="0" err="1"/>
              <a:t>Fransisko</a:t>
            </a:r>
            <a:r>
              <a:rPr lang="tr-TR" dirty="0"/>
              <a:t> kriterleri: Tek nodül 6.5 cm çap, 3 nodül</a:t>
            </a:r>
            <a:r>
              <a:rPr lang="tr-TR" baseline="0" dirty="0"/>
              <a:t> toplam çap 8 cm’den az</a:t>
            </a:r>
            <a:endParaRPr lang="en-US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95290-8013-4D23-B43E-203D712D2776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0538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Güney-doğu </a:t>
            </a:r>
            <a:r>
              <a:rPr lang="tr-TR" dirty="0" err="1"/>
              <a:t>asyada</a:t>
            </a:r>
            <a:r>
              <a:rPr lang="tr-TR" dirty="0"/>
              <a:t> sık</a:t>
            </a:r>
            <a:endParaRPr lang="en-US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95290-8013-4D23-B43E-203D712D2776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8577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Güney-doğu </a:t>
            </a:r>
            <a:r>
              <a:rPr lang="tr-TR" dirty="0" err="1"/>
              <a:t>asyada</a:t>
            </a:r>
            <a:r>
              <a:rPr lang="tr-TR" dirty="0"/>
              <a:t> sık</a:t>
            </a:r>
            <a:endParaRPr lang="en-US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95290-8013-4D23-B43E-203D712D2776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5247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Güney-doğu </a:t>
            </a:r>
            <a:r>
              <a:rPr lang="tr-TR" dirty="0" err="1"/>
              <a:t>asyada</a:t>
            </a:r>
            <a:r>
              <a:rPr lang="tr-TR" dirty="0"/>
              <a:t> sık</a:t>
            </a:r>
            <a:endParaRPr lang="en-US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95290-8013-4D23-B43E-203D712D2776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0109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Güney-doğu </a:t>
            </a:r>
            <a:r>
              <a:rPr lang="tr-TR" dirty="0" err="1"/>
              <a:t>asyada</a:t>
            </a:r>
            <a:r>
              <a:rPr lang="tr-TR" dirty="0"/>
              <a:t> sık</a:t>
            </a:r>
            <a:endParaRPr lang="en-US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95290-8013-4D23-B43E-203D712D2776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5889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Görüntüleme testlerinde %5 sıklık. Ağrı ya da çocuklarda </a:t>
            </a:r>
            <a:r>
              <a:rPr lang="tr-TR" dirty="0" err="1"/>
              <a:t>Kasabach-Meritt</a:t>
            </a:r>
            <a:r>
              <a:rPr lang="tr-TR" dirty="0"/>
              <a:t> sendromu. </a:t>
            </a:r>
            <a:r>
              <a:rPr lang="tr-TR" dirty="0" err="1"/>
              <a:t>Periferik</a:t>
            </a:r>
            <a:r>
              <a:rPr lang="tr-TR" dirty="0"/>
              <a:t> </a:t>
            </a:r>
            <a:r>
              <a:rPr lang="tr-TR" dirty="0" err="1"/>
              <a:t>kontrastlanma</a:t>
            </a:r>
            <a:r>
              <a:rPr lang="tr-TR" dirty="0"/>
              <a:t> olan 4 </a:t>
            </a:r>
            <a:r>
              <a:rPr lang="tr-TR" dirty="0" err="1"/>
              <a:t>hemanjiom</a:t>
            </a:r>
            <a:r>
              <a:rPr lang="tr-TR" dirty="0"/>
              <a:t> MRG</a:t>
            </a:r>
            <a:endParaRPr lang="en-US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95290-8013-4D23-B43E-203D712D277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2302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BT ve MRI da santral </a:t>
            </a:r>
            <a:r>
              <a:rPr lang="tr-TR" dirty="0" err="1"/>
              <a:t>skar</a:t>
            </a:r>
            <a:r>
              <a:rPr lang="tr-TR" dirty="0"/>
              <a:t>. </a:t>
            </a:r>
            <a:r>
              <a:rPr lang="tr-TR" dirty="0" err="1"/>
              <a:t>Kc</a:t>
            </a:r>
            <a:r>
              <a:rPr lang="tr-TR" dirty="0"/>
              <a:t> </a:t>
            </a:r>
            <a:r>
              <a:rPr lang="tr-TR" dirty="0" err="1"/>
              <a:t>seg</a:t>
            </a:r>
            <a:r>
              <a:rPr lang="tr-TR" dirty="0"/>
              <a:t> 6’da FNH BT</a:t>
            </a:r>
            <a:endParaRPr lang="en-US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95290-8013-4D23-B43E-203D712D277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6744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Güney-doğu </a:t>
            </a:r>
            <a:r>
              <a:rPr lang="tr-TR" dirty="0" err="1"/>
              <a:t>asyada</a:t>
            </a:r>
            <a:r>
              <a:rPr lang="tr-TR" dirty="0"/>
              <a:t> sık</a:t>
            </a:r>
            <a:endParaRPr lang="en-US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95290-8013-4D23-B43E-203D712D277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9348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Güney-doğu </a:t>
            </a:r>
            <a:r>
              <a:rPr lang="tr-TR" dirty="0" err="1"/>
              <a:t>asyada</a:t>
            </a:r>
            <a:r>
              <a:rPr lang="tr-TR" dirty="0"/>
              <a:t> sık</a:t>
            </a:r>
            <a:endParaRPr lang="en-US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95290-8013-4D23-B43E-203D712D277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0061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Güney-doğu </a:t>
            </a:r>
            <a:r>
              <a:rPr lang="tr-TR" dirty="0" err="1"/>
              <a:t>asyada</a:t>
            </a:r>
            <a:r>
              <a:rPr lang="tr-TR" dirty="0"/>
              <a:t> sık</a:t>
            </a:r>
            <a:endParaRPr lang="en-US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95290-8013-4D23-B43E-203D712D277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3488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Güney-doğu </a:t>
            </a:r>
            <a:r>
              <a:rPr lang="tr-TR" dirty="0" err="1"/>
              <a:t>asyada</a:t>
            </a:r>
            <a:r>
              <a:rPr lang="tr-TR" dirty="0"/>
              <a:t> sık</a:t>
            </a:r>
            <a:endParaRPr lang="en-US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95290-8013-4D23-B43E-203D712D277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6387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Güney-doğu </a:t>
            </a:r>
            <a:r>
              <a:rPr lang="tr-TR" dirty="0" err="1"/>
              <a:t>asyada</a:t>
            </a:r>
            <a:r>
              <a:rPr lang="tr-TR" dirty="0"/>
              <a:t> sık</a:t>
            </a:r>
            <a:endParaRPr lang="en-US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95290-8013-4D23-B43E-203D712D277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1415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Güney-doğu </a:t>
            </a:r>
            <a:r>
              <a:rPr lang="tr-TR" dirty="0" err="1"/>
              <a:t>asyada</a:t>
            </a:r>
            <a:r>
              <a:rPr lang="tr-TR" dirty="0"/>
              <a:t> sık</a:t>
            </a:r>
            <a:endParaRPr lang="en-US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95290-8013-4D23-B43E-203D712D2776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780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tıklatın</a:t>
            </a:r>
            <a:endParaRPr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54198-5423-4905-861F-D3D2321838A0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17627-C5FB-4048-B7FE-CC5A8F82E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121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54198-5423-4905-861F-D3D2321838A0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17627-C5FB-4048-B7FE-CC5A8F82E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711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54198-5423-4905-861F-D3D2321838A0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17627-C5FB-4048-B7FE-CC5A8F82E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57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54198-5423-4905-861F-D3D2321838A0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17627-C5FB-4048-B7FE-CC5A8F82E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025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54198-5423-4905-861F-D3D2321838A0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17627-C5FB-4048-B7FE-CC5A8F82E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364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54198-5423-4905-861F-D3D2321838A0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17627-C5FB-4048-B7FE-CC5A8F82E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498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54198-5423-4905-861F-D3D2321838A0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17627-C5FB-4048-B7FE-CC5A8F82E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970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54198-5423-4905-861F-D3D2321838A0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17627-C5FB-4048-B7FE-CC5A8F82E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73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54198-5423-4905-861F-D3D2321838A0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17627-C5FB-4048-B7FE-CC5A8F82E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132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54198-5423-4905-861F-D3D2321838A0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17627-C5FB-4048-B7FE-CC5A8F82E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597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54198-5423-4905-861F-D3D2321838A0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17627-C5FB-4048-B7FE-CC5A8F82E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513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54198-5423-4905-861F-D3D2321838A0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A17627-C5FB-4048-B7FE-CC5A8F82E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843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333500" y="1676399"/>
            <a:ext cx="9144000" cy="1185863"/>
          </a:xfrm>
        </p:spPr>
        <p:txBody>
          <a:bodyPr>
            <a:normAutofit/>
          </a:bodyPr>
          <a:lstStyle/>
          <a:p>
            <a:r>
              <a:rPr lang="tr-TR" sz="4800" b="1" dirty="0">
                <a:solidFill>
                  <a:srgbClr val="0070C0"/>
                </a:solidFill>
                <a:latin typeface="+mn-lt"/>
              </a:rPr>
              <a:t>Karaciğer  Tümörleri</a:t>
            </a:r>
            <a:endParaRPr lang="en-US" sz="48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485900" y="3665538"/>
            <a:ext cx="9677400" cy="1655762"/>
          </a:xfrm>
        </p:spPr>
        <p:txBody>
          <a:bodyPr>
            <a:noAutofit/>
          </a:bodyPr>
          <a:lstStyle/>
          <a:p>
            <a:r>
              <a:rPr lang="tr-TR" sz="2800" dirty="0" smtClean="0"/>
              <a:t>Hacettepe </a:t>
            </a:r>
            <a:r>
              <a:rPr lang="tr-TR" sz="2800" dirty="0"/>
              <a:t>Üniversitesi Tıp Fakültesi Genel Cerrahi Anabilim Dalı</a:t>
            </a:r>
            <a:endParaRPr lang="en-US" sz="2800" dirty="0"/>
          </a:p>
        </p:txBody>
      </p:sp>
      <p:pic>
        <p:nvPicPr>
          <p:cNvPr id="4" name="Resim 3">
            <a:extLst>
              <a:ext uri="{FF2B5EF4-FFF2-40B4-BE49-F238E27FC236}">
                <a16:creationId xmlns:a16="http://schemas.microsoft.com/office/drawing/2014/main" id="{B1FE8224-BD35-414D-99B5-31CC0020B5A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7514" y="403225"/>
            <a:ext cx="795786" cy="117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0511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4000" b="1" dirty="0" err="1">
                <a:solidFill>
                  <a:srgbClr val="0070C0"/>
                </a:solidFill>
                <a:latin typeface="+mn-lt"/>
              </a:rPr>
              <a:t>Hemanjiom</a:t>
            </a:r>
            <a:endParaRPr lang="en-US" sz="40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84200" y="1690688"/>
            <a:ext cx="7721600" cy="4351338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1200"/>
              </a:spcAft>
            </a:pPr>
            <a:r>
              <a:rPr lang="tr-TR" dirty="0"/>
              <a:t>En sık </a:t>
            </a:r>
            <a:r>
              <a:rPr lang="tr-TR" dirty="0" err="1"/>
              <a:t>benign</a:t>
            </a:r>
            <a:r>
              <a:rPr lang="tr-TR" dirty="0"/>
              <a:t> karaciğer tümörü</a:t>
            </a:r>
          </a:p>
          <a:p>
            <a:pPr>
              <a:spcAft>
                <a:spcPts val="1200"/>
              </a:spcAft>
            </a:pPr>
            <a:r>
              <a:rPr lang="tr-TR" dirty="0"/>
              <a:t>Çoğu </a:t>
            </a:r>
            <a:r>
              <a:rPr lang="tr-TR" dirty="0" err="1"/>
              <a:t>kavernöz</a:t>
            </a:r>
            <a:r>
              <a:rPr lang="tr-TR" dirty="0"/>
              <a:t> </a:t>
            </a:r>
            <a:r>
              <a:rPr lang="tr-TR" dirty="0" err="1"/>
              <a:t>hemanjiom</a:t>
            </a:r>
            <a:endParaRPr lang="tr-TR" dirty="0"/>
          </a:p>
          <a:p>
            <a:pPr>
              <a:spcAft>
                <a:spcPts val="1200"/>
              </a:spcAft>
            </a:pPr>
            <a:r>
              <a:rPr lang="tr-TR" dirty="0"/>
              <a:t>Kadınlarda ve 30-50 yaş aralığında sık</a:t>
            </a:r>
          </a:p>
          <a:p>
            <a:pPr>
              <a:spcAft>
                <a:spcPts val="1200"/>
              </a:spcAft>
            </a:pPr>
            <a:r>
              <a:rPr lang="tr-TR" dirty="0"/>
              <a:t>Büyük çaplara ulaşmadıkça </a:t>
            </a:r>
            <a:r>
              <a:rPr lang="tr-TR" dirty="0" err="1"/>
              <a:t>asemptomatik</a:t>
            </a:r>
            <a:endParaRPr lang="tr-TR" dirty="0"/>
          </a:p>
          <a:p>
            <a:pPr>
              <a:spcAft>
                <a:spcPts val="1200"/>
              </a:spcAft>
            </a:pPr>
            <a:r>
              <a:rPr lang="tr-TR" dirty="0" err="1"/>
              <a:t>Spontan</a:t>
            </a:r>
            <a:r>
              <a:rPr lang="tr-TR" dirty="0"/>
              <a:t> ya da </a:t>
            </a:r>
            <a:r>
              <a:rPr lang="tr-TR" dirty="0" err="1"/>
              <a:t>travmatik</a:t>
            </a:r>
            <a:r>
              <a:rPr lang="tr-TR" dirty="0"/>
              <a:t> </a:t>
            </a:r>
            <a:r>
              <a:rPr lang="tr-TR" dirty="0" err="1"/>
              <a:t>rüptür</a:t>
            </a:r>
            <a:r>
              <a:rPr lang="tr-TR" dirty="0"/>
              <a:t> olasılığı düşük</a:t>
            </a:r>
          </a:p>
          <a:p>
            <a:pPr>
              <a:spcAft>
                <a:spcPts val="1200"/>
              </a:spcAft>
            </a:pPr>
            <a:r>
              <a:rPr lang="tr-TR" dirty="0" err="1"/>
              <a:t>Malign</a:t>
            </a:r>
            <a:r>
              <a:rPr lang="tr-TR" dirty="0"/>
              <a:t> değişiklik olmaz</a:t>
            </a:r>
          </a:p>
          <a:p>
            <a:pPr>
              <a:spcAft>
                <a:spcPts val="1200"/>
              </a:spcAft>
            </a:pPr>
            <a:r>
              <a:rPr lang="tr-TR" dirty="0"/>
              <a:t>Çoğunlukla tedavi gerektirmez</a:t>
            </a:r>
          </a:p>
          <a:p>
            <a:pPr>
              <a:spcAft>
                <a:spcPts val="1200"/>
              </a:spcAft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04" t="24654" r="13652" b="28192"/>
          <a:stretch/>
        </p:blipFill>
        <p:spPr bwMode="auto">
          <a:xfrm>
            <a:off x="6813755" y="592215"/>
            <a:ext cx="5043948" cy="327414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352585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4000" b="1" dirty="0" err="1">
                <a:solidFill>
                  <a:srgbClr val="0070C0"/>
                </a:solidFill>
                <a:latin typeface="+mn-lt"/>
              </a:rPr>
              <a:t>Hepatik</a:t>
            </a:r>
            <a:r>
              <a:rPr lang="tr-TR" sz="4000" b="1" dirty="0">
                <a:solidFill>
                  <a:srgbClr val="0070C0"/>
                </a:solidFill>
                <a:latin typeface="+mn-lt"/>
              </a:rPr>
              <a:t> Adenom</a:t>
            </a:r>
            <a:endParaRPr lang="en-US" sz="40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84200" y="1690688"/>
            <a:ext cx="7721600" cy="4351338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tr-TR" dirty="0"/>
              <a:t>Seyrek görülür</a:t>
            </a:r>
          </a:p>
          <a:p>
            <a:pPr>
              <a:spcAft>
                <a:spcPts val="1200"/>
              </a:spcAft>
            </a:pPr>
            <a:r>
              <a:rPr lang="tr-TR" dirty="0"/>
              <a:t>Kadınlarda sık ve OKS kullanımı ile ilişkili</a:t>
            </a:r>
          </a:p>
          <a:p>
            <a:pPr>
              <a:spcAft>
                <a:spcPts val="1200"/>
              </a:spcAft>
            </a:pPr>
            <a:r>
              <a:rPr lang="tr-TR" dirty="0" err="1"/>
              <a:t>Malign</a:t>
            </a:r>
            <a:r>
              <a:rPr lang="tr-TR" dirty="0"/>
              <a:t> değişim riski var</a:t>
            </a:r>
            <a:br>
              <a:rPr lang="tr-TR" dirty="0"/>
            </a:br>
            <a:r>
              <a:rPr lang="tr-TR" dirty="0"/>
              <a:t>	- Çap &gt;5 cm</a:t>
            </a:r>
            <a:br>
              <a:rPr lang="tr-TR" dirty="0"/>
            </a:br>
            <a:r>
              <a:rPr lang="tr-TR" dirty="0"/>
              <a:t>	- Erkek cinsiyet</a:t>
            </a:r>
            <a:br>
              <a:rPr lang="tr-TR" dirty="0"/>
            </a:br>
            <a:r>
              <a:rPr lang="tr-TR" dirty="0"/>
              <a:t>	- </a:t>
            </a:r>
            <a:r>
              <a:rPr lang="el-GR" dirty="0"/>
              <a:t>β</a:t>
            </a:r>
            <a:r>
              <a:rPr lang="tr-TR" dirty="0"/>
              <a:t>-</a:t>
            </a:r>
            <a:r>
              <a:rPr lang="tr-TR" dirty="0" err="1"/>
              <a:t>katetin</a:t>
            </a:r>
            <a:r>
              <a:rPr lang="tr-TR" dirty="0"/>
              <a:t> mutasyonu</a:t>
            </a:r>
          </a:p>
          <a:p>
            <a:pPr>
              <a:spcAft>
                <a:spcPts val="1200"/>
              </a:spcAft>
            </a:pPr>
            <a:r>
              <a:rPr lang="tr-TR" dirty="0"/>
              <a:t>Cerrahi tedavi gerekebilir</a:t>
            </a:r>
            <a:endParaRPr lang="en-US" dirty="0"/>
          </a:p>
        </p:txBody>
      </p:sp>
      <p:pic>
        <p:nvPicPr>
          <p:cNvPr id="4" name="Resim 3">
            <a:extLst>
              <a:ext uri="{FF2B5EF4-FFF2-40B4-BE49-F238E27FC236}">
                <a16:creationId xmlns:a16="http://schemas.microsoft.com/office/drawing/2014/main" id="{A8944C0E-71E0-4BD8-94BE-9262A398522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72" t="2150" r="14301" b="7957"/>
          <a:stretch/>
        </p:blipFill>
        <p:spPr>
          <a:xfrm>
            <a:off x="7587455" y="365125"/>
            <a:ext cx="3346016" cy="3340688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3CE2538A-DC7F-4F07-8F62-7AA11AD6B16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46" t="12473" r="7635" b="10538"/>
          <a:stretch/>
        </p:blipFill>
        <p:spPr>
          <a:xfrm>
            <a:off x="7518986" y="3990949"/>
            <a:ext cx="3414485" cy="2546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8236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584200" y="354832"/>
            <a:ext cx="10515600" cy="1325563"/>
          </a:xfrm>
        </p:spPr>
        <p:txBody>
          <a:bodyPr>
            <a:normAutofit/>
          </a:bodyPr>
          <a:lstStyle/>
          <a:p>
            <a:r>
              <a:rPr lang="tr-TR" sz="4000" b="1" dirty="0" err="1">
                <a:solidFill>
                  <a:srgbClr val="0070C0"/>
                </a:solidFill>
                <a:latin typeface="+mn-lt"/>
              </a:rPr>
              <a:t>Fokal</a:t>
            </a:r>
            <a:r>
              <a:rPr lang="tr-TR" sz="4000" b="1" dirty="0">
                <a:solidFill>
                  <a:srgbClr val="0070C0"/>
                </a:solidFill>
                <a:latin typeface="+mn-lt"/>
              </a:rPr>
              <a:t> </a:t>
            </a:r>
            <a:r>
              <a:rPr lang="tr-TR" sz="4000" b="1" dirty="0" err="1">
                <a:solidFill>
                  <a:srgbClr val="0070C0"/>
                </a:solidFill>
                <a:latin typeface="+mn-lt"/>
              </a:rPr>
              <a:t>Nodüler</a:t>
            </a:r>
            <a:r>
              <a:rPr lang="tr-TR" sz="4000" b="1" dirty="0">
                <a:solidFill>
                  <a:srgbClr val="0070C0"/>
                </a:solidFill>
                <a:latin typeface="+mn-lt"/>
              </a:rPr>
              <a:t> </a:t>
            </a:r>
            <a:r>
              <a:rPr lang="tr-TR" sz="4000" b="1" dirty="0" err="1">
                <a:solidFill>
                  <a:srgbClr val="0070C0"/>
                </a:solidFill>
                <a:latin typeface="+mn-lt"/>
              </a:rPr>
              <a:t>Hiperplazi</a:t>
            </a:r>
            <a:r>
              <a:rPr lang="tr-TR" sz="4000" b="1" dirty="0">
                <a:solidFill>
                  <a:srgbClr val="0070C0"/>
                </a:solidFill>
                <a:latin typeface="+mn-lt"/>
              </a:rPr>
              <a:t> (FNH)</a:t>
            </a:r>
            <a:endParaRPr lang="en-US" sz="40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84200" y="1690688"/>
            <a:ext cx="7721600" cy="4351338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tr-TR" dirty="0"/>
              <a:t>Sık değil</a:t>
            </a:r>
          </a:p>
          <a:p>
            <a:pPr>
              <a:spcAft>
                <a:spcPts val="1200"/>
              </a:spcAft>
            </a:pPr>
            <a:r>
              <a:rPr lang="tr-TR" dirty="0"/>
              <a:t>Gençlerde daha fazla görülür</a:t>
            </a:r>
          </a:p>
          <a:p>
            <a:pPr>
              <a:spcAft>
                <a:spcPts val="1200"/>
              </a:spcAft>
            </a:pPr>
            <a:r>
              <a:rPr lang="tr-TR" dirty="0"/>
              <a:t>Kadınlarda biraz daha fazla</a:t>
            </a:r>
          </a:p>
          <a:p>
            <a:pPr>
              <a:spcAft>
                <a:spcPts val="1200"/>
              </a:spcAft>
            </a:pPr>
            <a:r>
              <a:rPr lang="tr-TR" dirty="0" err="1"/>
              <a:t>Malign</a:t>
            </a:r>
            <a:r>
              <a:rPr lang="tr-TR" dirty="0"/>
              <a:t> değişim yok</a:t>
            </a:r>
          </a:p>
          <a:p>
            <a:pPr>
              <a:spcAft>
                <a:spcPts val="1200"/>
              </a:spcAft>
            </a:pPr>
            <a:r>
              <a:rPr lang="tr-TR" dirty="0"/>
              <a:t>Tedavi gerektirmez</a:t>
            </a:r>
          </a:p>
          <a:p>
            <a:pPr>
              <a:spcAft>
                <a:spcPts val="1200"/>
              </a:spcAft>
            </a:pPr>
            <a:r>
              <a:rPr lang="tr-TR" dirty="0"/>
              <a:t>Radyolojik değerlendirmede santral </a:t>
            </a:r>
            <a:r>
              <a:rPr lang="tr-TR" dirty="0" err="1"/>
              <a:t>skar</a:t>
            </a:r>
            <a:r>
              <a:rPr lang="tr-TR" dirty="0"/>
              <a:t> tipik</a:t>
            </a:r>
          </a:p>
          <a:p>
            <a:pPr>
              <a:spcAft>
                <a:spcPts val="1200"/>
              </a:spcAft>
            </a:pPr>
            <a:endParaRPr lang="tr-TR" dirty="0"/>
          </a:p>
          <a:p>
            <a:pPr marL="0" indent="0">
              <a:spcAft>
                <a:spcPts val="1200"/>
              </a:spcAft>
              <a:buNone/>
            </a:pPr>
            <a:endParaRPr lang="tr-TR" dirty="0"/>
          </a:p>
          <a:p>
            <a:pPr>
              <a:spcAft>
                <a:spcPts val="1200"/>
              </a:spcAft>
            </a:pPr>
            <a:endParaRPr lang="en-US" dirty="0"/>
          </a:p>
        </p:txBody>
      </p:sp>
      <p:pic>
        <p:nvPicPr>
          <p:cNvPr id="6" name="Resim 5" descr="C:\Users\ilkay\Desktop\KC chapter\Resim 3a.t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6241" y="1386348"/>
            <a:ext cx="4687559" cy="35969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486465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4000" b="1" dirty="0">
                <a:solidFill>
                  <a:srgbClr val="0070C0"/>
                </a:solidFill>
                <a:latin typeface="+mn-lt"/>
              </a:rPr>
              <a:t>İçerik</a:t>
            </a:r>
            <a:endParaRPr lang="en-US" sz="40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tr-TR" sz="3200" dirty="0"/>
              <a:t>Karaciğer anatomi ve fizyolojisi</a:t>
            </a:r>
          </a:p>
          <a:p>
            <a:pPr>
              <a:spcAft>
                <a:spcPts val="1200"/>
              </a:spcAft>
            </a:pPr>
            <a:r>
              <a:rPr lang="tr-TR" sz="3200" dirty="0" err="1"/>
              <a:t>Benign</a:t>
            </a:r>
            <a:r>
              <a:rPr lang="tr-TR" sz="3200" dirty="0"/>
              <a:t> karaciğer tümörleri</a:t>
            </a:r>
          </a:p>
          <a:p>
            <a:pPr>
              <a:spcAft>
                <a:spcPts val="1200"/>
              </a:spcAft>
            </a:pPr>
            <a:r>
              <a:rPr lang="tr-TR" sz="3200" b="1" dirty="0" err="1"/>
              <a:t>Malign</a:t>
            </a:r>
            <a:r>
              <a:rPr lang="tr-TR" sz="3200" b="1" dirty="0"/>
              <a:t> karaciğer tümörleri</a:t>
            </a:r>
          </a:p>
          <a:p>
            <a:pPr>
              <a:spcAft>
                <a:spcPts val="1200"/>
              </a:spcAft>
            </a:pPr>
            <a:r>
              <a:rPr lang="tr-TR" sz="3200" dirty="0"/>
              <a:t>Karaciğer cerrahisinde temel yöntemler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246320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4000" b="1" dirty="0" err="1">
                <a:solidFill>
                  <a:srgbClr val="0070C0"/>
                </a:solidFill>
                <a:latin typeface="+mn-lt"/>
              </a:rPr>
              <a:t>Malign</a:t>
            </a:r>
            <a:r>
              <a:rPr lang="tr-TR" sz="4000" b="1" dirty="0">
                <a:solidFill>
                  <a:srgbClr val="0070C0"/>
                </a:solidFill>
                <a:latin typeface="+mn-lt"/>
              </a:rPr>
              <a:t> Karaciğer Tümörleri</a:t>
            </a:r>
            <a:endParaRPr lang="en-US" sz="40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825625"/>
            <a:ext cx="8699500" cy="4351338"/>
          </a:xfrm>
        </p:spPr>
        <p:txBody>
          <a:bodyPr>
            <a:normAutofit/>
          </a:bodyPr>
          <a:lstStyle/>
          <a:p>
            <a:pPr>
              <a:spcAft>
                <a:spcPts val="1800"/>
              </a:spcAft>
            </a:pPr>
            <a:r>
              <a:rPr lang="tr-TR" sz="3200" dirty="0" err="1"/>
              <a:t>Primer</a:t>
            </a:r>
            <a:r>
              <a:rPr lang="tr-TR" sz="3200" dirty="0"/>
              <a:t> </a:t>
            </a:r>
            <a:r>
              <a:rPr lang="tr-TR" sz="3200" dirty="0" err="1"/>
              <a:t>malign</a:t>
            </a:r>
            <a:r>
              <a:rPr lang="tr-TR" sz="3200" dirty="0"/>
              <a:t> karaciğer tümörleri</a:t>
            </a:r>
            <a:br>
              <a:rPr lang="tr-TR" sz="3200" dirty="0"/>
            </a:br>
            <a:r>
              <a:rPr lang="tr-TR" sz="3200" dirty="0"/>
              <a:t>- </a:t>
            </a:r>
            <a:r>
              <a:rPr lang="tr-TR" sz="3200" dirty="0" err="1"/>
              <a:t>Hepatosellüler</a:t>
            </a:r>
            <a:r>
              <a:rPr lang="tr-TR" sz="3200" dirty="0"/>
              <a:t> </a:t>
            </a:r>
            <a:r>
              <a:rPr lang="tr-TR" sz="3200" dirty="0" err="1"/>
              <a:t>karsinom</a:t>
            </a:r>
            <a:r>
              <a:rPr lang="tr-TR" sz="3200" dirty="0"/>
              <a:t> (HSK)</a:t>
            </a:r>
            <a:br>
              <a:rPr lang="tr-TR" sz="3200" dirty="0"/>
            </a:br>
            <a:r>
              <a:rPr lang="tr-TR" sz="3200" dirty="0"/>
              <a:t>- </a:t>
            </a:r>
            <a:r>
              <a:rPr lang="tr-TR" sz="3200" dirty="0" err="1"/>
              <a:t>Kolanjiokarsinom</a:t>
            </a:r>
            <a:r>
              <a:rPr lang="tr-TR" sz="3200" dirty="0"/>
              <a:t/>
            </a:r>
            <a:br>
              <a:rPr lang="tr-TR" sz="3200" dirty="0"/>
            </a:br>
            <a:r>
              <a:rPr lang="tr-TR" sz="3200" dirty="0"/>
              <a:t>- Diğer tümörler: </a:t>
            </a:r>
            <a:r>
              <a:rPr lang="tr-TR" sz="3200" dirty="0" err="1"/>
              <a:t>Biliyer</a:t>
            </a:r>
            <a:r>
              <a:rPr lang="tr-TR" sz="3200" dirty="0"/>
              <a:t> </a:t>
            </a:r>
            <a:r>
              <a:rPr lang="tr-TR" sz="3200" dirty="0" err="1"/>
              <a:t>kistadenokarsinom</a:t>
            </a:r>
            <a:r>
              <a:rPr lang="tr-TR" sz="3200" dirty="0"/>
              <a:t>, </a:t>
            </a:r>
            <a:br>
              <a:rPr lang="tr-TR" sz="3200" dirty="0"/>
            </a:br>
            <a:r>
              <a:rPr lang="tr-TR" sz="3200" dirty="0"/>
              <a:t>  </a:t>
            </a:r>
            <a:r>
              <a:rPr lang="tr-TR" sz="3200" dirty="0" err="1"/>
              <a:t>hemanjioendotelioma</a:t>
            </a:r>
            <a:r>
              <a:rPr lang="tr-TR" sz="3200" dirty="0"/>
              <a:t>, </a:t>
            </a:r>
            <a:r>
              <a:rPr lang="tr-TR" sz="3200" dirty="0" err="1"/>
              <a:t>hepatik</a:t>
            </a:r>
            <a:r>
              <a:rPr lang="tr-TR" sz="3200" dirty="0"/>
              <a:t> sarkom vs. </a:t>
            </a:r>
          </a:p>
          <a:p>
            <a:pPr>
              <a:spcAft>
                <a:spcPts val="1800"/>
              </a:spcAft>
            </a:pPr>
            <a:r>
              <a:rPr lang="tr-TR" sz="3200" dirty="0" err="1"/>
              <a:t>Metastatik</a:t>
            </a:r>
            <a:r>
              <a:rPr lang="tr-TR" sz="3200" dirty="0"/>
              <a:t> karaciğer tümörleri</a:t>
            </a:r>
          </a:p>
          <a:p>
            <a:pPr>
              <a:spcAft>
                <a:spcPts val="1800"/>
              </a:spcAft>
            </a:pPr>
            <a:endParaRPr lang="tr-TR" sz="3200" dirty="0"/>
          </a:p>
        </p:txBody>
      </p:sp>
    </p:spTree>
    <p:extLst>
      <p:ext uri="{BB962C8B-B14F-4D97-AF65-F5344CB8AC3E}">
        <p14:creationId xmlns:p14="http://schemas.microsoft.com/office/powerpoint/2010/main" val="5047492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4000" b="1" dirty="0" err="1">
                <a:solidFill>
                  <a:srgbClr val="0070C0"/>
                </a:solidFill>
                <a:latin typeface="+mn-lt"/>
              </a:rPr>
              <a:t>Hepatosellüler</a:t>
            </a:r>
            <a:r>
              <a:rPr lang="tr-TR" sz="4000" b="1" dirty="0">
                <a:solidFill>
                  <a:srgbClr val="0070C0"/>
                </a:solidFill>
                <a:latin typeface="+mn-lt"/>
              </a:rPr>
              <a:t> </a:t>
            </a:r>
            <a:r>
              <a:rPr lang="tr-TR" sz="4000" b="1" dirty="0" err="1">
                <a:solidFill>
                  <a:srgbClr val="0070C0"/>
                </a:solidFill>
                <a:latin typeface="+mn-lt"/>
              </a:rPr>
              <a:t>Karsinom</a:t>
            </a:r>
            <a:endParaRPr lang="en-US" sz="40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609316"/>
            <a:ext cx="10515600" cy="2107278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tr-TR" sz="3200" dirty="0"/>
              <a:t>En sık görülen </a:t>
            </a:r>
            <a:r>
              <a:rPr lang="tr-TR" sz="3200" dirty="0" err="1"/>
              <a:t>primer</a:t>
            </a:r>
            <a:r>
              <a:rPr lang="tr-TR" sz="3200" dirty="0"/>
              <a:t> karaciğer tümörü</a:t>
            </a:r>
          </a:p>
          <a:p>
            <a:pPr>
              <a:spcAft>
                <a:spcPts val="1200"/>
              </a:spcAft>
            </a:pPr>
            <a:r>
              <a:rPr lang="tr-TR" sz="3200" dirty="0"/>
              <a:t>Erkeklerde 2 kat fazla</a:t>
            </a:r>
          </a:p>
          <a:p>
            <a:pPr>
              <a:spcAft>
                <a:spcPts val="1200"/>
              </a:spcAft>
            </a:pPr>
            <a:r>
              <a:rPr lang="tr-TR" sz="3200" dirty="0"/>
              <a:t>Tüm dünyada kanser ölümleri içinde 6. sırada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2716728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4000" b="1" dirty="0">
                <a:solidFill>
                  <a:srgbClr val="0070C0"/>
                </a:solidFill>
                <a:latin typeface="+mn-lt"/>
              </a:rPr>
              <a:t>Risk faktörleri</a:t>
            </a:r>
            <a:endParaRPr lang="en-US" sz="40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tr-TR" sz="3200" dirty="0" err="1"/>
              <a:t>Viral</a:t>
            </a:r>
            <a:r>
              <a:rPr lang="tr-TR" sz="3200" dirty="0"/>
              <a:t> hepatitler</a:t>
            </a:r>
            <a:br>
              <a:rPr lang="tr-TR" sz="3200" dirty="0"/>
            </a:br>
            <a:r>
              <a:rPr lang="tr-TR" sz="3200" dirty="0"/>
              <a:t>	- KAH-B: Doğrudan HSK yapabilir</a:t>
            </a:r>
            <a:br>
              <a:rPr lang="tr-TR" sz="3200" dirty="0"/>
            </a:br>
            <a:r>
              <a:rPr lang="tr-TR" sz="3200" dirty="0"/>
              <a:t>	- KAH-C:        siroz       HSK</a:t>
            </a:r>
          </a:p>
          <a:p>
            <a:pPr>
              <a:spcAft>
                <a:spcPts val="1200"/>
              </a:spcAft>
            </a:pPr>
            <a:r>
              <a:rPr lang="tr-TR" sz="3200" dirty="0"/>
              <a:t>Kronik karaciğer hastalığı</a:t>
            </a:r>
          </a:p>
          <a:p>
            <a:pPr>
              <a:spcAft>
                <a:spcPts val="1200"/>
              </a:spcAft>
            </a:pPr>
            <a:r>
              <a:rPr lang="tr-TR" sz="3200" dirty="0" err="1"/>
              <a:t>Aflatoksin</a:t>
            </a:r>
            <a:r>
              <a:rPr lang="tr-TR" sz="3200" dirty="0"/>
              <a:t>    </a:t>
            </a:r>
            <a:endParaRPr lang="en-US" sz="3200" dirty="0"/>
          </a:p>
        </p:txBody>
      </p:sp>
      <p:sp>
        <p:nvSpPr>
          <p:cNvPr id="4" name="Sağ Ok 3"/>
          <p:cNvSpPr/>
          <p:nvPr/>
        </p:nvSpPr>
        <p:spPr>
          <a:xfrm>
            <a:off x="3441700" y="2882900"/>
            <a:ext cx="406400" cy="177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ağ Ok 4"/>
          <p:cNvSpPr/>
          <p:nvPr/>
        </p:nvSpPr>
        <p:spPr>
          <a:xfrm>
            <a:off x="4813300" y="2870200"/>
            <a:ext cx="406400" cy="177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 descr="Picture 02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93" r="108" b="18948"/>
          <a:stretch/>
        </p:blipFill>
        <p:spPr bwMode="auto">
          <a:xfrm>
            <a:off x="7061200" y="3035300"/>
            <a:ext cx="4324517" cy="2939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57948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4000" b="1" dirty="0">
                <a:solidFill>
                  <a:srgbClr val="0070C0"/>
                </a:solidFill>
                <a:latin typeface="+mn-lt"/>
              </a:rPr>
              <a:t>Tanı</a:t>
            </a:r>
            <a:endParaRPr lang="en-US" sz="40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tr-TR" sz="3200" dirty="0"/>
              <a:t>Özgül belirti ya da bulgu yok</a:t>
            </a:r>
          </a:p>
          <a:p>
            <a:pPr>
              <a:spcAft>
                <a:spcPts val="1200"/>
              </a:spcAft>
            </a:pPr>
            <a:r>
              <a:rPr lang="tr-TR" sz="3200" dirty="0"/>
              <a:t>Alfa </a:t>
            </a:r>
            <a:r>
              <a:rPr lang="tr-TR" sz="3200" dirty="0" err="1"/>
              <a:t>feto</a:t>
            </a:r>
            <a:r>
              <a:rPr lang="tr-TR" sz="3200" dirty="0"/>
              <a:t> protein (AFP) yüksekliği</a:t>
            </a:r>
          </a:p>
          <a:p>
            <a:pPr>
              <a:spcAft>
                <a:spcPts val="1200"/>
              </a:spcAft>
            </a:pPr>
            <a:r>
              <a:rPr lang="tr-TR" sz="3200" dirty="0" err="1"/>
              <a:t>Viral</a:t>
            </a:r>
            <a:r>
              <a:rPr lang="tr-TR" sz="3200" dirty="0"/>
              <a:t> </a:t>
            </a:r>
            <a:r>
              <a:rPr lang="tr-TR" sz="3200" dirty="0" err="1"/>
              <a:t>seroloji</a:t>
            </a:r>
            <a:r>
              <a:rPr lang="tr-TR" sz="3200" dirty="0"/>
              <a:t> pozitifliği</a:t>
            </a:r>
          </a:p>
          <a:p>
            <a:pPr>
              <a:spcAft>
                <a:spcPts val="1200"/>
              </a:spcAft>
            </a:pPr>
            <a:r>
              <a:rPr lang="tr-TR" sz="3200" dirty="0"/>
              <a:t>Temel olarak radyolojik bulgularla tanı konur</a:t>
            </a:r>
          </a:p>
          <a:p>
            <a:pPr>
              <a:spcAft>
                <a:spcPts val="1200"/>
              </a:spcAft>
            </a:pPr>
            <a:r>
              <a:rPr lang="tr-TR" sz="3200" dirty="0"/>
              <a:t>Tipik olgularda biyopsi gerekli değildir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9579706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79450" y="168480"/>
            <a:ext cx="10515600" cy="1325563"/>
          </a:xfrm>
        </p:spPr>
        <p:txBody>
          <a:bodyPr>
            <a:normAutofit/>
          </a:bodyPr>
          <a:lstStyle/>
          <a:p>
            <a:r>
              <a:rPr lang="tr-TR" sz="3600" b="1" dirty="0" err="1">
                <a:solidFill>
                  <a:srgbClr val="0070C0"/>
                </a:solidFill>
                <a:latin typeface="+mn-lt"/>
              </a:rPr>
              <a:t>HSK’da</a:t>
            </a:r>
            <a:r>
              <a:rPr lang="tr-TR" sz="3600" b="1" dirty="0">
                <a:solidFill>
                  <a:srgbClr val="0070C0"/>
                </a:solidFill>
                <a:latin typeface="+mn-lt"/>
              </a:rPr>
              <a:t> Radyolojik Değerlendirme</a:t>
            </a:r>
            <a:endParaRPr lang="en-US" sz="36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79450" y="1365608"/>
            <a:ext cx="10515600" cy="1463675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tr-TR" sz="3200" dirty="0"/>
              <a:t>Ultrasonografinin duyarlılığı düşük</a:t>
            </a:r>
          </a:p>
          <a:p>
            <a:pPr>
              <a:spcAft>
                <a:spcPts val="1200"/>
              </a:spcAft>
            </a:pPr>
            <a:r>
              <a:rPr lang="tr-TR" sz="3200" dirty="0"/>
              <a:t>BT ve MRG bulguları tanıda önemli</a:t>
            </a:r>
          </a:p>
        </p:txBody>
      </p:sp>
      <p:sp>
        <p:nvSpPr>
          <p:cNvPr id="4" name="Dikdörtgen 3"/>
          <p:cNvSpPr/>
          <p:nvPr/>
        </p:nvSpPr>
        <p:spPr>
          <a:xfrm>
            <a:off x="1816509" y="5707473"/>
            <a:ext cx="8064500" cy="8382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dirty="0">
                <a:solidFill>
                  <a:schemeClr val="tx1"/>
                </a:solidFill>
              </a:rPr>
              <a:t>2 cm’den küçük kitlelerde tanı zorluğu yaşanabilir!</a:t>
            </a:r>
            <a:endParaRPr lang="en-US" sz="2800" dirty="0">
              <a:solidFill>
                <a:schemeClr val="tx1"/>
              </a:solidFill>
            </a:endParaRPr>
          </a:p>
        </p:txBody>
      </p:sp>
      <p:grpSp>
        <p:nvGrpSpPr>
          <p:cNvPr id="5" name="Group 2"/>
          <p:cNvGrpSpPr>
            <a:grpSpLocks/>
          </p:cNvGrpSpPr>
          <p:nvPr/>
        </p:nvGrpSpPr>
        <p:grpSpPr bwMode="auto">
          <a:xfrm>
            <a:off x="1978281" y="2829283"/>
            <a:ext cx="3104996" cy="2457143"/>
            <a:chOff x="0" y="2115"/>
            <a:chExt cx="2744" cy="2205"/>
          </a:xfrm>
        </p:grpSpPr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86" t="15041" r="14160" b="26515"/>
            <a:stretch>
              <a:fillRect/>
            </a:stretch>
          </p:blipFill>
          <p:spPr bwMode="auto">
            <a:xfrm>
              <a:off x="0" y="2115"/>
              <a:ext cx="2744" cy="2205"/>
            </a:xfrm>
            <a:prstGeom prst="rect">
              <a:avLst/>
            </a:prstGeom>
            <a:noFill/>
            <a:ln w="57150">
              <a:solidFill>
                <a:srgbClr val="9966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 Box 4"/>
            <p:cNvSpPr txBox="1">
              <a:spLocks noChangeArrowheads="1"/>
            </p:cNvSpPr>
            <p:nvPr/>
          </p:nvSpPr>
          <p:spPr bwMode="auto">
            <a:xfrm>
              <a:off x="0" y="2205"/>
              <a:ext cx="1108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tr-TR" altLang="tr-TR" b="1">
                <a:cs typeface="Arial" panose="020B0604020202020204" pitchFamily="34" charset="0"/>
              </a:endParaRPr>
            </a:p>
          </p:txBody>
        </p:sp>
      </p:grpSp>
      <p:pic>
        <p:nvPicPr>
          <p:cNvPr id="8" name="Picture 6" descr="eminetargangeç"/>
          <p:cNvPicPr>
            <a:picLocks noChangeAspect="1" noChangeArrowheads="1"/>
          </p:cNvPicPr>
          <p:nvPr/>
        </p:nvPicPr>
        <p:blipFill>
          <a:blip r:embed="rId4">
            <a:lum bright="-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86" t="11621" r="38071" b="27690"/>
          <a:stretch>
            <a:fillRect/>
          </a:stretch>
        </p:blipFill>
        <p:spPr bwMode="auto">
          <a:xfrm>
            <a:off x="7089057" y="2747306"/>
            <a:ext cx="2042703" cy="2539120"/>
          </a:xfrm>
          <a:prstGeom prst="rect">
            <a:avLst/>
          </a:prstGeom>
          <a:noFill/>
          <a:ln w="57150">
            <a:solidFill>
              <a:srgbClr val="99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6314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4000" b="1" dirty="0">
                <a:solidFill>
                  <a:srgbClr val="0070C0"/>
                </a:solidFill>
                <a:latin typeface="+mn-lt"/>
              </a:rPr>
              <a:t>Tedavi</a:t>
            </a:r>
            <a:endParaRPr lang="en-US" sz="40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tr-TR" b="1" dirty="0"/>
              <a:t>Potansiyel </a:t>
            </a:r>
            <a:r>
              <a:rPr lang="tr-TR" b="1" dirty="0" err="1"/>
              <a:t>küratif</a:t>
            </a:r>
            <a:r>
              <a:rPr lang="tr-TR" b="1" dirty="0"/>
              <a:t> yöntemler</a:t>
            </a:r>
            <a:r>
              <a:rPr lang="tr-TR" dirty="0"/>
              <a:t/>
            </a:r>
            <a:br>
              <a:rPr lang="tr-TR" dirty="0"/>
            </a:br>
            <a:r>
              <a:rPr lang="tr-TR" dirty="0"/>
              <a:t>- Karaciğer rezeksiyonu</a:t>
            </a:r>
            <a:br>
              <a:rPr lang="tr-TR" dirty="0"/>
            </a:br>
            <a:r>
              <a:rPr lang="tr-TR" dirty="0"/>
              <a:t>- Transplantasyon</a:t>
            </a:r>
            <a:br>
              <a:rPr lang="tr-TR" dirty="0"/>
            </a:br>
            <a:r>
              <a:rPr lang="tr-TR" dirty="0"/>
              <a:t>- </a:t>
            </a:r>
            <a:r>
              <a:rPr lang="tr-TR" dirty="0" err="1"/>
              <a:t>Radyofrekans</a:t>
            </a:r>
            <a:r>
              <a:rPr lang="tr-TR" dirty="0"/>
              <a:t>/mikrodalga </a:t>
            </a:r>
            <a:r>
              <a:rPr lang="tr-TR" dirty="0" err="1"/>
              <a:t>ablasyonu</a:t>
            </a:r>
            <a:r>
              <a:rPr lang="tr-TR" dirty="0"/>
              <a:t> (2 cm’den küçük kitleler)</a:t>
            </a:r>
          </a:p>
          <a:p>
            <a:pPr>
              <a:spcAft>
                <a:spcPts val="1200"/>
              </a:spcAft>
            </a:pPr>
            <a:r>
              <a:rPr lang="tr-TR" b="1" dirty="0"/>
              <a:t>Palyatif yöntemler</a:t>
            </a:r>
            <a:r>
              <a:rPr lang="tr-TR" dirty="0"/>
              <a:t/>
            </a:r>
            <a:br>
              <a:rPr lang="tr-TR" dirty="0"/>
            </a:br>
            <a:r>
              <a:rPr lang="tr-TR" dirty="0"/>
              <a:t>- </a:t>
            </a:r>
            <a:r>
              <a:rPr lang="tr-TR" dirty="0" err="1"/>
              <a:t>Transarteriyel</a:t>
            </a:r>
            <a:r>
              <a:rPr lang="tr-TR" dirty="0"/>
              <a:t> </a:t>
            </a:r>
            <a:r>
              <a:rPr lang="tr-TR" dirty="0" err="1"/>
              <a:t>kemoembolizasyon</a:t>
            </a:r>
            <a:r>
              <a:rPr lang="tr-TR" dirty="0"/>
              <a:t> (TAKE)</a:t>
            </a:r>
            <a:br>
              <a:rPr lang="tr-TR" dirty="0"/>
            </a:br>
            <a:r>
              <a:rPr lang="tr-TR" dirty="0"/>
              <a:t>- </a:t>
            </a:r>
            <a:r>
              <a:rPr lang="tr-TR" dirty="0" err="1"/>
              <a:t>Transarteriyel</a:t>
            </a:r>
            <a:r>
              <a:rPr lang="tr-TR" dirty="0"/>
              <a:t> </a:t>
            </a:r>
            <a:r>
              <a:rPr lang="tr-TR" dirty="0" err="1"/>
              <a:t>radyoembolizasyon</a:t>
            </a:r>
            <a:r>
              <a:rPr lang="tr-TR" dirty="0"/>
              <a:t> (TARE)</a:t>
            </a:r>
            <a:br>
              <a:rPr lang="tr-TR" dirty="0"/>
            </a:br>
            <a:r>
              <a:rPr lang="tr-TR" dirty="0"/>
              <a:t>- Alkol enjeksiyonu</a:t>
            </a:r>
            <a:br>
              <a:rPr lang="tr-TR" dirty="0"/>
            </a:br>
            <a:r>
              <a:rPr lang="tr-TR" dirty="0"/>
              <a:t>- </a:t>
            </a:r>
            <a:r>
              <a:rPr lang="tr-TR" dirty="0" err="1"/>
              <a:t>Sitotoksik</a:t>
            </a:r>
            <a:r>
              <a:rPr lang="tr-TR" dirty="0"/>
              <a:t> kemoterapi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4141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4000" b="1" dirty="0">
                <a:solidFill>
                  <a:srgbClr val="0070C0"/>
                </a:solidFill>
                <a:latin typeface="+mn-lt"/>
              </a:rPr>
              <a:t>İçerik</a:t>
            </a:r>
            <a:endParaRPr lang="en-US" sz="40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tr-TR" sz="3200" dirty="0"/>
              <a:t>Karaciğer anatomi ve fizyolojisi</a:t>
            </a:r>
          </a:p>
          <a:p>
            <a:pPr>
              <a:spcAft>
                <a:spcPts val="1200"/>
              </a:spcAft>
            </a:pPr>
            <a:r>
              <a:rPr lang="tr-TR" sz="3200" dirty="0" err="1"/>
              <a:t>Benign</a:t>
            </a:r>
            <a:r>
              <a:rPr lang="tr-TR" sz="3200" dirty="0"/>
              <a:t> karaciğer tümörleri</a:t>
            </a:r>
          </a:p>
          <a:p>
            <a:pPr>
              <a:spcAft>
                <a:spcPts val="1200"/>
              </a:spcAft>
            </a:pPr>
            <a:r>
              <a:rPr lang="tr-TR" sz="3200" dirty="0" err="1"/>
              <a:t>Malign</a:t>
            </a:r>
            <a:r>
              <a:rPr lang="tr-TR" sz="3200" dirty="0"/>
              <a:t> karaciğer tümörleri</a:t>
            </a:r>
          </a:p>
          <a:p>
            <a:pPr>
              <a:spcAft>
                <a:spcPts val="1200"/>
              </a:spcAft>
            </a:pPr>
            <a:r>
              <a:rPr lang="tr-TR" sz="3200" dirty="0"/>
              <a:t>Karaciğer cerrahisinde temel yöntemler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0534023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205095"/>
            <a:ext cx="10515600" cy="1325563"/>
          </a:xfrm>
        </p:spPr>
        <p:txBody>
          <a:bodyPr>
            <a:normAutofit/>
          </a:bodyPr>
          <a:lstStyle/>
          <a:p>
            <a:r>
              <a:rPr lang="tr-TR" sz="4000" b="1" dirty="0">
                <a:solidFill>
                  <a:srgbClr val="0070C0"/>
                </a:solidFill>
                <a:latin typeface="+mn-lt"/>
              </a:rPr>
              <a:t>Karaciğer Rezeksiyonu</a:t>
            </a:r>
            <a:endParaRPr lang="en-US" sz="40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530658"/>
            <a:ext cx="10515600" cy="2569394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tr-TR" sz="3200" dirty="0"/>
              <a:t>Hastaların %10-25’inde mümkün</a:t>
            </a:r>
          </a:p>
          <a:p>
            <a:pPr>
              <a:spcAft>
                <a:spcPts val="600"/>
              </a:spcAft>
            </a:pPr>
            <a:r>
              <a:rPr lang="tr-TR" sz="3200" dirty="0"/>
              <a:t>Kalan karaciğer dokusunun işlevsel kapasitesi ve büyüklüğü rezeksiyon kararı vermede önemli</a:t>
            </a:r>
          </a:p>
          <a:p>
            <a:pPr>
              <a:spcAft>
                <a:spcPts val="600"/>
              </a:spcAft>
            </a:pPr>
            <a:r>
              <a:rPr lang="tr-TR" sz="3200" dirty="0"/>
              <a:t>Rezeksiyon yapılabilen hastalarda 5 yıllık sağ kalım %50 </a:t>
            </a:r>
            <a:endParaRPr lang="en-US" sz="3200" dirty="0"/>
          </a:p>
        </p:txBody>
      </p:sp>
      <p:pic>
        <p:nvPicPr>
          <p:cNvPr id="4" name="Picture 2" descr="DSC0115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9444" y="3903287"/>
            <a:ext cx="3618270" cy="2713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DSC0114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72" t="14531" r="18849" b="1038"/>
          <a:stretch/>
        </p:blipFill>
        <p:spPr bwMode="auto">
          <a:xfrm>
            <a:off x="6620257" y="3903287"/>
            <a:ext cx="3025188" cy="2713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ağ Ok 5"/>
          <p:cNvSpPr/>
          <p:nvPr/>
        </p:nvSpPr>
        <p:spPr>
          <a:xfrm>
            <a:off x="5683044" y="4916129"/>
            <a:ext cx="639096" cy="344009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423515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4000" b="1" dirty="0">
                <a:solidFill>
                  <a:srgbClr val="0070C0"/>
                </a:solidFill>
                <a:latin typeface="+mn-lt"/>
              </a:rPr>
              <a:t>Karaciğer Transplantasyonu</a:t>
            </a:r>
            <a:endParaRPr lang="en-US" sz="40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tr-TR" sz="3200" dirty="0"/>
              <a:t>Hem </a:t>
            </a:r>
            <a:r>
              <a:rPr lang="tr-TR" sz="3200" dirty="0" err="1"/>
              <a:t>HSK’yı</a:t>
            </a:r>
            <a:r>
              <a:rPr lang="tr-TR" sz="3200" dirty="0"/>
              <a:t> hem de altta yatan sirozu tedavi eder</a:t>
            </a:r>
          </a:p>
          <a:p>
            <a:pPr>
              <a:spcAft>
                <a:spcPts val="1200"/>
              </a:spcAft>
            </a:pPr>
            <a:r>
              <a:rPr lang="tr-TR" sz="3200" dirty="0"/>
              <a:t>Transplantasyon kararı vermede önemli faktörler:</a:t>
            </a:r>
            <a:br>
              <a:rPr lang="tr-TR" sz="3200" dirty="0"/>
            </a:br>
            <a:r>
              <a:rPr lang="tr-TR" sz="3200" dirty="0"/>
              <a:t>- Tümör sayısı</a:t>
            </a:r>
            <a:br>
              <a:rPr lang="tr-TR" sz="3200" dirty="0"/>
            </a:br>
            <a:r>
              <a:rPr lang="tr-TR" sz="3200" dirty="0"/>
              <a:t>- Tümör çapı</a:t>
            </a:r>
            <a:br>
              <a:rPr lang="tr-TR" sz="3200" dirty="0"/>
            </a:br>
            <a:r>
              <a:rPr lang="tr-TR" sz="3200" dirty="0"/>
              <a:t>- Lenf </a:t>
            </a:r>
            <a:r>
              <a:rPr lang="tr-TR" sz="3200" dirty="0" err="1"/>
              <a:t>nodu</a:t>
            </a:r>
            <a:r>
              <a:rPr lang="tr-TR" sz="3200" dirty="0"/>
              <a:t> metastazı</a:t>
            </a:r>
            <a:br>
              <a:rPr lang="tr-TR" sz="3200" dirty="0"/>
            </a:br>
            <a:r>
              <a:rPr lang="tr-TR" sz="3200" dirty="0"/>
              <a:t>- </a:t>
            </a:r>
            <a:r>
              <a:rPr lang="tr-TR" sz="3200" dirty="0" err="1"/>
              <a:t>Vasküler</a:t>
            </a:r>
            <a:r>
              <a:rPr lang="tr-TR" sz="3200" dirty="0"/>
              <a:t> </a:t>
            </a:r>
            <a:r>
              <a:rPr lang="tr-TR" sz="3200" dirty="0" err="1"/>
              <a:t>invazyon</a:t>
            </a:r>
            <a:r>
              <a:rPr lang="tr-TR" sz="3200" dirty="0"/>
              <a:t/>
            </a:r>
            <a:br>
              <a:rPr lang="tr-TR" sz="3200" dirty="0"/>
            </a:br>
            <a:r>
              <a:rPr lang="tr-TR" sz="3200" dirty="0"/>
              <a:t>- Hastanın genel durumu</a:t>
            </a:r>
            <a:br>
              <a:rPr lang="tr-TR" sz="3200" dirty="0"/>
            </a:br>
            <a:r>
              <a:rPr lang="tr-TR" sz="3200" dirty="0"/>
              <a:t>- Karaciğer işlev durumu</a:t>
            </a:r>
            <a:endParaRPr lang="en-US" sz="3200" dirty="0"/>
          </a:p>
        </p:txBody>
      </p:sp>
      <p:pic>
        <p:nvPicPr>
          <p:cNvPr id="4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63" b="29462"/>
          <a:stretch/>
        </p:blipFill>
        <p:spPr>
          <a:xfrm>
            <a:off x="7389503" y="3042674"/>
            <a:ext cx="3357155" cy="3388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8624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4000" b="1" dirty="0">
                <a:solidFill>
                  <a:srgbClr val="0070C0"/>
                </a:solidFill>
                <a:latin typeface="+mn-lt"/>
              </a:rPr>
              <a:t>Transplantasyon için Milan Kriterleri</a:t>
            </a:r>
            <a:endParaRPr lang="en-US" sz="40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903691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tr-TR" sz="3200" dirty="0"/>
              <a:t>Tek tümör varsa çapın 5 cm’den az olması</a:t>
            </a:r>
          </a:p>
          <a:p>
            <a:pPr>
              <a:spcAft>
                <a:spcPts val="1200"/>
              </a:spcAft>
            </a:pPr>
            <a:r>
              <a:rPr lang="tr-TR" sz="3200" dirty="0"/>
              <a:t>Her biri 3 cm’den küçük  en fazla 3 tümör bulunması</a:t>
            </a:r>
          </a:p>
          <a:p>
            <a:pPr>
              <a:spcAft>
                <a:spcPts val="1200"/>
              </a:spcAft>
            </a:pPr>
            <a:r>
              <a:rPr lang="tr-TR" sz="3200" dirty="0"/>
              <a:t>Metastaz olmaması</a:t>
            </a:r>
          </a:p>
          <a:p>
            <a:pPr>
              <a:spcAft>
                <a:spcPts val="1200"/>
              </a:spcAft>
            </a:pPr>
            <a:r>
              <a:rPr lang="tr-TR" sz="3200" dirty="0"/>
              <a:t>Damar </a:t>
            </a:r>
            <a:r>
              <a:rPr lang="tr-TR" sz="3200" dirty="0" err="1"/>
              <a:t>invazyonu</a:t>
            </a:r>
            <a:r>
              <a:rPr lang="tr-TR" sz="3200" dirty="0"/>
              <a:t> olmaması</a:t>
            </a:r>
            <a:endParaRPr lang="en-US" sz="3200" dirty="0"/>
          </a:p>
        </p:txBody>
      </p:sp>
      <p:sp>
        <p:nvSpPr>
          <p:cNvPr id="4" name="Dikdörtgen 3"/>
          <p:cNvSpPr/>
          <p:nvPr/>
        </p:nvSpPr>
        <p:spPr>
          <a:xfrm>
            <a:off x="1650590" y="5204542"/>
            <a:ext cx="9282881" cy="104877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dirty="0">
                <a:solidFill>
                  <a:schemeClr val="tx1"/>
                </a:solidFill>
              </a:rPr>
              <a:t>Bu kriterlere uyulması halinde karaciğer transplantasyonu ile %70’lere varan 5 yıllık sağ kalım elde edilebilir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9336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4000" b="1" dirty="0">
                <a:solidFill>
                  <a:srgbClr val="0070C0"/>
                </a:solidFill>
                <a:latin typeface="+mn-lt"/>
              </a:rPr>
              <a:t>Diğer Tedavi Yöntemleri</a:t>
            </a:r>
            <a:endParaRPr lang="en-US" sz="40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03123" y="1825625"/>
            <a:ext cx="11267767" cy="4351338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tr-TR" sz="3200" dirty="0" err="1"/>
              <a:t>Radyofrekans</a:t>
            </a:r>
            <a:r>
              <a:rPr lang="tr-TR" sz="3200" dirty="0"/>
              <a:t>/mikrodalga </a:t>
            </a:r>
            <a:r>
              <a:rPr lang="tr-TR" sz="3200" dirty="0" err="1"/>
              <a:t>ablasyonu</a:t>
            </a:r>
            <a:endParaRPr lang="tr-TR" sz="3200" dirty="0"/>
          </a:p>
          <a:p>
            <a:pPr marL="0" indent="0">
              <a:spcAft>
                <a:spcPts val="1200"/>
              </a:spcAft>
              <a:buNone/>
            </a:pPr>
            <a:r>
              <a:rPr lang="tr-TR" sz="3200" dirty="0"/>
              <a:t>		2-3 cm’den küçük tümörlerde etkili</a:t>
            </a:r>
          </a:p>
          <a:p>
            <a:pPr marL="0" indent="0">
              <a:spcAft>
                <a:spcPts val="1200"/>
              </a:spcAft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790962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759542" y="1225857"/>
            <a:ext cx="10515600" cy="1556672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tr-TR" sz="3200" dirty="0" err="1"/>
              <a:t>Transarteriyel</a:t>
            </a:r>
            <a:r>
              <a:rPr lang="tr-TR" sz="3200" dirty="0"/>
              <a:t> </a:t>
            </a:r>
            <a:r>
              <a:rPr lang="tr-TR" sz="3200" dirty="0" err="1"/>
              <a:t>kemoembolizasyon</a:t>
            </a:r>
            <a:r>
              <a:rPr lang="tr-TR" sz="3200" dirty="0"/>
              <a:t> (TAKE)</a:t>
            </a:r>
            <a:br>
              <a:rPr lang="tr-TR" sz="3200" dirty="0"/>
            </a:br>
            <a:r>
              <a:rPr lang="tr-TR" sz="3200" dirty="0"/>
              <a:t>	</a:t>
            </a:r>
            <a:r>
              <a:rPr lang="tr-TR" sz="3200" dirty="0" err="1"/>
              <a:t>Küratif</a:t>
            </a:r>
            <a:r>
              <a:rPr lang="tr-TR" sz="3200" dirty="0"/>
              <a:t> bir yöntem değil</a:t>
            </a:r>
            <a:endParaRPr lang="en-US" sz="3200" dirty="0"/>
          </a:p>
        </p:txBody>
      </p:sp>
      <p:pic>
        <p:nvPicPr>
          <p:cNvPr id="6" name="Picture 5" descr="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93" r="14082" b="15606"/>
          <a:stretch/>
        </p:blipFill>
        <p:spPr bwMode="auto">
          <a:xfrm>
            <a:off x="3441290" y="2408903"/>
            <a:ext cx="4257368" cy="3960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4551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730045" y="734245"/>
            <a:ext cx="10515600" cy="1556671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tr-TR" sz="3200" dirty="0" err="1"/>
              <a:t>Transarteriyel</a:t>
            </a:r>
            <a:r>
              <a:rPr lang="tr-TR" sz="3200" dirty="0"/>
              <a:t> </a:t>
            </a:r>
            <a:r>
              <a:rPr lang="tr-TR" sz="3200" dirty="0" err="1"/>
              <a:t>radyoembolizasyon</a:t>
            </a:r>
            <a:r>
              <a:rPr lang="tr-TR" sz="3200" dirty="0"/>
              <a:t> (TARE)</a:t>
            </a:r>
            <a:br>
              <a:rPr lang="tr-TR" sz="3200" dirty="0"/>
            </a:br>
            <a:r>
              <a:rPr lang="tr-TR" sz="3200" dirty="0"/>
              <a:t>	- </a:t>
            </a:r>
            <a:r>
              <a:rPr lang="tr-TR" sz="3200" dirty="0" err="1"/>
              <a:t>Küratif</a:t>
            </a:r>
            <a:r>
              <a:rPr lang="tr-TR" sz="3200" dirty="0"/>
              <a:t> bir yöntem değil</a:t>
            </a:r>
            <a:br>
              <a:rPr lang="tr-TR" sz="3200" dirty="0"/>
            </a:br>
            <a:r>
              <a:rPr lang="tr-TR" sz="3200" dirty="0"/>
              <a:t>	- Radyoaktif </a:t>
            </a:r>
            <a:r>
              <a:rPr lang="tr-TR" sz="3200" dirty="0" err="1"/>
              <a:t>mikrokürelerin</a:t>
            </a:r>
            <a:r>
              <a:rPr lang="tr-TR" sz="3200" dirty="0"/>
              <a:t> besleyici artere verilmesi</a:t>
            </a:r>
            <a:endParaRPr lang="en-US" sz="3200" dirty="0"/>
          </a:p>
        </p:txBody>
      </p:sp>
      <p:pic>
        <p:nvPicPr>
          <p:cNvPr id="4" name="Picture 3" descr="DSCN199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58348" y="2507226"/>
            <a:ext cx="4811253" cy="3608439"/>
          </a:xfrm>
          <a:prstGeom prst="rect">
            <a:avLst/>
          </a:prstGeom>
        </p:spPr>
      </p:pic>
      <p:pic>
        <p:nvPicPr>
          <p:cNvPr id="5" name="Picture 3" descr="C:\Users\abc\Desktop\tibbi_onkoloji_dernegi\downstaging\ARSLAN_OSMAN_seg4(S7_I1_F9)A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5" t="20190" r="16402" b="12927"/>
          <a:stretch/>
        </p:blipFill>
        <p:spPr bwMode="auto">
          <a:xfrm>
            <a:off x="6754760" y="2507226"/>
            <a:ext cx="4178151" cy="3608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2625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sz="40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tr-TR" sz="3200" dirty="0" err="1"/>
              <a:t>Sitotoksik</a:t>
            </a:r>
            <a:r>
              <a:rPr lang="tr-TR" sz="3200" dirty="0"/>
              <a:t> kemoterapi</a:t>
            </a:r>
            <a:br>
              <a:rPr lang="tr-TR" sz="3200" dirty="0"/>
            </a:br>
            <a:r>
              <a:rPr lang="tr-TR" sz="3200" dirty="0"/>
              <a:t>	- </a:t>
            </a:r>
            <a:r>
              <a:rPr lang="tr-TR" sz="3200" dirty="0" err="1"/>
              <a:t>Küratif</a:t>
            </a:r>
            <a:r>
              <a:rPr lang="tr-TR" sz="3200" dirty="0"/>
              <a:t> bir yöntem değil</a:t>
            </a:r>
            <a:br>
              <a:rPr lang="tr-TR" sz="3200" dirty="0"/>
            </a:br>
            <a:r>
              <a:rPr lang="tr-TR" sz="3200" dirty="0"/>
              <a:t>	- Etkisi çok sınırlı</a:t>
            </a:r>
            <a:br>
              <a:rPr lang="tr-TR" sz="3200" dirty="0"/>
            </a:br>
            <a:r>
              <a:rPr lang="tr-TR" sz="3200" dirty="0"/>
              <a:t>	- En sık kullanılan ajan </a:t>
            </a:r>
            <a:r>
              <a:rPr lang="tr-TR" sz="3200" dirty="0" err="1"/>
              <a:t>sorafenib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3548217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4000" b="1" dirty="0">
                <a:solidFill>
                  <a:srgbClr val="0070C0"/>
                </a:solidFill>
                <a:latin typeface="+mn-lt"/>
              </a:rPr>
              <a:t>İçerik</a:t>
            </a:r>
            <a:endParaRPr lang="en-US" sz="40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tr-TR" sz="3200" b="1" dirty="0"/>
              <a:t>Karaciğer anatomi ve fizyolojisi</a:t>
            </a:r>
          </a:p>
          <a:p>
            <a:pPr>
              <a:spcAft>
                <a:spcPts val="1200"/>
              </a:spcAft>
            </a:pPr>
            <a:r>
              <a:rPr lang="tr-TR" sz="3200" dirty="0" err="1"/>
              <a:t>Benign</a:t>
            </a:r>
            <a:r>
              <a:rPr lang="tr-TR" sz="3200" dirty="0"/>
              <a:t> karaciğer tümörleri</a:t>
            </a:r>
          </a:p>
          <a:p>
            <a:pPr>
              <a:spcAft>
                <a:spcPts val="1200"/>
              </a:spcAft>
            </a:pPr>
            <a:r>
              <a:rPr lang="tr-TR" sz="3200" dirty="0" err="1"/>
              <a:t>Malign</a:t>
            </a:r>
            <a:r>
              <a:rPr lang="tr-TR" sz="3200" dirty="0"/>
              <a:t> karaciğer tümörleri</a:t>
            </a:r>
          </a:p>
          <a:p>
            <a:pPr>
              <a:spcAft>
                <a:spcPts val="1200"/>
              </a:spcAft>
            </a:pPr>
            <a:r>
              <a:rPr lang="tr-TR" sz="3200" dirty="0"/>
              <a:t>Karaciğer cerrahisinde temel yöntemler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9748063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4000" b="1" dirty="0">
                <a:solidFill>
                  <a:srgbClr val="0070C0"/>
                </a:solidFill>
                <a:latin typeface="+mn-lt"/>
              </a:rPr>
              <a:t>Anatomi</a:t>
            </a:r>
            <a:endParaRPr lang="en-US" sz="40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41555" y="1825625"/>
            <a:ext cx="6349181" cy="4351338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1800"/>
              </a:spcAft>
            </a:pPr>
            <a:r>
              <a:rPr lang="tr-TR" dirty="0"/>
              <a:t>Endoderm kaynaklı</a:t>
            </a:r>
          </a:p>
          <a:p>
            <a:pPr>
              <a:lnSpc>
                <a:spcPct val="100000"/>
              </a:lnSpc>
              <a:spcAft>
                <a:spcPts val="1800"/>
              </a:spcAft>
            </a:pPr>
            <a:r>
              <a:rPr lang="tr-TR" dirty="0"/>
              <a:t>En büyük </a:t>
            </a:r>
            <a:r>
              <a:rPr lang="tr-TR" dirty="0" err="1"/>
              <a:t>solid</a:t>
            </a:r>
            <a:r>
              <a:rPr lang="tr-TR" dirty="0"/>
              <a:t> organ, ağırlığımızın % 1.5’i</a:t>
            </a:r>
          </a:p>
          <a:p>
            <a:pPr>
              <a:lnSpc>
                <a:spcPct val="100000"/>
              </a:lnSpc>
              <a:spcAft>
                <a:spcPts val="1800"/>
              </a:spcAft>
            </a:pPr>
            <a:r>
              <a:rPr lang="tr-TR" dirty="0"/>
              <a:t>Sağ (</a:t>
            </a:r>
            <a:r>
              <a:rPr lang="tr-TR" dirty="0" err="1"/>
              <a:t>segment</a:t>
            </a:r>
            <a:r>
              <a:rPr lang="tr-TR" dirty="0"/>
              <a:t> 5-8) ve </a:t>
            </a:r>
            <a:br>
              <a:rPr lang="tr-TR" dirty="0"/>
            </a:br>
            <a:r>
              <a:rPr lang="tr-TR" dirty="0"/>
              <a:t>sol (</a:t>
            </a:r>
            <a:r>
              <a:rPr lang="tr-TR" dirty="0" err="1"/>
              <a:t>segment</a:t>
            </a:r>
            <a:r>
              <a:rPr lang="tr-TR" dirty="0"/>
              <a:t> 1-4) loblardan oluşur</a:t>
            </a:r>
            <a:endParaRPr lang="en-US" dirty="0"/>
          </a:p>
        </p:txBody>
      </p:sp>
      <p:pic>
        <p:nvPicPr>
          <p:cNvPr id="4" name="Resim 3">
            <a:extLst>
              <a:ext uri="{FF2B5EF4-FFF2-40B4-BE49-F238E27FC236}">
                <a16:creationId xmlns:a16="http://schemas.microsoft.com/office/drawing/2014/main" id="{FC3C4547-597D-42A6-B6EB-768375D5960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614" r="-1217" b="17238"/>
          <a:stretch/>
        </p:blipFill>
        <p:spPr>
          <a:xfrm>
            <a:off x="7073119" y="1460610"/>
            <a:ext cx="4932358" cy="3583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566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168480"/>
            <a:ext cx="10515600" cy="1325563"/>
          </a:xfrm>
        </p:spPr>
        <p:txBody>
          <a:bodyPr>
            <a:normAutofit/>
          </a:bodyPr>
          <a:lstStyle/>
          <a:p>
            <a:r>
              <a:rPr lang="tr-TR" sz="4000" b="1" dirty="0">
                <a:solidFill>
                  <a:srgbClr val="0070C0"/>
                </a:solidFill>
                <a:latin typeface="+mn-lt"/>
              </a:rPr>
              <a:t>Karaciğerin damarları</a:t>
            </a:r>
            <a:endParaRPr lang="en-US" sz="40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13696" y="1405552"/>
            <a:ext cx="7721600" cy="2114396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tr-TR" dirty="0"/>
              <a:t>Portal </a:t>
            </a:r>
            <a:r>
              <a:rPr lang="tr-TR" dirty="0" err="1"/>
              <a:t>ven</a:t>
            </a:r>
            <a:r>
              <a:rPr lang="tr-TR" dirty="0"/>
              <a:t>: Kan akımının %75’ini sağlar</a:t>
            </a:r>
          </a:p>
          <a:p>
            <a:pPr>
              <a:spcAft>
                <a:spcPts val="600"/>
              </a:spcAft>
            </a:pPr>
            <a:r>
              <a:rPr lang="tr-TR" dirty="0" err="1"/>
              <a:t>Hepatik</a:t>
            </a:r>
            <a:r>
              <a:rPr lang="tr-TR" dirty="0"/>
              <a:t> arter: </a:t>
            </a:r>
            <a:r>
              <a:rPr lang="tr-TR" dirty="0" err="1"/>
              <a:t>Çöliak</a:t>
            </a:r>
            <a:r>
              <a:rPr lang="tr-TR" dirty="0"/>
              <a:t> </a:t>
            </a:r>
            <a:r>
              <a:rPr lang="tr-TR" dirty="0" err="1" smtClean="0"/>
              <a:t>trunkustan</a:t>
            </a:r>
            <a:r>
              <a:rPr lang="tr-TR" dirty="0" smtClean="0"/>
              <a:t> </a:t>
            </a:r>
            <a:r>
              <a:rPr lang="tr-TR" dirty="0"/>
              <a:t>gelir</a:t>
            </a:r>
          </a:p>
          <a:p>
            <a:pPr>
              <a:spcAft>
                <a:spcPts val="600"/>
              </a:spcAft>
            </a:pPr>
            <a:r>
              <a:rPr lang="tr-TR" dirty="0" err="1"/>
              <a:t>Hepatik</a:t>
            </a:r>
            <a:r>
              <a:rPr lang="tr-TR" dirty="0"/>
              <a:t> </a:t>
            </a:r>
            <a:r>
              <a:rPr lang="tr-TR" dirty="0" err="1"/>
              <a:t>venler</a:t>
            </a:r>
            <a:r>
              <a:rPr lang="tr-TR" dirty="0"/>
              <a:t>: Sağ, sol ve orta HV</a:t>
            </a:r>
          </a:p>
          <a:p>
            <a:pPr>
              <a:spcAft>
                <a:spcPts val="600"/>
              </a:spcAft>
            </a:pPr>
            <a:endParaRPr lang="en-US" dirty="0"/>
          </a:p>
        </p:txBody>
      </p:sp>
      <p:pic>
        <p:nvPicPr>
          <p:cNvPr id="4" name="Picture 2" descr="kv hv 1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4" t="3711" r="11062" b="13670"/>
          <a:stretch/>
        </p:blipFill>
        <p:spPr bwMode="auto">
          <a:xfrm>
            <a:off x="6776062" y="3180940"/>
            <a:ext cx="4409863" cy="3406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kc pv 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53" r="12725" b="15070"/>
          <a:stretch/>
        </p:blipFill>
        <p:spPr bwMode="auto">
          <a:xfrm>
            <a:off x="1129069" y="3180940"/>
            <a:ext cx="4972849" cy="3406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24420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4000" b="1" dirty="0">
                <a:solidFill>
                  <a:srgbClr val="0070C0"/>
                </a:solidFill>
                <a:latin typeface="+mn-lt"/>
              </a:rPr>
              <a:t>Safra Yolları</a:t>
            </a:r>
            <a:endParaRPr lang="en-US" sz="4000" b="1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80" t="10856" r="-607" b="31976"/>
          <a:stretch/>
        </p:blipFill>
        <p:spPr>
          <a:xfrm>
            <a:off x="3087328" y="1690688"/>
            <a:ext cx="4476981" cy="4424516"/>
          </a:xfrm>
        </p:spPr>
      </p:pic>
    </p:spTree>
    <p:extLst>
      <p:ext uri="{BB962C8B-B14F-4D97-AF65-F5344CB8AC3E}">
        <p14:creationId xmlns:p14="http://schemas.microsoft.com/office/powerpoint/2010/main" val="28029278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4000" b="1" dirty="0">
                <a:solidFill>
                  <a:srgbClr val="0070C0"/>
                </a:solidFill>
                <a:latin typeface="+mn-lt"/>
              </a:rPr>
              <a:t>Fizyoloji</a:t>
            </a:r>
            <a:endParaRPr lang="en-US" sz="40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84200" y="1690688"/>
            <a:ext cx="9448800" cy="4351338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tr-TR" dirty="0"/>
              <a:t>Dakikada 1 500 ml kan geçer</a:t>
            </a:r>
          </a:p>
          <a:p>
            <a:pPr>
              <a:spcAft>
                <a:spcPts val="1200"/>
              </a:spcAft>
            </a:pPr>
            <a:r>
              <a:rPr lang="tr-TR" dirty="0"/>
              <a:t>Çok hızlı </a:t>
            </a:r>
            <a:r>
              <a:rPr lang="tr-TR" dirty="0" err="1"/>
              <a:t>rejenerasyon</a:t>
            </a:r>
            <a:r>
              <a:rPr lang="tr-TR" dirty="0"/>
              <a:t> özelliği</a:t>
            </a:r>
          </a:p>
          <a:p>
            <a:pPr>
              <a:spcAft>
                <a:spcPts val="1200"/>
              </a:spcAft>
            </a:pPr>
            <a:r>
              <a:rPr lang="tr-TR" dirty="0"/>
              <a:t>Protein sentezinin temel organı</a:t>
            </a:r>
          </a:p>
          <a:p>
            <a:pPr>
              <a:spcAft>
                <a:spcPts val="1200"/>
              </a:spcAft>
            </a:pPr>
            <a:r>
              <a:rPr lang="tr-TR" dirty="0"/>
              <a:t>Yağ, karbonhidrat ve protein metabolizmasının düzenlenmesi</a:t>
            </a:r>
          </a:p>
          <a:p>
            <a:pPr>
              <a:spcAft>
                <a:spcPts val="1200"/>
              </a:spcAft>
            </a:pPr>
            <a:r>
              <a:rPr lang="tr-TR" dirty="0"/>
              <a:t>İlaç metabolizmasında görev</a:t>
            </a:r>
          </a:p>
          <a:p>
            <a:pPr>
              <a:spcAft>
                <a:spcPts val="1200"/>
              </a:spcAft>
            </a:pPr>
            <a:r>
              <a:rPr lang="tr-TR" dirty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32496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4000" b="1" dirty="0">
                <a:solidFill>
                  <a:srgbClr val="0070C0"/>
                </a:solidFill>
                <a:latin typeface="+mn-lt"/>
              </a:rPr>
              <a:t>İçerik</a:t>
            </a:r>
            <a:endParaRPr lang="en-US" sz="40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tr-TR" sz="3200" dirty="0"/>
              <a:t>Karaciğer anatomi ve fizyolojisi</a:t>
            </a:r>
          </a:p>
          <a:p>
            <a:pPr>
              <a:spcAft>
                <a:spcPts val="1200"/>
              </a:spcAft>
            </a:pPr>
            <a:r>
              <a:rPr lang="tr-TR" sz="3200" b="1" dirty="0" err="1"/>
              <a:t>Benign</a:t>
            </a:r>
            <a:r>
              <a:rPr lang="tr-TR" sz="3200" b="1" dirty="0"/>
              <a:t> karaciğer tümörleri</a:t>
            </a:r>
          </a:p>
          <a:p>
            <a:pPr>
              <a:spcAft>
                <a:spcPts val="1200"/>
              </a:spcAft>
            </a:pPr>
            <a:r>
              <a:rPr lang="tr-TR" sz="3200" dirty="0" err="1"/>
              <a:t>Malign</a:t>
            </a:r>
            <a:r>
              <a:rPr lang="tr-TR" sz="3200" dirty="0"/>
              <a:t> karaciğer tümörleri</a:t>
            </a:r>
          </a:p>
          <a:p>
            <a:pPr>
              <a:spcAft>
                <a:spcPts val="1200"/>
              </a:spcAft>
            </a:pPr>
            <a:r>
              <a:rPr lang="tr-TR" sz="3200" dirty="0"/>
              <a:t>Karaciğer cerrahisinde temel yöntemler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6572156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4000" b="1" dirty="0" err="1">
                <a:solidFill>
                  <a:srgbClr val="0070C0"/>
                </a:solidFill>
                <a:latin typeface="+mn-lt"/>
              </a:rPr>
              <a:t>Benign</a:t>
            </a:r>
            <a:r>
              <a:rPr lang="tr-TR" sz="4000" b="1" dirty="0">
                <a:solidFill>
                  <a:srgbClr val="0070C0"/>
                </a:solidFill>
                <a:latin typeface="+mn-lt"/>
              </a:rPr>
              <a:t> Karaciğer Tümörleri</a:t>
            </a:r>
            <a:endParaRPr lang="en-US" sz="40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84200" y="1690688"/>
            <a:ext cx="7721600" cy="4351338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tr-TR" dirty="0" err="1"/>
              <a:t>Hemanjiom</a:t>
            </a:r>
            <a:endParaRPr lang="tr-TR" dirty="0"/>
          </a:p>
          <a:p>
            <a:pPr>
              <a:spcAft>
                <a:spcPts val="1200"/>
              </a:spcAft>
            </a:pPr>
            <a:r>
              <a:rPr lang="tr-TR" dirty="0" err="1"/>
              <a:t>Hepatik</a:t>
            </a:r>
            <a:r>
              <a:rPr lang="tr-TR" dirty="0"/>
              <a:t> adenom</a:t>
            </a:r>
          </a:p>
          <a:p>
            <a:pPr>
              <a:spcAft>
                <a:spcPts val="1200"/>
              </a:spcAft>
            </a:pPr>
            <a:r>
              <a:rPr lang="tr-TR" dirty="0" err="1"/>
              <a:t>Fokal</a:t>
            </a:r>
            <a:r>
              <a:rPr lang="tr-TR" dirty="0"/>
              <a:t> </a:t>
            </a:r>
            <a:r>
              <a:rPr lang="tr-TR" dirty="0" err="1"/>
              <a:t>nodüler</a:t>
            </a:r>
            <a:r>
              <a:rPr lang="tr-TR" dirty="0"/>
              <a:t> </a:t>
            </a:r>
            <a:r>
              <a:rPr lang="tr-TR" dirty="0" err="1"/>
              <a:t>hiperplazi</a:t>
            </a:r>
            <a:endParaRPr lang="tr-TR" dirty="0"/>
          </a:p>
          <a:p>
            <a:pPr>
              <a:spcAft>
                <a:spcPts val="1200"/>
              </a:spcAft>
            </a:pPr>
            <a:r>
              <a:rPr lang="tr-TR" dirty="0"/>
              <a:t>Diğer </a:t>
            </a:r>
            <a:r>
              <a:rPr lang="tr-TR" dirty="0" err="1"/>
              <a:t>benign</a:t>
            </a:r>
            <a:r>
              <a:rPr lang="tr-TR" dirty="0"/>
              <a:t> tümörler: </a:t>
            </a:r>
            <a:r>
              <a:rPr lang="tr-TR" dirty="0" err="1"/>
              <a:t>Biliyer</a:t>
            </a:r>
            <a:r>
              <a:rPr lang="tr-TR" dirty="0"/>
              <a:t> adenom, lipom vs. </a:t>
            </a:r>
          </a:p>
          <a:p>
            <a:pPr>
              <a:spcAft>
                <a:spcPts val="1200"/>
              </a:spcAf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83298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455</TotalTime>
  <Words>527</Words>
  <Application>Microsoft Office PowerPoint</Application>
  <PresentationFormat>Geniş ekran</PresentationFormat>
  <Paragraphs>135</Paragraphs>
  <Slides>26</Slides>
  <Notes>14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Teması</vt:lpstr>
      <vt:lpstr>Karaciğer  Tümörleri</vt:lpstr>
      <vt:lpstr>İçerik</vt:lpstr>
      <vt:lpstr>İçerik</vt:lpstr>
      <vt:lpstr>Anatomi</vt:lpstr>
      <vt:lpstr>Karaciğerin damarları</vt:lpstr>
      <vt:lpstr>Safra Yolları</vt:lpstr>
      <vt:lpstr>Fizyoloji</vt:lpstr>
      <vt:lpstr>İçerik</vt:lpstr>
      <vt:lpstr>Benign Karaciğer Tümörleri</vt:lpstr>
      <vt:lpstr>Hemanjiom</vt:lpstr>
      <vt:lpstr>Hepatik Adenom</vt:lpstr>
      <vt:lpstr>Fokal Nodüler Hiperplazi (FNH)</vt:lpstr>
      <vt:lpstr>İçerik</vt:lpstr>
      <vt:lpstr>Malign Karaciğer Tümörleri</vt:lpstr>
      <vt:lpstr>Hepatosellüler Karsinom</vt:lpstr>
      <vt:lpstr>Risk faktörleri</vt:lpstr>
      <vt:lpstr>Tanı</vt:lpstr>
      <vt:lpstr>HSK’da Radyolojik Değerlendirme</vt:lpstr>
      <vt:lpstr>Tedavi</vt:lpstr>
      <vt:lpstr>Karaciğer Rezeksiyonu</vt:lpstr>
      <vt:lpstr>Karaciğer Transplantasyonu</vt:lpstr>
      <vt:lpstr>Transplantasyon için Milan Kriterleri</vt:lpstr>
      <vt:lpstr>Diğer Tedavi Yöntemleri</vt:lpstr>
      <vt:lpstr>PowerPoint Sunusu</vt:lpstr>
      <vt:lpstr>PowerPoint Sunusu</vt:lpstr>
      <vt:lpstr>PowerPoint Sunusu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Karaciğer  Tümö</dc:title>
  <dc:creator>Administrator</dc:creator>
  <cp:lastModifiedBy>USER</cp:lastModifiedBy>
  <cp:revision>35</cp:revision>
  <dcterms:created xsi:type="dcterms:W3CDTF">2020-03-25T08:09:31Z</dcterms:created>
  <dcterms:modified xsi:type="dcterms:W3CDTF">2024-09-19T13:20:36Z</dcterms:modified>
</cp:coreProperties>
</file>