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0"/>
  </p:notesMasterIdLst>
  <p:sldIdLst>
    <p:sldId id="310" r:id="rId2"/>
    <p:sldId id="311" r:id="rId3"/>
    <p:sldId id="312" r:id="rId4"/>
    <p:sldId id="313" r:id="rId5"/>
    <p:sldId id="314" r:id="rId6"/>
    <p:sldId id="315" r:id="rId7"/>
    <p:sldId id="295" r:id="rId8"/>
    <p:sldId id="261" r:id="rId9"/>
    <p:sldId id="262" r:id="rId10"/>
    <p:sldId id="263" r:id="rId11"/>
    <p:sldId id="264" r:id="rId12"/>
    <p:sldId id="265" r:id="rId13"/>
    <p:sldId id="296" r:id="rId14"/>
    <p:sldId id="256" r:id="rId15"/>
    <p:sldId id="257" r:id="rId16"/>
    <p:sldId id="258" r:id="rId17"/>
    <p:sldId id="266" r:id="rId18"/>
    <p:sldId id="267" r:id="rId19"/>
    <p:sldId id="297" r:id="rId20"/>
    <p:sldId id="268" r:id="rId21"/>
    <p:sldId id="269" r:id="rId22"/>
    <p:sldId id="270" r:id="rId23"/>
    <p:sldId id="272" r:id="rId24"/>
    <p:sldId id="273" r:id="rId25"/>
    <p:sldId id="298" r:id="rId26"/>
    <p:sldId id="276" r:id="rId27"/>
    <p:sldId id="289" r:id="rId28"/>
    <p:sldId id="290" r:id="rId29"/>
    <p:sldId id="278" r:id="rId30"/>
    <p:sldId id="299" r:id="rId31"/>
    <p:sldId id="300" r:id="rId32"/>
    <p:sldId id="301" r:id="rId33"/>
    <p:sldId id="302" r:id="rId34"/>
    <p:sldId id="303" r:id="rId35"/>
    <p:sldId id="291" r:id="rId36"/>
    <p:sldId id="281" r:id="rId37"/>
    <p:sldId id="304" r:id="rId38"/>
    <p:sldId id="305" r:id="rId39"/>
    <p:sldId id="306" r:id="rId40"/>
    <p:sldId id="307" r:id="rId41"/>
    <p:sldId id="282" r:id="rId42"/>
    <p:sldId id="283" r:id="rId43"/>
    <p:sldId id="308" r:id="rId44"/>
    <p:sldId id="284" r:id="rId45"/>
    <p:sldId id="285" r:id="rId46"/>
    <p:sldId id="287" r:id="rId47"/>
    <p:sldId id="292" r:id="rId48"/>
    <p:sldId id="293" r:id="rId49"/>
  </p:sldIdLst>
  <p:sldSz cx="12192000" cy="6858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52" autoAdjust="0"/>
    <p:restoredTop sz="94660"/>
  </p:normalViewPr>
  <p:slideViewPr>
    <p:cSldViewPr snapToGrid="0">
      <p:cViewPr varScale="1">
        <p:scale>
          <a:sx n="84" d="100"/>
          <a:sy n="84" d="100"/>
        </p:scale>
        <p:origin x="61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52CA3F-D69D-4CA8-8A28-FC3D48833C9F}" type="datetimeFigureOut">
              <a:rPr lang="tr-TR" smtClean="0"/>
              <a:t>13.05.2020</a:t>
            </a:fld>
            <a:endParaRPr lang="tr-TR"/>
          </a:p>
        </p:txBody>
      </p:sp>
      <p:sp>
        <p:nvSpPr>
          <p:cNvPr id="4" name="Slayt Görüntüsü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978C85-30E7-47A6-88B4-EE484EFD991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5567390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978C85-30E7-47A6-88B4-EE484EFD9918}" type="slidenum">
              <a:rPr lang="tr-TR" smtClean="0"/>
              <a:t>20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0528589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978C85-30E7-47A6-88B4-EE484EFD9918}" type="slidenum">
              <a:rPr lang="tr-TR" smtClean="0"/>
              <a:t>38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1911199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978C85-30E7-47A6-88B4-EE484EFD9918}" type="slidenum">
              <a:rPr lang="tr-TR" smtClean="0"/>
              <a:t>44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4658389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978C85-30E7-47A6-88B4-EE484EFD9918}" type="slidenum">
              <a:rPr lang="tr-TR" smtClean="0"/>
              <a:t>47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6055373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9FAE2-6B8D-40C4-B99C-8684EBA99ECE}" type="datetimeFigureOut">
              <a:rPr lang="tr-TR" smtClean="0"/>
              <a:t>13.05.2020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C4F9C-E5D0-4502-9123-4AAC599E8C4B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2398764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9FAE2-6B8D-40C4-B99C-8684EBA99ECE}" type="datetimeFigureOut">
              <a:rPr lang="tr-TR" smtClean="0"/>
              <a:t>13.05.2020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C4F9C-E5D0-4502-9123-4AAC599E8C4B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5287346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9FAE2-6B8D-40C4-B99C-8684EBA99ECE}" type="datetimeFigureOut">
              <a:rPr lang="tr-TR" smtClean="0"/>
              <a:t>13.05.2020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C4F9C-E5D0-4502-9123-4AAC599E8C4B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2814244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9FAE2-6B8D-40C4-B99C-8684EBA99ECE}" type="datetimeFigureOut">
              <a:rPr lang="tr-TR" smtClean="0"/>
              <a:t>13.05.2020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C4F9C-E5D0-4502-9123-4AAC599E8C4B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1941802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9FAE2-6B8D-40C4-B99C-8684EBA99ECE}" type="datetimeFigureOut">
              <a:rPr lang="tr-TR" smtClean="0"/>
              <a:t>13.05.2020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C4F9C-E5D0-4502-9123-4AAC599E8C4B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5163679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9FAE2-6B8D-40C4-B99C-8684EBA99ECE}" type="datetimeFigureOut">
              <a:rPr lang="tr-TR" smtClean="0"/>
              <a:t>13.05.2020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C4F9C-E5D0-4502-9123-4AAC599E8C4B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5359342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Metin Yer Tutucus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İçerik Yer Tutucus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Veri Yer Tutucus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9FAE2-6B8D-40C4-B99C-8684EBA99ECE}" type="datetimeFigureOut">
              <a:rPr lang="tr-TR" smtClean="0"/>
              <a:t>13.05.2020</a:t>
            </a:fld>
            <a:endParaRPr lang="tr-TR"/>
          </a:p>
        </p:txBody>
      </p:sp>
      <p:sp>
        <p:nvSpPr>
          <p:cNvPr id="8" name="Altbilgi Yer Tutucusu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ayt Numarası Yer Tutucus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C4F9C-E5D0-4502-9123-4AAC599E8C4B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3261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9FAE2-6B8D-40C4-B99C-8684EBA99ECE}" type="datetimeFigureOut">
              <a:rPr lang="tr-TR" smtClean="0"/>
              <a:t>13.05.2020</a:t>
            </a:fld>
            <a:endParaRPr lang="tr-TR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C4F9C-E5D0-4502-9123-4AAC599E8C4B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6429797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9FAE2-6B8D-40C4-B99C-8684EBA99ECE}" type="datetimeFigureOut">
              <a:rPr lang="tr-TR" smtClean="0"/>
              <a:t>13.05.2020</a:t>
            </a:fld>
            <a:endParaRPr lang="tr-TR"/>
          </a:p>
        </p:txBody>
      </p:sp>
      <p:sp>
        <p:nvSpPr>
          <p:cNvPr id="3" name="Altbilgi Yer Tutucus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C4F9C-E5D0-4502-9123-4AAC599E8C4B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4551833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9FAE2-6B8D-40C4-B99C-8684EBA99ECE}" type="datetimeFigureOut">
              <a:rPr lang="tr-TR" smtClean="0"/>
              <a:t>13.05.2020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C4F9C-E5D0-4502-9123-4AAC599E8C4B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0958791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Resim Yer Tutucus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9FAE2-6B8D-40C4-B99C-8684EBA99ECE}" type="datetimeFigureOut">
              <a:rPr lang="tr-TR" smtClean="0"/>
              <a:t>13.05.2020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C4F9C-E5D0-4502-9123-4AAC599E8C4B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6605223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89FAE2-6B8D-40C4-B99C-8684EBA99ECE}" type="datetimeFigureOut">
              <a:rPr lang="tr-TR" smtClean="0"/>
              <a:t>13.05.2020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AC4F9C-E5D0-4502-9123-4AAC599E8C4B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4612847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ikdörtgen 2"/>
          <p:cNvSpPr/>
          <p:nvPr/>
        </p:nvSpPr>
        <p:spPr>
          <a:xfrm>
            <a:off x="208230" y="2037525"/>
            <a:ext cx="11624649" cy="1651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tr-T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Non-hematopoetik </a:t>
            </a:r>
            <a:r>
              <a:rPr lang="tr-TR" sz="3600" dirty="0">
                <a:latin typeface="Arial" panose="020B0604020202020204" pitchFamily="34" charset="0"/>
                <a:cs typeface="Arial" panose="020B0604020202020204" pitchFamily="34" charset="0"/>
              </a:rPr>
              <a:t>kök hücre uygulamaları </a:t>
            </a:r>
            <a:endParaRPr lang="tr-TR" sz="3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tr-T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ve </a:t>
            </a:r>
            <a:r>
              <a:rPr lang="tr-TR" sz="3600" dirty="0">
                <a:latin typeface="Arial" panose="020B0604020202020204" pitchFamily="34" charset="0"/>
                <a:cs typeface="Arial" panose="020B0604020202020204" pitchFamily="34" charset="0"/>
              </a:rPr>
              <a:t>diğer hücresel tedaviler</a:t>
            </a:r>
          </a:p>
        </p:txBody>
      </p:sp>
      <p:sp>
        <p:nvSpPr>
          <p:cNvPr id="4" name="Metin kutusu 3"/>
          <p:cNvSpPr txBox="1"/>
          <p:nvPr/>
        </p:nvSpPr>
        <p:spPr>
          <a:xfrm>
            <a:off x="6246891" y="4825497"/>
            <a:ext cx="51423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Prof. Dr. Barış Kuşkonmaz</a:t>
            </a:r>
          </a:p>
          <a:p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HÜTF, Pediatrik Hematoloji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65734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/>
          <p:cNvSpPr txBox="1"/>
          <p:nvPr/>
        </p:nvSpPr>
        <p:spPr>
          <a:xfrm>
            <a:off x="181069" y="126749"/>
            <a:ext cx="114979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Ortopedi-kıkırdak hasarı</a:t>
            </a:r>
            <a:endParaRPr lang="tr-TR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Metin kutusu 4"/>
          <p:cNvSpPr txBox="1"/>
          <p:nvPr/>
        </p:nvSpPr>
        <p:spPr>
          <a:xfrm>
            <a:off x="470779" y="649969"/>
            <a:ext cx="1178761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En iyi tedavi tipini belirlemek için farklı tedavi şekilleri ve kök hücre kaynakları incelenmiş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Fibrin scaffold kullanımı kullanmamaya göre daha iyi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MKH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implementasyonu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, enjeksiyona göre daha iyi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PBSC,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BMSC’ye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göre daha iyi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Otolog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kondrosit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ve MKH karşılaştırmasında tartışmalı sonuç (MKH toplama daha kolay)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Artroskopik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yöntem ile açık yöntem arasında fark yok</a:t>
            </a:r>
          </a:p>
          <a:p>
            <a:endParaRPr lang="tr-TR" dirty="0" smtClean="0"/>
          </a:p>
        </p:txBody>
      </p:sp>
    </p:spTree>
    <p:extLst>
      <p:ext uri="{BB962C8B-B14F-4D97-AF65-F5344CB8AC3E}">
        <p14:creationId xmlns:p14="http://schemas.microsoft.com/office/powerpoint/2010/main" val="28526114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etin kutusu 2"/>
          <p:cNvSpPr txBox="1"/>
          <p:nvPr/>
        </p:nvSpPr>
        <p:spPr>
          <a:xfrm>
            <a:off x="181069" y="126749"/>
            <a:ext cx="114979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Ortopedi-kıkırdak hasarı</a:t>
            </a:r>
            <a:endParaRPr lang="tr-TR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Metin kutusu 4"/>
          <p:cNvSpPr txBox="1"/>
          <p:nvPr/>
        </p:nvSpPr>
        <p:spPr>
          <a:xfrm>
            <a:off x="72428" y="724277"/>
            <a:ext cx="12339874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Maliyet-etkin bir yöntem ve düşük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morbidite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PBSC en kolay ve en az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invaziv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yöntem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Adipoz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doku çok sayıda AMSC sağlar, potansiyel olarak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ex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vivo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kültüre gerek yok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İntra-artiküler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enjeksiyon en kolay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implementasyon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yolu (bazı uygulama yöntemlerinde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mikrokırık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riski)</a:t>
            </a:r>
          </a:p>
          <a:p>
            <a:pPr>
              <a:lnSpc>
                <a:spcPct val="150000"/>
              </a:lnSpc>
            </a:pP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51899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/>
          <p:cNvSpPr txBox="1"/>
          <p:nvPr/>
        </p:nvSpPr>
        <p:spPr>
          <a:xfrm>
            <a:off x="181069" y="126749"/>
            <a:ext cx="114979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Ortopedi-kıkırdak hasarı</a:t>
            </a:r>
            <a:endParaRPr lang="tr-TR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etin kutusu 3"/>
          <p:cNvSpPr txBox="1"/>
          <p:nvPr/>
        </p:nvSpPr>
        <p:spPr>
          <a:xfrm>
            <a:off x="181068" y="914400"/>
            <a:ext cx="1228555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Az sayıda minör yan etki: başlıca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kartilaj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hipertrofisi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, eklem şişliği (çoğu hastada düzelir)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Yaygın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fibrozis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sadece 1 hastada (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MKH’den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çok eklemin kendi patolojisinden kaynaklanmış olabilir)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Uygulama sırasında eklem ağrısı (2 haftada düzelmiş)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Teorik olarak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tümörogenezise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katkıda bulunma ve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enfeksiyon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riski: bu çalışmada gösterilmemiş.  </a:t>
            </a:r>
          </a:p>
        </p:txBody>
      </p:sp>
    </p:spTree>
    <p:extLst>
      <p:ext uri="{BB962C8B-B14F-4D97-AF65-F5344CB8AC3E}">
        <p14:creationId xmlns:p14="http://schemas.microsoft.com/office/powerpoint/2010/main" val="19300896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267" y="977776"/>
            <a:ext cx="11405037" cy="4323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11645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/>
          <p:cNvSpPr txBox="1"/>
          <p:nvPr/>
        </p:nvSpPr>
        <p:spPr>
          <a:xfrm>
            <a:off x="10076507" y="6475924"/>
            <a:ext cx="26798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Cao</a:t>
            </a:r>
            <a:r>
              <a:rPr lang="tr-T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Y, </a:t>
            </a:r>
            <a:r>
              <a:rPr lang="tr-T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Dig</a:t>
            </a:r>
            <a:r>
              <a:rPr lang="tr-T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D S </a:t>
            </a:r>
            <a:r>
              <a:rPr lang="tr-T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Sci</a:t>
            </a:r>
            <a:r>
              <a:rPr lang="tr-T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, 2017</a:t>
            </a:r>
          </a:p>
        </p:txBody>
      </p:sp>
      <p:sp>
        <p:nvSpPr>
          <p:cNvPr id="3" name="Metin kutusu 2"/>
          <p:cNvSpPr txBox="1"/>
          <p:nvPr/>
        </p:nvSpPr>
        <p:spPr>
          <a:xfrm>
            <a:off x="208229" y="81481"/>
            <a:ext cx="117785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Crohn’s</a:t>
            </a:r>
            <a:r>
              <a:rPr lang="tr-T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hastalığında fistül tedavisi</a:t>
            </a:r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3639" y="713627"/>
            <a:ext cx="10006076" cy="3170603"/>
          </a:xfrm>
          <a:prstGeom prst="rect">
            <a:avLst/>
          </a:prstGeom>
        </p:spPr>
      </p:pic>
      <p:pic>
        <p:nvPicPr>
          <p:cNvPr id="5" name="Resim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3639" y="3659687"/>
            <a:ext cx="9462868" cy="295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87945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102" y="1892173"/>
            <a:ext cx="10587766" cy="3184537"/>
          </a:xfrm>
          <a:prstGeom prst="rect">
            <a:avLst/>
          </a:prstGeom>
        </p:spPr>
      </p:pic>
      <p:sp>
        <p:nvSpPr>
          <p:cNvPr id="3" name="Metin kutusu 2"/>
          <p:cNvSpPr txBox="1"/>
          <p:nvPr/>
        </p:nvSpPr>
        <p:spPr>
          <a:xfrm>
            <a:off x="208229" y="81481"/>
            <a:ext cx="117785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Crohn’s</a:t>
            </a:r>
            <a:r>
              <a:rPr lang="tr-T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hastalığında fistül tedavisi</a:t>
            </a:r>
          </a:p>
        </p:txBody>
      </p:sp>
      <p:sp>
        <p:nvSpPr>
          <p:cNvPr id="4" name="Metin kutusu 3"/>
          <p:cNvSpPr txBox="1"/>
          <p:nvPr/>
        </p:nvSpPr>
        <p:spPr>
          <a:xfrm>
            <a:off x="10076507" y="6475924"/>
            <a:ext cx="26798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Cao</a:t>
            </a:r>
            <a:r>
              <a:rPr lang="tr-T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Y, </a:t>
            </a:r>
            <a:r>
              <a:rPr lang="tr-T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Dig</a:t>
            </a:r>
            <a:r>
              <a:rPr lang="tr-T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D S </a:t>
            </a:r>
            <a:r>
              <a:rPr lang="tr-T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Sci</a:t>
            </a:r>
            <a:r>
              <a:rPr lang="tr-T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, 2017</a:t>
            </a:r>
          </a:p>
        </p:txBody>
      </p:sp>
    </p:spTree>
    <p:extLst>
      <p:ext uri="{BB962C8B-B14F-4D97-AF65-F5344CB8AC3E}">
        <p14:creationId xmlns:p14="http://schemas.microsoft.com/office/powerpoint/2010/main" val="11220482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181" y="184114"/>
            <a:ext cx="11778493" cy="749873"/>
          </a:xfrm>
          <a:prstGeom prst="rect">
            <a:avLst/>
          </a:prstGeom>
        </p:spPr>
      </p:pic>
      <p:pic>
        <p:nvPicPr>
          <p:cNvPr id="3" name="Resim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276" y="1339914"/>
            <a:ext cx="10358783" cy="3894582"/>
          </a:xfrm>
          <a:prstGeom prst="rect">
            <a:avLst/>
          </a:prstGeom>
        </p:spPr>
      </p:pic>
      <p:sp>
        <p:nvSpPr>
          <p:cNvPr id="4" name="Metin kutusu 3"/>
          <p:cNvSpPr txBox="1"/>
          <p:nvPr/>
        </p:nvSpPr>
        <p:spPr>
          <a:xfrm>
            <a:off x="10076507" y="6475924"/>
            <a:ext cx="26798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Cao</a:t>
            </a:r>
            <a:r>
              <a:rPr lang="tr-T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Y, </a:t>
            </a:r>
            <a:r>
              <a:rPr lang="tr-T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Dig</a:t>
            </a:r>
            <a:r>
              <a:rPr lang="tr-T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D S </a:t>
            </a:r>
            <a:r>
              <a:rPr lang="tr-T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Sci</a:t>
            </a:r>
            <a:r>
              <a:rPr lang="tr-T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, 2017</a:t>
            </a:r>
          </a:p>
        </p:txBody>
      </p:sp>
    </p:spTree>
    <p:extLst>
      <p:ext uri="{BB962C8B-B14F-4D97-AF65-F5344CB8AC3E}">
        <p14:creationId xmlns:p14="http://schemas.microsoft.com/office/powerpoint/2010/main" val="13645125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/>
          <p:cNvSpPr txBox="1"/>
          <p:nvPr/>
        </p:nvSpPr>
        <p:spPr>
          <a:xfrm>
            <a:off x="199176" y="199176"/>
            <a:ext cx="118509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İskemik</a:t>
            </a:r>
            <a:r>
              <a:rPr lang="tr-T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kalp hastalığı</a:t>
            </a:r>
            <a:endParaRPr lang="tr-TR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etin kutusu 3"/>
          <p:cNvSpPr txBox="1"/>
          <p:nvPr/>
        </p:nvSpPr>
        <p:spPr>
          <a:xfrm>
            <a:off x="199176" y="860079"/>
            <a:ext cx="11606543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Son 15-20 yılda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klinisyenlerde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büyük heyecan oluşturmuş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Çalışma dizaynı, hücre hazırlama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metodları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, uygulama yolu çalışmalar arasında farklılık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İlk sonuçlar ılımlı iyileşme veya faydasız olarak bulunmuş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Tam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rekanilazasyon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sağlanan hastalardaki (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relatif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olarak küçük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kohort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) önemli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kadiyak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fonksiyon düzelmesi (sadece hücresel tedaviden fayda?)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Koroner tıkanıklık başlangıçta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inflamatuvar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bir çevre oluşturabilir (kardiyak ‘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remodolleningde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’ iyileşme mekanizması olarak)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Bu durum hücrelerin yerleşmesini ve çoğalmasını engelleyebilir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Bu belirsizlikler nedeni ile uygulamanın optimum zamanı dikkatlice araştırılmış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Kemik iliği hücrelerinin ile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intramyokardiyal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ve koroner verilmesi uygulanabilir güvenli olduğu gösterilmiş, bununla beraber sonuçlar için daha ileri çalışma ve daha çok sayıda hastada </a:t>
            </a:r>
          </a:p>
        </p:txBody>
      </p:sp>
    </p:spTree>
    <p:extLst>
      <p:ext uri="{BB962C8B-B14F-4D97-AF65-F5344CB8AC3E}">
        <p14:creationId xmlns:p14="http://schemas.microsoft.com/office/powerpoint/2010/main" val="383135852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etin kutusu 2"/>
          <p:cNvSpPr txBox="1"/>
          <p:nvPr/>
        </p:nvSpPr>
        <p:spPr>
          <a:xfrm>
            <a:off x="199176" y="199176"/>
            <a:ext cx="118509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İskemik</a:t>
            </a:r>
            <a:r>
              <a:rPr lang="tr-T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kalp hastalığı</a:t>
            </a:r>
            <a:endParaRPr lang="tr-TR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etin kutusu 3"/>
          <p:cNvSpPr txBox="1"/>
          <p:nvPr/>
        </p:nvSpPr>
        <p:spPr>
          <a:xfrm>
            <a:off x="199176" y="832919"/>
            <a:ext cx="11992824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Koronor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by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pass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ile Kİ hücreleri verilmesini değerlendiren ilk meta-analiz 2011’de (6 çalışma):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intramyokardiyal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uygulama ile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kontraktil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fonksiyonda önemli  iyileşme;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ventriküler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volümde azalma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2012’de 50 çalışma 2625 hastada kapsamlı analizde hücre uygulaması kardiyak fonksiyon ve 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nfakt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boyutunda iyileşme; kardiyak ölümlerde tekrarlayan 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nfaktlarda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azalma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Cesaret verici sonuçlar olsa da eleştiri;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kohort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çalışmaların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randominazyonu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konusunda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Kullanılan çalışma metotları, çalışmaya alınan hastalar, hücre hazırlama yöntemleri, kalp hastalığının tipi, verilme zamanı bu meta-analiz sonuçlarında önemli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heterojeniteye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neden olmuş.   </a:t>
            </a:r>
          </a:p>
        </p:txBody>
      </p:sp>
    </p:spTree>
    <p:extLst>
      <p:ext uri="{BB962C8B-B14F-4D97-AF65-F5344CB8AC3E}">
        <p14:creationId xmlns:p14="http://schemas.microsoft.com/office/powerpoint/2010/main" val="18015881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519" y="869133"/>
            <a:ext cx="11879636" cy="5069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77390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etin kutusu"/>
          <p:cNvSpPr txBox="1"/>
          <p:nvPr/>
        </p:nvSpPr>
        <p:spPr>
          <a:xfrm>
            <a:off x="1847528" y="260648"/>
            <a:ext cx="81369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dirty="0">
                <a:latin typeface="Arial" pitchFamily="34" charset="0"/>
                <a:cs typeface="Arial" pitchFamily="34" charset="0"/>
              </a:rPr>
              <a:t>Sunum Planı</a:t>
            </a:r>
          </a:p>
        </p:txBody>
      </p:sp>
      <p:sp>
        <p:nvSpPr>
          <p:cNvPr id="3" name="2 Metin kutusu"/>
          <p:cNvSpPr txBox="1"/>
          <p:nvPr/>
        </p:nvSpPr>
        <p:spPr>
          <a:xfrm>
            <a:off x="1919536" y="1052736"/>
            <a:ext cx="842493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tr-TR" sz="2000" dirty="0">
                <a:latin typeface="Arial" pitchFamily="34" charset="0"/>
                <a:cs typeface="Arial" pitchFamily="34" charset="0"/>
              </a:rPr>
              <a:t>Giriş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tr-TR" sz="2000" dirty="0">
                <a:latin typeface="Arial" pitchFamily="34" charset="0"/>
                <a:cs typeface="Arial" pitchFamily="34" charset="0"/>
              </a:rPr>
              <a:t>Kök hücre özellikleri ve tipleri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tr-TR" sz="2000" dirty="0" err="1" smtClean="0">
                <a:latin typeface="Arial" pitchFamily="34" charset="0"/>
                <a:cs typeface="Arial" pitchFamily="34" charset="0"/>
              </a:rPr>
              <a:t>Mezankimal</a:t>
            </a:r>
            <a:r>
              <a:rPr lang="tr-TR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tr-TR" sz="2000" dirty="0">
                <a:latin typeface="Arial" pitchFamily="34" charset="0"/>
                <a:cs typeface="Arial" pitchFamily="34" charset="0"/>
              </a:rPr>
              <a:t>kök hücreler</a:t>
            </a:r>
          </a:p>
          <a:p>
            <a:pPr>
              <a:lnSpc>
                <a:spcPct val="150000"/>
              </a:lnSpc>
            </a:pPr>
            <a:endParaRPr lang="tr-TR" sz="2000" dirty="0">
              <a:latin typeface="Arial" pitchFamily="34" charset="0"/>
              <a:cs typeface="Arial" pitchFamily="34" charset="0"/>
            </a:endParaRPr>
          </a:p>
          <a:p>
            <a:endParaRPr lang="tr-TR" sz="2000" dirty="0">
              <a:latin typeface="Arial" pitchFamily="34" charset="0"/>
              <a:cs typeface="Arial" pitchFamily="34" charset="0"/>
            </a:endParaRPr>
          </a:p>
          <a:p>
            <a:endParaRPr lang="tr-TR" sz="2000" dirty="0">
              <a:latin typeface="Arial" pitchFamily="34" charset="0"/>
              <a:cs typeface="Arial" pitchFamily="34" charset="0"/>
            </a:endParaRPr>
          </a:p>
          <a:p>
            <a:endParaRPr lang="tr-TR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Dikdörtgen"/>
          <p:cNvSpPr/>
          <p:nvPr/>
        </p:nvSpPr>
        <p:spPr>
          <a:xfrm>
            <a:off x="2783632" y="2483898"/>
            <a:ext cx="4572000" cy="332398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tr-TR" sz="2000" dirty="0">
                <a:latin typeface="Arial" pitchFamily="34" charset="0"/>
                <a:cs typeface="Arial" pitchFamily="34" charset="0"/>
              </a:rPr>
              <a:t>avantajları ve tanım kriterleri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tr-TR" sz="2000" dirty="0">
                <a:latin typeface="Arial" pitchFamily="34" charset="0"/>
                <a:ea typeface="Calibri" pitchFamily="34" charset="0"/>
                <a:cs typeface="Arial" pitchFamily="34" charset="0"/>
              </a:rPr>
              <a:t>elde edildiği organ ve dokular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tr-TR" sz="2000" dirty="0">
                <a:latin typeface="Arial" pitchFamily="34" charset="0"/>
                <a:cs typeface="Arial" pitchFamily="34" charset="0"/>
              </a:rPr>
              <a:t>üretimi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tr-TR" sz="2000" dirty="0">
                <a:latin typeface="Arial" pitchFamily="34" charset="0"/>
                <a:ea typeface="Calibri" pitchFamily="34" charset="0"/>
                <a:cs typeface="Arial" pitchFamily="34" charset="0"/>
              </a:rPr>
              <a:t>etki mekanizması</a:t>
            </a:r>
            <a:endParaRPr lang="tr-TR" sz="2000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tr-TR" sz="2000" dirty="0">
                <a:latin typeface="Arial" pitchFamily="34" charset="0"/>
                <a:cs typeface="Arial" pitchFamily="34" charset="0"/>
              </a:rPr>
              <a:t>klinik kullanım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tr-TR" sz="2000" dirty="0">
                <a:latin typeface="Arial" pitchFamily="34" charset="0"/>
                <a:cs typeface="Arial" pitchFamily="34" charset="0"/>
              </a:rPr>
              <a:t>güvenlik/yan etki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tr-TR" sz="2000" dirty="0">
                <a:latin typeface="Arial" pitchFamily="34" charset="0"/>
                <a:cs typeface="Arial" pitchFamily="34" charset="0"/>
              </a:rPr>
              <a:t>yapılması gerekenler ve beklentiler</a:t>
            </a:r>
            <a:endParaRPr lang="tr-TR" sz="2000" dirty="0"/>
          </a:p>
        </p:txBody>
      </p:sp>
    </p:spTree>
    <p:extLst>
      <p:ext uri="{BB962C8B-B14F-4D97-AF65-F5344CB8AC3E}">
        <p14:creationId xmlns:p14="http://schemas.microsoft.com/office/powerpoint/2010/main" val="3862504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/>
          <p:cNvSpPr txBox="1"/>
          <p:nvPr/>
        </p:nvSpPr>
        <p:spPr>
          <a:xfrm>
            <a:off x="199176" y="199176"/>
            <a:ext cx="118509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İskemik</a:t>
            </a:r>
            <a:r>
              <a:rPr lang="tr-T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kalp hastalığı</a:t>
            </a:r>
            <a:endParaRPr lang="tr-TR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Metin kutusu 4"/>
          <p:cNvSpPr txBox="1"/>
          <p:nvPr/>
        </p:nvSpPr>
        <p:spPr>
          <a:xfrm>
            <a:off x="199176" y="851026"/>
            <a:ext cx="1178761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Son dönemlerde birkaç meta-analiz daha yayınlandı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Çalışma dizaynı farklı olsa da genel sonuç MI ve dirençli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anjinada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kemik iliği hücreleri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fonksiyone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fayda sağlayabilir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Bu so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uçlar da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klinisyenleri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aksi sonuçlar elde edilene kadar bu yöntemi kullanma konusunda cesaretlendirmiştir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Meta-analizlerin en önemli dezavantajı; çalışma dizaynı ve görüntüleme yöntemleri (‘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endpoint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’ analizi)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Jong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ve ark yayınlanmış çalışmaları daraltmış ve sadece sonuç ölçümünde MR kullanan çalışmaları almış ve kardiyak fonksiyonlarda iyileşme ve önemli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advers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olayı azaltmadığını göstermiş</a:t>
            </a:r>
          </a:p>
        </p:txBody>
      </p:sp>
    </p:spTree>
    <p:extLst>
      <p:ext uri="{BB962C8B-B14F-4D97-AF65-F5344CB8AC3E}">
        <p14:creationId xmlns:p14="http://schemas.microsoft.com/office/powerpoint/2010/main" val="65036626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etin kutusu 2"/>
          <p:cNvSpPr txBox="1"/>
          <p:nvPr/>
        </p:nvSpPr>
        <p:spPr>
          <a:xfrm>
            <a:off x="199176" y="199176"/>
            <a:ext cx="118509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İskemik</a:t>
            </a:r>
            <a:r>
              <a:rPr lang="tr-T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kalp hastalığı</a:t>
            </a:r>
            <a:endParaRPr lang="tr-TR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etin kutusu 3"/>
          <p:cNvSpPr txBox="1"/>
          <p:nvPr/>
        </p:nvSpPr>
        <p:spPr>
          <a:xfrm>
            <a:off x="63374" y="932507"/>
            <a:ext cx="1175139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ACCRUE (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Meta-Analysis of Cell-based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CaRdiac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stUdiEs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) çalışması, hücre bazlı kardiyak çalışmaların meta-analizi  kemik iliği hücrelerinin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terapötik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faydalarını göstermede başarısız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Bu sorunu aşmak için çalışmaların kendi içindeki ve meta-analizlerdeki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heterojenitenin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düzeltilemsi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, hasta düzeyinde analizler ile verilerinin kalitesinin artırılması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ACCRUE çalışması 12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randomize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çalışmadan 767 hasta incelemiş,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infakt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sonrası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intrakoroner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Kİ hücre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infüzyonu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; kardiyak fonksiyonlarda ve yan etkilerde öneli etki gösterememiş. </a:t>
            </a:r>
          </a:p>
        </p:txBody>
      </p:sp>
    </p:spTree>
    <p:extLst>
      <p:ext uri="{BB962C8B-B14F-4D97-AF65-F5344CB8AC3E}">
        <p14:creationId xmlns:p14="http://schemas.microsoft.com/office/powerpoint/2010/main" val="154453487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etin kutusu 2"/>
          <p:cNvSpPr txBox="1"/>
          <p:nvPr/>
        </p:nvSpPr>
        <p:spPr>
          <a:xfrm>
            <a:off x="199176" y="199176"/>
            <a:ext cx="118509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İskemik</a:t>
            </a:r>
            <a:r>
              <a:rPr lang="tr-T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kalp hastalığı</a:t>
            </a:r>
            <a:endParaRPr lang="tr-TR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etin kutusu 3"/>
          <p:cNvSpPr txBox="1"/>
          <p:nvPr/>
        </p:nvSpPr>
        <p:spPr>
          <a:xfrm>
            <a:off x="199176" y="941560"/>
            <a:ext cx="11787612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MI ve dirençli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anjinada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itrakoroner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uygulamanın, uygulanabilirlik ve güvenliği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metaanalizler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ile gösterilmiş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Etkinlik açık değil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Meta-analizlere alınan çalışmalar daha dikkatli incelendiğinde; bazal kardiyak fonksiyon,  görüntülüme yöntemleri, sonlanım değerlendirilmesi gibi çeşitli faktörlerin olduğu görülüyor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Sonuçların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değerlendirmesini etkileyen faktörler; hücre hazırlama kalitesi, hücre tipi,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uygulama yolu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, hastanın özellikleri, hücre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verilme zamanı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Buna ek olarak; çalışma dizaynı, verilerin çıkarılması,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çalışma sonlanım analizlerinde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değişkenlik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tr-TR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986386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dörtgen 1"/>
          <p:cNvSpPr/>
          <p:nvPr/>
        </p:nvSpPr>
        <p:spPr>
          <a:xfrm>
            <a:off x="172016" y="0"/>
            <a:ext cx="1212259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r-TR" sz="2400" dirty="0" smtClean="0">
                <a:solidFill>
                  <a:srgbClr val="000000"/>
                </a:solidFill>
                <a:latin typeface="JJAAK G+ Adv P 4 D F 614"/>
              </a:rPr>
              <a:t>Yetişkin kalp hastalıklarında kardiyak </a:t>
            </a:r>
            <a:r>
              <a:rPr lang="tr-TR" sz="2400" dirty="0" err="1" smtClean="0">
                <a:solidFill>
                  <a:srgbClr val="000000"/>
                </a:solidFill>
                <a:latin typeface="JJAAK G+ Adv P 4 D F 614"/>
              </a:rPr>
              <a:t>progenitör</a:t>
            </a:r>
            <a:r>
              <a:rPr lang="tr-TR" sz="2400" dirty="0" smtClean="0">
                <a:solidFill>
                  <a:srgbClr val="000000"/>
                </a:solidFill>
                <a:latin typeface="JJAAK G+ Adv P 4 D F 614"/>
              </a:rPr>
              <a:t> hücre tedavisi klinik çalışmaları</a:t>
            </a:r>
            <a:endParaRPr lang="tr-TR" sz="2400" dirty="0"/>
          </a:p>
        </p:txBody>
      </p:sp>
      <p:sp>
        <p:nvSpPr>
          <p:cNvPr id="6" name="Metin kutusu 5"/>
          <p:cNvSpPr txBox="1"/>
          <p:nvPr/>
        </p:nvSpPr>
        <p:spPr>
          <a:xfrm>
            <a:off x="288201" y="525101"/>
            <a:ext cx="11582399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Geniş sayıda hayvan çalışmalarında incelenen kardiyak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progenitör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hücreler arasında c-kit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eksprse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eden hücreler klinik çalışmalarda uygulana ilk hücrelerdir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TK reseptör c-kit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hematopetik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sistem hücrelerinde,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timik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epitelyumda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perivasküler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alan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mast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hücrelerinde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ekprese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edilir.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Kalp yetmezliğinde c-kit eksprese eden hücrelerde artış görülür ve fonksiyonel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kardiyomiyozit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, düz kas hücresi ve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endotelyal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hücreleri meydana getirir (in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vitro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Hayvan çalışmalarında çelişkili sonuçlara rağmen, ilk insan çalışması, 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SCIPIO (cardiac stem cell infusion in patients with ischemic cardiomyopathy</a:t>
            </a:r>
            <a:r>
              <a:rPr lang="en-US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tr-TR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hasta </a:t>
            </a:r>
            <a:r>
              <a:rPr lang="tr-TR" sz="200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derive</a:t>
            </a:r>
            <a:r>
              <a:rPr lang="tr-TR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c-kit eksprese eden hücreler kullanılarak yapılan çalışma rapor edilmiştir.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İntrakoroner</a:t>
            </a:r>
            <a:r>
              <a:rPr lang="tr-TR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uygulama, uygulanabilir ve güvenli bulunmuş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 </a:t>
            </a:r>
            <a:r>
              <a:rPr lang="tr-TR" sz="200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ventrikül</a:t>
            </a:r>
            <a:r>
              <a:rPr lang="tr-TR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fonksiyonunda önemli iyileşme, koroner bypass sonrası </a:t>
            </a:r>
            <a:r>
              <a:rPr lang="tr-TR" sz="200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infakt</a:t>
            </a:r>
            <a:r>
              <a:rPr lang="tr-TR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alanında azalma (12 aylık izlemde) </a:t>
            </a:r>
            <a:endParaRPr lang="tr-TR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060242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tin kutusu 3"/>
          <p:cNvSpPr txBox="1"/>
          <p:nvPr/>
        </p:nvSpPr>
        <p:spPr>
          <a:xfrm>
            <a:off x="69409" y="525101"/>
            <a:ext cx="12019984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İnsanlarda uygulanan diğer kardiyak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popgenitör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popülasyon ‘c</a:t>
            </a:r>
            <a:r>
              <a:rPr lang="en-US" sz="200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ardiosphere</a:t>
            </a:r>
            <a:r>
              <a:rPr lang="en-US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-derived cells</a:t>
            </a:r>
            <a:r>
              <a:rPr lang="tr-TR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’ (</a:t>
            </a:r>
            <a:r>
              <a:rPr lang="tr-TR" sz="200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CDCs</a:t>
            </a:r>
            <a:r>
              <a:rPr lang="tr-TR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Heterojen hücre topluluğu, MKH benzeri özellikler (CD105 ve CD29 ekspresyonu)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Bununla beraber bu farklı grup </a:t>
            </a:r>
            <a:r>
              <a:rPr lang="tr-TR" sz="200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progenitör</a:t>
            </a:r>
            <a:r>
              <a:rPr lang="tr-TR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hücre grubunun  tek kesin yüzey belirteci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yoktur.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İzolosayon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yöntemi kültürde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sfreoidlerin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oluşumu için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perkutan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endokardiyal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biyopsi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CADUCEUS (cardiosphere-derived autologous stem cells to reverse ventricular dysfunction</a:t>
            </a:r>
            <a:r>
              <a:rPr lang="en-US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tr-TR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grubunun iki çalışması (yeni </a:t>
            </a:r>
            <a:r>
              <a:rPr lang="tr-TR" sz="200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infakt</a:t>
            </a:r>
            <a:r>
              <a:rPr lang="tr-TR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İntrakoroner</a:t>
            </a:r>
            <a:r>
              <a:rPr lang="tr-TR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CDC </a:t>
            </a:r>
            <a:r>
              <a:rPr lang="tr-TR" sz="200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infüzyonu</a:t>
            </a:r>
            <a:r>
              <a:rPr lang="tr-TR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global sol </a:t>
            </a:r>
            <a:r>
              <a:rPr lang="tr-TR" sz="200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ventrikül</a:t>
            </a:r>
            <a:r>
              <a:rPr lang="tr-TR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fonksiyonunda iyileşme sağlanmammış ama </a:t>
            </a:r>
            <a:r>
              <a:rPr lang="tr-TR" sz="200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infakt</a:t>
            </a:r>
            <a:r>
              <a:rPr lang="tr-TR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alanında önemli  azalma, 1 yıl sonra bile kardiyak kas </a:t>
            </a:r>
            <a:r>
              <a:rPr lang="tr-TR" sz="200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viabilitesinde</a:t>
            </a:r>
            <a:r>
              <a:rPr lang="tr-TR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artış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Faz II çalışma devam ediyor </a:t>
            </a:r>
            <a:r>
              <a:rPr lang="en-US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ALLSTAR trial: allogeneic heart stem cells to achieve myocardial regeneration)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Dikdörtgen 4"/>
          <p:cNvSpPr/>
          <p:nvPr/>
        </p:nvSpPr>
        <p:spPr>
          <a:xfrm>
            <a:off x="172016" y="0"/>
            <a:ext cx="1212259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r-TR" sz="2400" dirty="0" smtClean="0">
                <a:solidFill>
                  <a:srgbClr val="000000"/>
                </a:solidFill>
                <a:latin typeface="JJAAK G+ Adv P 4 D F 614"/>
              </a:rPr>
              <a:t>Yetişkin kalp hastalıklarında kardiyak </a:t>
            </a:r>
            <a:r>
              <a:rPr lang="tr-TR" sz="2400" dirty="0" err="1" smtClean="0">
                <a:solidFill>
                  <a:srgbClr val="000000"/>
                </a:solidFill>
                <a:latin typeface="JJAAK G+ Adv P 4 D F 614"/>
              </a:rPr>
              <a:t>progenitör</a:t>
            </a:r>
            <a:r>
              <a:rPr lang="tr-TR" sz="2400" dirty="0" smtClean="0">
                <a:solidFill>
                  <a:srgbClr val="000000"/>
                </a:solidFill>
                <a:latin typeface="JJAAK G+ Adv P 4 D F 614"/>
              </a:rPr>
              <a:t> hücre tedavisi klinik çalışmaları</a:t>
            </a:r>
            <a:endParaRPr lang="tr-TR" sz="2400" dirty="0"/>
          </a:p>
        </p:txBody>
      </p:sp>
    </p:spTree>
    <p:extLst>
      <p:ext uri="{BB962C8B-B14F-4D97-AF65-F5344CB8AC3E}">
        <p14:creationId xmlns:p14="http://schemas.microsoft.com/office/powerpoint/2010/main" val="325805497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9790" y="131142"/>
            <a:ext cx="9098733" cy="6658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154737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kdörtgen 3"/>
          <p:cNvSpPr/>
          <p:nvPr/>
        </p:nvSpPr>
        <p:spPr>
          <a:xfrm>
            <a:off x="9804371" y="6349673"/>
            <a:ext cx="21733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1200" dirty="0" err="1" smtClean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Munneke</a:t>
            </a:r>
            <a:r>
              <a:rPr lang="tr-TR" sz="1200" dirty="0" smtClean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JM, </a:t>
            </a:r>
            <a:r>
              <a:rPr lang="tr-TR" sz="1200" dirty="0" err="1" smtClean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Transplantation</a:t>
            </a:r>
            <a:r>
              <a:rPr lang="tr-TR" sz="1200" dirty="0" smtClean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2016</a:t>
            </a:r>
            <a:endParaRPr lang="tr-TR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Metin kutusu 4"/>
          <p:cNvSpPr txBox="1"/>
          <p:nvPr/>
        </p:nvSpPr>
        <p:spPr>
          <a:xfrm>
            <a:off x="307818" y="748037"/>
            <a:ext cx="11950574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9 çalışma (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ikisinde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kontrol grubu var)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Donör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sağlıklı kişiler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GVHD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ağırlığı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farklı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MKH kaynağı: Kİ (8), 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adipoz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doku (1)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Medium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Fetal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alf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serum (5), 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platelet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lizat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(4)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Uygulama sayısı: 1-19 (çalışmaların kendi içinde de farklı sayı)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Doz: </a:t>
            </a:r>
            <a:r>
              <a:rPr lang="en-US" sz="20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0.3</a:t>
            </a:r>
            <a:r>
              <a:rPr lang="tr-TR" sz="20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en-US" sz="20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lang="en-US" sz="2000" baseline="300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tr-TR" sz="20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sz="20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9</a:t>
            </a:r>
            <a:r>
              <a:rPr lang="tr-TR" sz="20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en-US" sz="20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lang="en-US" sz="2000" baseline="300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en-US" sz="20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(çalışmaların kendi içinde de farklı sayı)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Standart 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immünsüpresyon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(ör; 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steroid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siklosporin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devam)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MKH tedavisine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cevap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alınamayan hastalarda farklı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tedaviler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(2 çalışma)</a:t>
            </a:r>
          </a:p>
          <a:p>
            <a:endParaRPr lang="tr-TR" sz="2800" dirty="0"/>
          </a:p>
          <a:p>
            <a:endParaRPr lang="tr-TR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tr-TR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Dikdörtgen 1"/>
          <p:cNvSpPr/>
          <p:nvPr/>
        </p:nvSpPr>
        <p:spPr>
          <a:xfrm>
            <a:off x="226338" y="50284"/>
            <a:ext cx="1175139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r-TR" sz="2800" dirty="0" err="1">
                <a:latin typeface="Arial" panose="020B0604020202020204" pitchFamily="34" charset="0"/>
                <a:cs typeface="Arial" panose="020B0604020202020204" pitchFamily="34" charset="0"/>
              </a:rPr>
              <a:t>Graft</a:t>
            </a:r>
            <a:r>
              <a:rPr lang="tr-TR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800" dirty="0" err="1">
                <a:latin typeface="Arial" panose="020B0604020202020204" pitchFamily="34" charset="0"/>
                <a:cs typeface="Arial" panose="020B0604020202020204" pitchFamily="34" charset="0"/>
              </a:rPr>
              <a:t>versus</a:t>
            </a:r>
            <a:r>
              <a:rPr lang="tr-TR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800" dirty="0" err="1">
                <a:latin typeface="Arial" panose="020B0604020202020204" pitchFamily="34" charset="0"/>
                <a:cs typeface="Arial" panose="020B0604020202020204" pitchFamily="34" charset="0"/>
              </a:rPr>
              <a:t>host</a:t>
            </a:r>
            <a:r>
              <a:rPr lang="tr-TR" sz="2800" dirty="0">
                <a:latin typeface="Arial" panose="020B0604020202020204" pitchFamily="34" charset="0"/>
                <a:cs typeface="Arial" panose="020B0604020202020204" pitchFamily="34" charset="0"/>
              </a:rPr>
              <a:t> hastalığı</a:t>
            </a:r>
            <a:endParaRPr lang="tr-TR" sz="2800" dirty="0"/>
          </a:p>
        </p:txBody>
      </p:sp>
    </p:spTree>
    <p:extLst>
      <p:ext uri="{BB962C8B-B14F-4D97-AF65-F5344CB8AC3E}">
        <p14:creationId xmlns:p14="http://schemas.microsoft.com/office/powerpoint/2010/main" val="28930613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tin kutusu 3"/>
          <p:cNvSpPr txBox="1"/>
          <p:nvPr/>
        </p:nvSpPr>
        <p:spPr>
          <a:xfrm>
            <a:off x="226338" y="869132"/>
            <a:ext cx="1151600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En az sayıda hasta içeren (&lt;10 hasta) iki çalışmada tam cevap %75 ve %83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Diğer çalışmalarda daha ılımlı tam cevap (%8-61)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Yanıt yaşam oranları üzerinde çok önemli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En iyi cevap alınanlarda yaşam oranı daha iyi (40 ayda %66 gibi)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Parsiyel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yanıt yaşam oranlarında etkisiz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Dikdörtgen 2"/>
          <p:cNvSpPr/>
          <p:nvPr/>
        </p:nvSpPr>
        <p:spPr>
          <a:xfrm>
            <a:off x="226338" y="50284"/>
            <a:ext cx="1175139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r-TR" sz="2800" dirty="0" err="1">
                <a:latin typeface="Arial" panose="020B0604020202020204" pitchFamily="34" charset="0"/>
                <a:cs typeface="Arial" panose="020B0604020202020204" pitchFamily="34" charset="0"/>
              </a:rPr>
              <a:t>Graft</a:t>
            </a:r>
            <a:r>
              <a:rPr lang="tr-TR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800" dirty="0" err="1">
                <a:latin typeface="Arial" panose="020B0604020202020204" pitchFamily="34" charset="0"/>
                <a:cs typeface="Arial" panose="020B0604020202020204" pitchFamily="34" charset="0"/>
              </a:rPr>
              <a:t>versus</a:t>
            </a:r>
            <a:r>
              <a:rPr lang="tr-TR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800" dirty="0" err="1">
                <a:latin typeface="Arial" panose="020B0604020202020204" pitchFamily="34" charset="0"/>
                <a:cs typeface="Arial" panose="020B0604020202020204" pitchFamily="34" charset="0"/>
              </a:rPr>
              <a:t>host</a:t>
            </a:r>
            <a:r>
              <a:rPr lang="tr-TR" sz="2800" dirty="0">
                <a:latin typeface="Arial" panose="020B0604020202020204" pitchFamily="34" charset="0"/>
                <a:cs typeface="Arial" panose="020B0604020202020204" pitchFamily="34" charset="0"/>
              </a:rPr>
              <a:t> hastalığı</a:t>
            </a:r>
            <a:endParaRPr lang="tr-TR" sz="2800" dirty="0"/>
          </a:p>
        </p:txBody>
      </p:sp>
    </p:spTree>
    <p:extLst>
      <p:ext uri="{BB962C8B-B14F-4D97-AF65-F5344CB8AC3E}">
        <p14:creationId xmlns:p14="http://schemas.microsoft.com/office/powerpoint/2010/main" val="209038012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etin kutusu 2"/>
          <p:cNvSpPr txBox="1"/>
          <p:nvPr/>
        </p:nvSpPr>
        <p:spPr>
          <a:xfrm>
            <a:off x="108642" y="660902"/>
            <a:ext cx="12303659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Grade arttıkça cevap düşer (bazı çalışmalarda); bazılarında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grade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ile ilişki yok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Bazı çalışmalarda cilt ve barsak cevabı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KC’den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daha iyi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Tek sistem tutulumu çoklu sistem tutulumuna göre daha iyi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Bazı çalışmalarda ilk 30 günde tedavi verilenlerde daha iyi sonuç (kesin bir değerlendirme yapılamaz)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Çocuklarda daha iyi sonuç olduğunu gösteren yayın var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Diğer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çalışmalarda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diğer faktörler nedeni ile bunun belirsiz olduğu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MKH özellikleri (pasaj sayısı, dondurulmuş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vs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taze ürün gibi) sonuçlar üzerinde etkisiz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Dikdörtgen 3"/>
          <p:cNvSpPr/>
          <p:nvPr/>
        </p:nvSpPr>
        <p:spPr>
          <a:xfrm>
            <a:off x="226338" y="50284"/>
            <a:ext cx="1175139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r-TR" sz="2800" dirty="0" err="1">
                <a:latin typeface="Arial" panose="020B0604020202020204" pitchFamily="34" charset="0"/>
                <a:cs typeface="Arial" panose="020B0604020202020204" pitchFamily="34" charset="0"/>
              </a:rPr>
              <a:t>Graft</a:t>
            </a:r>
            <a:r>
              <a:rPr lang="tr-TR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800" dirty="0" err="1">
                <a:latin typeface="Arial" panose="020B0604020202020204" pitchFamily="34" charset="0"/>
                <a:cs typeface="Arial" panose="020B0604020202020204" pitchFamily="34" charset="0"/>
              </a:rPr>
              <a:t>versus</a:t>
            </a:r>
            <a:r>
              <a:rPr lang="tr-TR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800" dirty="0" err="1">
                <a:latin typeface="Arial" panose="020B0604020202020204" pitchFamily="34" charset="0"/>
                <a:cs typeface="Arial" panose="020B0604020202020204" pitchFamily="34" charset="0"/>
              </a:rPr>
              <a:t>host</a:t>
            </a:r>
            <a:r>
              <a:rPr lang="tr-TR" sz="2800" dirty="0">
                <a:latin typeface="Arial" panose="020B0604020202020204" pitchFamily="34" charset="0"/>
                <a:cs typeface="Arial" panose="020B0604020202020204" pitchFamily="34" charset="0"/>
              </a:rPr>
              <a:t> hastalığı</a:t>
            </a:r>
            <a:endParaRPr lang="tr-TR" sz="2800" dirty="0"/>
          </a:p>
        </p:txBody>
      </p:sp>
    </p:spTree>
    <p:extLst>
      <p:ext uri="{BB962C8B-B14F-4D97-AF65-F5344CB8AC3E}">
        <p14:creationId xmlns:p14="http://schemas.microsoft.com/office/powerpoint/2010/main" val="155622174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etin kutusu 2"/>
          <p:cNvSpPr txBox="1"/>
          <p:nvPr/>
        </p:nvSpPr>
        <p:spPr>
          <a:xfrm>
            <a:off x="497941" y="986827"/>
            <a:ext cx="10628768" cy="958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İnfüzyon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sırasında veya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infüzyondan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sonra ilk 48 saatte yan etki yok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Enfeksiyon oranında artış yok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Dikdörtgen 3"/>
          <p:cNvSpPr/>
          <p:nvPr/>
        </p:nvSpPr>
        <p:spPr>
          <a:xfrm>
            <a:off x="226338" y="50284"/>
            <a:ext cx="1175139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r-TR" sz="2800" dirty="0" err="1">
                <a:latin typeface="Arial" panose="020B0604020202020204" pitchFamily="34" charset="0"/>
                <a:cs typeface="Arial" panose="020B0604020202020204" pitchFamily="34" charset="0"/>
              </a:rPr>
              <a:t>Graft</a:t>
            </a:r>
            <a:r>
              <a:rPr lang="tr-TR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800" dirty="0" err="1">
                <a:latin typeface="Arial" panose="020B0604020202020204" pitchFamily="34" charset="0"/>
                <a:cs typeface="Arial" panose="020B0604020202020204" pitchFamily="34" charset="0"/>
              </a:rPr>
              <a:t>versus</a:t>
            </a:r>
            <a:r>
              <a:rPr lang="tr-TR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800" dirty="0" err="1">
                <a:latin typeface="Arial" panose="020B0604020202020204" pitchFamily="34" charset="0"/>
                <a:cs typeface="Arial" panose="020B0604020202020204" pitchFamily="34" charset="0"/>
              </a:rPr>
              <a:t>host</a:t>
            </a:r>
            <a:r>
              <a:rPr lang="tr-TR" sz="2800" dirty="0">
                <a:latin typeface="Arial" panose="020B0604020202020204" pitchFamily="34" charset="0"/>
                <a:cs typeface="Arial" panose="020B0604020202020204" pitchFamily="34" charset="0"/>
              </a:rPr>
              <a:t> hastalığı</a:t>
            </a:r>
            <a:endParaRPr lang="tr-TR" sz="2800" dirty="0"/>
          </a:p>
        </p:txBody>
      </p:sp>
    </p:spTree>
    <p:extLst>
      <p:ext uri="{BB962C8B-B14F-4D97-AF65-F5344CB8AC3E}">
        <p14:creationId xmlns:p14="http://schemas.microsoft.com/office/powerpoint/2010/main" val="7325566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etin kutusu"/>
          <p:cNvSpPr txBox="1"/>
          <p:nvPr/>
        </p:nvSpPr>
        <p:spPr>
          <a:xfrm>
            <a:off x="4583832" y="260648"/>
            <a:ext cx="35283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dirty="0">
                <a:latin typeface="Arial" pitchFamily="34" charset="0"/>
                <a:cs typeface="Arial" pitchFamily="34" charset="0"/>
              </a:rPr>
              <a:t>Kök hücre Özellikleri</a:t>
            </a:r>
          </a:p>
        </p:txBody>
      </p:sp>
      <p:sp>
        <p:nvSpPr>
          <p:cNvPr id="3" name="2 Dikdörtgen"/>
          <p:cNvSpPr/>
          <p:nvPr/>
        </p:nvSpPr>
        <p:spPr>
          <a:xfrm>
            <a:off x="2135560" y="980729"/>
            <a:ext cx="8064896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tr-TR" sz="2000" dirty="0">
                <a:latin typeface="Arial" pitchFamily="34" charset="0"/>
                <a:cs typeface="Arial" pitchFamily="34" charset="0"/>
              </a:rPr>
              <a:t>Kendi kendine çoğalabilme (</a:t>
            </a:r>
            <a:r>
              <a:rPr lang="tr-TR" sz="2000" dirty="0" err="1">
                <a:latin typeface="Arial" pitchFamily="34" charset="0"/>
                <a:cs typeface="Arial" pitchFamily="34" charset="0"/>
              </a:rPr>
              <a:t>proliferasyon</a:t>
            </a:r>
            <a:r>
              <a:rPr lang="tr-TR" sz="2000" dirty="0">
                <a:latin typeface="Arial" pitchFamily="34" charset="0"/>
                <a:cs typeface="Arial" pitchFamily="34" charset="0"/>
              </a:rPr>
              <a:t> kapasitesi yüksek)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tr-TR" sz="2000" dirty="0">
                <a:latin typeface="Arial" pitchFamily="34" charset="0"/>
                <a:cs typeface="Arial" pitchFamily="34" charset="0"/>
              </a:rPr>
              <a:t>Uzun süreli yaşam 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tr-TR" sz="2000" dirty="0" err="1">
                <a:latin typeface="Arial" pitchFamily="34" charset="0"/>
                <a:cs typeface="Arial" pitchFamily="34" charset="0"/>
              </a:rPr>
              <a:t>Klonolite</a:t>
            </a:r>
            <a:endParaRPr lang="tr-TR" sz="2000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tr-TR" sz="2000" dirty="0">
                <a:latin typeface="Arial" pitchFamily="34" charset="0"/>
                <a:cs typeface="Arial" pitchFamily="34" charset="0"/>
              </a:rPr>
              <a:t>Farklılaşmamış hücreler 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tr-TR" sz="2000" dirty="0" err="1">
                <a:latin typeface="Arial" pitchFamily="34" charset="0"/>
                <a:cs typeface="Arial" pitchFamily="34" charset="0"/>
              </a:rPr>
              <a:t>Multi</a:t>
            </a:r>
            <a:r>
              <a:rPr lang="tr-TR" sz="2000" dirty="0">
                <a:latin typeface="Arial" pitchFamily="34" charset="0"/>
                <a:cs typeface="Arial" pitchFamily="34" charset="0"/>
              </a:rPr>
              <a:t>/</a:t>
            </a:r>
            <a:r>
              <a:rPr lang="tr-TR" sz="2000" dirty="0" err="1">
                <a:latin typeface="Arial" pitchFamily="34" charset="0"/>
                <a:cs typeface="Arial" pitchFamily="34" charset="0"/>
              </a:rPr>
              <a:t>pluri</a:t>
            </a:r>
            <a:r>
              <a:rPr lang="tr-TR" sz="2000" dirty="0">
                <a:latin typeface="Arial" pitchFamily="34" charset="0"/>
                <a:cs typeface="Arial" pitchFamily="34" charset="0"/>
              </a:rPr>
              <a:t> farklılaşma potansiyeli</a:t>
            </a:r>
          </a:p>
        </p:txBody>
      </p:sp>
    </p:spTree>
    <p:extLst>
      <p:ext uri="{BB962C8B-B14F-4D97-AF65-F5344CB8AC3E}">
        <p14:creationId xmlns:p14="http://schemas.microsoft.com/office/powerpoint/2010/main" val="2573602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7239" y="91571"/>
            <a:ext cx="10139881" cy="6084572"/>
          </a:xfrm>
          <a:prstGeom prst="rect">
            <a:avLst/>
          </a:prstGeom>
        </p:spPr>
      </p:pic>
      <p:sp>
        <p:nvSpPr>
          <p:cNvPr id="3" name="Dikdörtgen 2"/>
          <p:cNvSpPr/>
          <p:nvPr/>
        </p:nvSpPr>
        <p:spPr>
          <a:xfrm>
            <a:off x="8519561" y="6349673"/>
            <a:ext cx="338246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Fisher</a:t>
            </a:r>
            <a:r>
              <a:rPr lang="tr-T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SA, </a:t>
            </a:r>
            <a:r>
              <a:rPr lang="tr-T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Cochrane</a:t>
            </a:r>
            <a:r>
              <a:rPr lang="tr-T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1200" dirty="0">
                <a:latin typeface="Arial" panose="020B0604020202020204" pitchFamily="34" charset="0"/>
                <a:cs typeface="Arial" panose="020B0604020202020204" pitchFamily="34" charset="0"/>
              </a:rPr>
              <a:t>Database </a:t>
            </a:r>
            <a:r>
              <a:rPr lang="tr-TR" sz="1200" dirty="0" err="1">
                <a:latin typeface="Arial" panose="020B0604020202020204" pitchFamily="34" charset="0"/>
                <a:cs typeface="Arial" panose="020B0604020202020204" pitchFamily="34" charset="0"/>
              </a:rPr>
              <a:t>Syst</a:t>
            </a:r>
            <a:r>
              <a:rPr lang="tr-TR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1200" dirty="0" err="1">
                <a:latin typeface="Arial" panose="020B0604020202020204" pitchFamily="34" charset="0"/>
                <a:cs typeface="Arial" panose="020B0604020202020204" pitchFamily="34" charset="0"/>
              </a:rPr>
              <a:t>Rev</a:t>
            </a:r>
            <a:r>
              <a:rPr lang="tr-TR" sz="1200" dirty="0">
                <a:latin typeface="Arial" panose="020B0604020202020204" pitchFamily="34" charset="0"/>
                <a:cs typeface="Arial" panose="020B0604020202020204" pitchFamily="34" charset="0"/>
              </a:rPr>
              <a:t>. 2019</a:t>
            </a:r>
          </a:p>
        </p:txBody>
      </p:sp>
      <p:sp>
        <p:nvSpPr>
          <p:cNvPr id="4" name="Metin kutusu 3"/>
          <p:cNvSpPr txBox="1"/>
          <p:nvPr/>
        </p:nvSpPr>
        <p:spPr>
          <a:xfrm>
            <a:off x="7487216" y="6536602"/>
            <a:ext cx="7514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/>
              <a:t>307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91102410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dörtgen 1"/>
          <p:cNvSpPr/>
          <p:nvPr/>
        </p:nvSpPr>
        <p:spPr>
          <a:xfrm>
            <a:off x="8519561" y="6349673"/>
            <a:ext cx="338246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Fisher</a:t>
            </a:r>
            <a:r>
              <a:rPr lang="tr-T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SA, </a:t>
            </a:r>
            <a:r>
              <a:rPr lang="tr-T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Cochrane</a:t>
            </a:r>
            <a:r>
              <a:rPr lang="tr-T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1200" dirty="0">
                <a:latin typeface="Arial" panose="020B0604020202020204" pitchFamily="34" charset="0"/>
                <a:cs typeface="Arial" panose="020B0604020202020204" pitchFamily="34" charset="0"/>
              </a:rPr>
              <a:t>Database </a:t>
            </a:r>
            <a:r>
              <a:rPr lang="tr-TR" sz="1200" dirty="0" err="1">
                <a:latin typeface="Arial" panose="020B0604020202020204" pitchFamily="34" charset="0"/>
                <a:cs typeface="Arial" panose="020B0604020202020204" pitchFamily="34" charset="0"/>
              </a:rPr>
              <a:t>Syst</a:t>
            </a:r>
            <a:r>
              <a:rPr lang="tr-TR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1200" dirty="0" err="1">
                <a:latin typeface="Arial" panose="020B0604020202020204" pitchFamily="34" charset="0"/>
                <a:cs typeface="Arial" panose="020B0604020202020204" pitchFamily="34" charset="0"/>
              </a:rPr>
              <a:t>Rev</a:t>
            </a:r>
            <a:r>
              <a:rPr lang="tr-TR" sz="1200" dirty="0">
                <a:latin typeface="Arial" panose="020B0604020202020204" pitchFamily="34" charset="0"/>
                <a:cs typeface="Arial" panose="020B0604020202020204" pitchFamily="34" charset="0"/>
              </a:rPr>
              <a:t>. 2019</a:t>
            </a:r>
          </a:p>
        </p:txBody>
      </p:sp>
      <p:sp>
        <p:nvSpPr>
          <p:cNvPr id="3" name="Dikdörtgen 2"/>
          <p:cNvSpPr/>
          <p:nvPr/>
        </p:nvSpPr>
        <p:spPr>
          <a:xfrm>
            <a:off x="168997" y="326421"/>
            <a:ext cx="11627667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dirty="0" err="1">
                <a:latin typeface="AGaramond-Regular"/>
              </a:rPr>
              <a:t>GvHD</a:t>
            </a:r>
            <a:r>
              <a:rPr lang="tr-TR" dirty="0">
                <a:latin typeface="AGaramond-Regular"/>
              </a:rPr>
              <a:t> is </a:t>
            </a:r>
            <a:r>
              <a:rPr lang="tr-TR" dirty="0" err="1" smtClean="0">
                <a:latin typeface="AGaramond-Regular"/>
              </a:rPr>
              <a:t>one</a:t>
            </a:r>
            <a:r>
              <a:rPr lang="tr-TR" dirty="0" smtClean="0">
                <a:latin typeface="AGaramond-Regular"/>
              </a:rPr>
              <a:t> </a:t>
            </a:r>
            <a:r>
              <a:rPr lang="en-US" dirty="0" smtClean="0">
                <a:latin typeface="AGaramond-Regular"/>
              </a:rPr>
              <a:t>of </a:t>
            </a:r>
            <a:r>
              <a:rPr lang="en-US" dirty="0">
                <a:latin typeface="AGaramond-Regular"/>
              </a:rPr>
              <a:t>the first areas in which MSCs were clinically </a:t>
            </a:r>
            <a:r>
              <a:rPr lang="en-US" dirty="0" smtClean="0">
                <a:latin typeface="AGaramond-Regular"/>
              </a:rPr>
              <a:t>applied</a:t>
            </a:r>
            <a:r>
              <a:rPr lang="tr-TR" dirty="0" smtClean="0">
                <a:latin typeface="AGaramond-Regular"/>
              </a:rPr>
              <a:t> </a:t>
            </a:r>
          </a:p>
          <a:p>
            <a:r>
              <a:rPr lang="en-US" dirty="0" smtClean="0">
                <a:latin typeface="AGaramond-Regular"/>
              </a:rPr>
              <a:t>We </a:t>
            </a:r>
            <a:r>
              <a:rPr lang="en-US" dirty="0">
                <a:latin typeface="AGaramond-Regular"/>
              </a:rPr>
              <a:t>included RCTs of participants with a </a:t>
            </a:r>
            <a:r>
              <a:rPr lang="en-US" dirty="0" err="1">
                <a:latin typeface="AGaramond-Regular"/>
              </a:rPr>
              <a:t>haematological</a:t>
            </a:r>
            <a:r>
              <a:rPr lang="en-US" dirty="0">
                <a:latin typeface="AGaramond-Regular"/>
              </a:rPr>
              <a:t> condition who have undergone an HSCT as treatment for their condition </a:t>
            </a:r>
            <a:r>
              <a:rPr lang="en-US" dirty="0" smtClean="0">
                <a:latin typeface="AGaramond-Regular"/>
              </a:rPr>
              <a:t>and</a:t>
            </a:r>
            <a:r>
              <a:rPr lang="tr-TR" dirty="0" smtClean="0">
                <a:latin typeface="AGaramond-Regular"/>
              </a:rPr>
              <a:t> </a:t>
            </a:r>
            <a:r>
              <a:rPr lang="en-US" dirty="0" smtClean="0">
                <a:latin typeface="AGaramond-Regular"/>
              </a:rPr>
              <a:t>were </a:t>
            </a:r>
            <a:r>
              <a:rPr lang="en-US" dirty="0" err="1">
                <a:latin typeface="AGaramond-Regular"/>
              </a:rPr>
              <a:t>randomised</a:t>
            </a:r>
            <a:r>
              <a:rPr lang="en-US" dirty="0">
                <a:latin typeface="AGaramond-Regular"/>
              </a:rPr>
              <a:t> </a:t>
            </a:r>
            <a:r>
              <a:rPr lang="en-US" dirty="0" err="1">
                <a:latin typeface="AGaramond-Regular"/>
              </a:rPr>
              <a:t>toMSCs</a:t>
            </a:r>
            <a:r>
              <a:rPr lang="en-US" dirty="0">
                <a:latin typeface="AGaramond-Regular"/>
              </a:rPr>
              <a:t> (intervention arm) or </a:t>
            </a:r>
            <a:r>
              <a:rPr lang="en-US" dirty="0" err="1">
                <a:latin typeface="AGaramond-Regular"/>
              </a:rPr>
              <a:t>noMSCs</a:t>
            </a:r>
            <a:r>
              <a:rPr lang="en-US" dirty="0">
                <a:latin typeface="AGaramond-Regular"/>
              </a:rPr>
              <a:t> (comparator arm), to prevent or treat </a:t>
            </a:r>
            <a:r>
              <a:rPr lang="en-US" dirty="0" err="1">
                <a:latin typeface="AGaramond-Regular"/>
              </a:rPr>
              <a:t>GvHD.We</a:t>
            </a:r>
            <a:r>
              <a:rPr lang="en-US" dirty="0">
                <a:latin typeface="AGaramond-Regular"/>
              </a:rPr>
              <a:t> also included RCTs </a:t>
            </a:r>
            <a:r>
              <a:rPr lang="en-US" dirty="0" smtClean="0">
                <a:latin typeface="AGaramond-Regular"/>
              </a:rPr>
              <a:t>which</a:t>
            </a:r>
            <a:r>
              <a:rPr lang="tr-TR" dirty="0" smtClean="0">
                <a:latin typeface="AGaramond-Regular"/>
              </a:rPr>
              <a:t> </a:t>
            </a:r>
            <a:r>
              <a:rPr lang="en-US" dirty="0" smtClean="0">
                <a:latin typeface="AGaramond-Regular"/>
              </a:rPr>
              <a:t>compared </a:t>
            </a:r>
            <a:r>
              <a:rPr lang="en-US" dirty="0">
                <a:latin typeface="AGaramond-Regular"/>
              </a:rPr>
              <a:t>different doses of MSCs or MSCs of different sources (e.g. bone marrow versus cord</a:t>
            </a:r>
            <a:r>
              <a:rPr lang="en-US" dirty="0" smtClean="0">
                <a:latin typeface="AGaramond-Regular"/>
              </a:rPr>
              <a:t>).</a:t>
            </a:r>
            <a:endParaRPr lang="tr-TR" dirty="0" smtClean="0">
              <a:latin typeface="AGaramond-Regular"/>
            </a:endParaRPr>
          </a:p>
          <a:p>
            <a:r>
              <a:rPr lang="en-US" dirty="0">
                <a:latin typeface="AGaramond-Regular"/>
              </a:rPr>
              <a:t>We identified 12 completed RCTs (879 participants), and 13 ongoing trials (1532 enrolled participants planned). Of 12 </a:t>
            </a:r>
            <a:r>
              <a:rPr lang="en-US" dirty="0" smtClean="0">
                <a:latin typeface="AGaramond-Regular"/>
              </a:rPr>
              <a:t>completed</a:t>
            </a:r>
            <a:r>
              <a:rPr lang="tr-TR" dirty="0" smtClean="0">
                <a:latin typeface="AGaramond-Regular"/>
              </a:rPr>
              <a:t> </a:t>
            </a:r>
            <a:r>
              <a:rPr lang="en-US" dirty="0" smtClean="0">
                <a:latin typeface="AGaramond-Regular"/>
              </a:rPr>
              <a:t>trials</a:t>
            </a:r>
            <a:r>
              <a:rPr lang="en-US" dirty="0">
                <a:latin typeface="AGaramond-Regular"/>
              </a:rPr>
              <a:t>, 10 compared MSCs versus no MSCs and two compared different doses of MSCs. One trial was in people with </a:t>
            </a:r>
            <a:r>
              <a:rPr lang="en-US" dirty="0" err="1" smtClean="0">
                <a:latin typeface="AGaramond-Regular"/>
              </a:rPr>
              <a:t>thalassaemia</a:t>
            </a:r>
            <a:r>
              <a:rPr lang="tr-TR" dirty="0" smtClean="0">
                <a:latin typeface="AGaramond-Regular"/>
              </a:rPr>
              <a:t> </a:t>
            </a:r>
            <a:r>
              <a:rPr lang="en-US" dirty="0" smtClean="0">
                <a:latin typeface="AGaramond-Regular"/>
              </a:rPr>
              <a:t>major</a:t>
            </a:r>
            <a:r>
              <a:rPr lang="en-US" dirty="0">
                <a:latin typeface="AGaramond-Regular"/>
              </a:rPr>
              <a:t>, the remaining trials were for </a:t>
            </a:r>
            <a:r>
              <a:rPr lang="en-US" dirty="0" err="1">
                <a:latin typeface="AGaramond-Regular"/>
              </a:rPr>
              <a:t>haematological</a:t>
            </a:r>
            <a:r>
              <a:rPr lang="en-US" dirty="0">
                <a:latin typeface="AGaramond-Regular"/>
              </a:rPr>
              <a:t> malignancies. Seven trials </a:t>
            </a:r>
            <a:r>
              <a:rPr lang="en-US" dirty="0" err="1">
                <a:latin typeface="AGaramond-Regular"/>
              </a:rPr>
              <a:t>administeredMSCs</a:t>
            </a:r>
            <a:r>
              <a:rPr lang="en-US" dirty="0">
                <a:latin typeface="AGaramond-Regular"/>
              </a:rPr>
              <a:t> to prevent </a:t>
            </a:r>
            <a:r>
              <a:rPr lang="en-US" dirty="0" err="1">
                <a:latin typeface="AGaramond-Regular"/>
              </a:rPr>
              <a:t>GvHD</a:t>
            </a:r>
            <a:r>
              <a:rPr lang="en-US" dirty="0">
                <a:latin typeface="AGaramond-Regular"/>
              </a:rPr>
              <a:t>, whereas five </a:t>
            </a:r>
            <a:r>
              <a:rPr lang="en-US" dirty="0" smtClean="0">
                <a:latin typeface="AGaramond-Regular"/>
              </a:rPr>
              <a:t>trials</a:t>
            </a:r>
            <a:r>
              <a:rPr lang="tr-TR" dirty="0" smtClean="0">
                <a:latin typeface="AGaramond-Regular"/>
              </a:rPr>
              <a:t> </a:t>
            </a:r>
            <a:r>
              <a:rPr lang="en-US" dirty="0" smtClean="0">
                <a:latin typeface="AGaramond-Regular"/>
              </a:rPr>
              <a:t>gave </a:t>
            </a:r>
            <a:r>
              <a:rPr lang="en-US" dirty="0">
                <a:latin typeface="AGaramond-Regular"/>
              </a:rPr>
              <a:t>MSCs to treat </a:t>
            </a:r>
            <a:r>
              <a:rPr lang="en-US" dirty="0" err="1">
                <a:latin typeface="AGaramond-Regular"/>
              </a:rPr>
              <a:t>GvHD</a:t>
            </a:r>
            <a:r>
              <a:rPr lang="en-US" dirty="0">
                <a:latin typeface="AGaramond-Regular"/>
              </a:rPr>
              <a:t>.</a:t>
            </a:r>
          </a:p>
          <a:p>
            <a:r>
              <a:rPr lang="tr-TR" dirty="0" smtClean="0">
                <a:latin typeface="AGaramond-Regular"/>
              </a:rPr>
              <a:t> 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67895744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dörtgen 1"/>
          <p:cNvSpPr/>
          <p:nvPr/>
        </p:nvSpPr>
        <p:spPr>
          <a:xfrm>
            <a:off x="0" y="0"/>
            <a:ext cx="1165482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AGaramond-Regular"/>
              </a:rPr>
              <a:t>In the comparison of MSCs with no MSCs, cells were administered at a dose of between 10</a:t>
            </a:r>
            <a:r>
              <a:rPr lang="en-US" sz="800" dirty="0">
                <a:latin typeface="AGaramond-Regular"/>
              </a:rPr>
              <a:t>5 </a:t>
            </a:r>
            <a:r>
              <a:rPr lang="en-US" dirty="0">
                <a:latin typeface="AGaramond-Regular"/>
              </a:rPr>
              <a:t>and 10</a:t>
            </a:r>
            <a:r>
              <a:rPr lang="en-US" sz="800" dirty="0">
                <a:latin typeface="AGaramond-Regular"/>
              </a:rPr>
              <a:t>7 </a:t>
            </a:r>
            <a:r>
              <a:rPr lang="en-US" dirty="0">
                <a:latin typeface="AGaramond-Regular"/>
              </a:rPr>
              <a:t>cells/kg in either a single </a:t>
            </a:r>
            <a:r>
              <a:rPr lang="en-US" dirty="0" smtClean="0">
                <a:latin typeface="AGaramond-Regular"/>
              </a:rPr>
              <a:t>dose</a:t>
            </a:r>
            <a:r>
              <a:rPr lang="tr-TR" dirty="0" smtClean="0">
                <a:latin typeface="AGaramond-Regular"/>
              </a:rPr>
              <a:t> </a:t>
            </a:r>
            <a:r>
              <a:rPr lang="en-US" dirty="0" smtClean="0">
                <a:latin typeface="AGaramond-Regular"/>
              </a:rPr>
              <a:t>(</a:t>
            </a:r>
            <a:r>
              <a:rPr lang="en-US" dirty="0">
                <a:latin typeface="AGaramond-Regular"/>
              </a:rPr>
              <a:t>six trials) or in multiple doses (four trials) over a period of three days to four months. The dose-comparison trials compared 2 x </a:t>
            </a:r>
            <a:r>
              <a:rPr lang="en-US" dirty="0" smtClean="0">
                <a:latin typeface="AGaramond-Regular"/>
              </a:rPr>
              <a:t>10</a:t>
            </a:r>
            <a:r>
              <a:rPr lang="en-US" sz="800" dirty="0" smtClean="0">
                <a:latin typeface="AGaramond-Regular"/>
              </a:rPr>
              <a:t>6</a:t>
            </a:r>
            <a:r>
              <a:rPr lang="tr-TR" sz="800" dirty="0" smtClean="0">
                <a:latin typeface="AGaramond-Regular"/>
              </a:rPr>
              <a:t> </a:t>
            </a:r>
            <a:r>
              <a:rPr lang="en-US" dirty="0" smtClean="0">
                <a:latin typeface="AGaramond-Regular"/>
              </a:rPr>
              <a:t>cells/kg </a:t>
            </a:r>
            <a:r>
              <a:rPr lang="en-US" dirty="0">
                <a:latin typeface="AGaramond-Regular"/>
              </a:rPr>
              <a:t>with 8 x 10</a:t>
            </a:r>
            <a:r>
              <a:rPr lang="en-US" sz="800" dirty="0">
                <a:latin typeface="AGaramond-Regular"/>
              </a:rPr>
              <a:t>6 </a:t>
            </a:r>
            <a:r>
              <a:rPr lang="en-US" dirty="0">
                <a:latin typeface="AGaramond-Regular"/>
              </a:rPr>
              <a:t>cells/kg in two infusions, or 1 x 10</a:t>
            </a:r>
            <a:r>
              <a:rPr lang="en-US" sz="800" dirty="0">
                <a:latin typeface="AGaramond-Regular"/>
              </a:rPr>
              <a:t>6 </a:t>
            </a:r>
            <a:r>
              <a:rPr lang="en-US" dirty="0">
                <a:latin typeface="AGaramond-Regular"/>
              </a:rPr>
              <a:t>cells/kg with 3 x 10</a:t>
            </a:r>
            <a:r>
              <a:rPr lang="en-US" sz="800" dirty="0">
                <a:latin typeface="AGaramond-Regular"/>
              </a:rPr>
              <a:t>6 </a:t>
            </a:r>
            <a:r>
              <a:rPr lang="en-US" dirty="0">
                <a:latin typeface="AGaramond-Regular"/>
              </a:rPr>
              <a:t>cells/kg in a single </a:t>
            </a:r>
            <a:r>
              <a:rPr lang="en-US" dirty="0" smtClean="0">
                <a:latin typeface="AGaramond-Regular"/>
              </a:rPr>
              <a:t>infusion</a:t>
            </a:r>
            <a:endParaRPr lang="tr-TR" dirty="0" smtClean="0">
              <a:latin typeface="AGaramond-Regular"/>
            </a:endParaRPr>
          </a:p>
          <a:p>
            <a:r>
              <a:rPr lang="en-US" dirty="0"/>
              <a:t>Five trials included adults only, six trials included adults and children, and one trial included children only.</a:t>
            </a:r>
            <a:endParaRPr lang="tr-TR" dirty="0"/>
          </a:p>
        </p:txBody>
      </p:sp>
      <p:sp>
        <p:nvSpPr>
          <p:cNvPr id="3" name="Dikdörtgen 2"/>
          <p:cNvSpPr/>
          <p:nvPr/>
        </p:nvSpPr>
        <p:spPr>
          <a:xfrm>
            <a:off x="0" y="1477328"/>
            <a:ext cx="11153867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AGaramond-Regular"/>
              </a:rPr>
              <a:t>The overall quality of the included studies was low: </a:t>
            </a:r>
            <a:r>
              <a:rPr lang="en-US" dirty="0" err="1">
                <a:latin typeface="AGaramond-Regular"/>
              </a:rPr>
              <a:t>randomisation</a:t>
            </a:r>
            <a:r>
              <a:rPr lang="en-US" dirty="0">
                <a:latin typeface="AGaramond-Regular"/>
              </a:rPr>
              <a:t> methods were poorly reported and several of the included </a:t>
            </a:r>
            <a:r>
              <a:rPr lang="en-US" dirty="0" smtClean="0">
                <a:latin typeface="AGaramond-Regular"/>
              </a:rPr>
              <a:t>studies</a:t>
            </a:r>
            <a:r>
              <a:rPr lang="tr-TR" dirty="0" smtClean="0">
                <a:latin typeface="AGaramond-Regular"/>
              </a:rPr>
              <a:t> </a:t>
            </a:r>
            <a:r>
              <a:rPr lang="en-US" dirty="0" smtClean="0">
                <a:latin typeface="AGaramond-Regular"/>
              </a:rPr>
              <a:t>were </a:t>
            </a:r>
            <a:r>
              <a:rPr lang="en-US" dirty="0">
                <a:latin typeface="AGaramond-Regular"/>
              </a:rPr>
              <a:t>subject to a high risk of performance bias and reporting bias. One trial which started in 2008 has not been published and </a:t>
            </a:r>
            <a:r>
              <a:rPr lang="en-US" dirty="0" smtClean="0">
                <a:latin typeface="AGaramond-Regular"/>
              </a:rPr>
              <a:t>the</a:t>
            </a:r>
            <a:r>
              <a:rPr lang="tr-TR" dirty="0" smtClean="0">
                <a:latin typeface="AGaramond-Regular"/>
              </a:rPr>
              <a:t> </a:t>
            </a:r>
            <a:r>
              <a:rPr lang="en-US" dirty="0" smtClean="0">
                <a:latin typeface="AGaramond-Regular"/>
              </a:rPr>
              <a:t>progress </a:t>
            </a:r>
            <a:r>
              <a:rPr lang="en-US" dirty="0">
                <a:latin typeface="AGaramond-Regular"/>
              </a:rPr>
              <a:t>of this trial in unknown, leading to potential publication </a:t>
            </a:r>
            <a:r>
              <a:rPr lang="en-US" dirty="0" err="1">
                <a:latin typeface="AGaramond-Regular"/>
              </a:rPr>
              <a:t>bias.The</a:t>
            </a:r>
            <a:r>
              <a:rPr lang="en-US" dirty="0">
                <a:latin typeface="AGaramond-Regular"/>
              </a:rPr>
              <a:t> quality of evidence was therefore low or very low for </a:t>
            </a:r>
            <a:r>
              <a:rPr lang="en-US" dirty="0" smtClean="0">
                <a:latin typeface="AGaramond-Regular"/>
              </a:rPr>
              <a:t>all</a:t>
            </a:r>
            <a:r>
              <a:rPr lang="tr-TR" dirty="0" smtClean="0">
                <a:latin typeface="AGaramond-Regular"/>
              </a:rPr>
              <a:t> </a:t>
            </a:r>
            <a:r>
              <a:rPr lang="en-US" dirty="0" smtClean="0">
                <a:latin typeface="AGaramond-Regular"/>
              </a:rPr>
              <a:t>outcomes </a:t>
            </a:r>
            <a:r>
              <a:rPr lang="en-US" dirty="0">
                <a:latin typeface="AGaramond-Regular"/>
              </a:rPr>
              <a:t>due to a high risk of bias as well as imprecision due to the low number of overall participants, and in some cases </a:t>
            </a:r>
            <a:r>
              <a:rPr lang="en-US" dirty="0" smtClean="0">
                <a:latin typeface="AGaramond-Regular"/>
              </a:rPr>
              <a:t>evidence</a:t>
            </a:r>
            <a:r>
              <a:rPr lang="tr-TR" dirty="0" smtClean="0">
                <a:latin typeface="AGaramond-Regular"/>
              </a:rPr>
              <a:t> </a:t>
            </a:r>
            <a:r>
              <a:rPr lang="en-US" dirty="0" smtClean="0">
                <a:latin typeface="AGaramond-Regular"/>
              </a:rPr>
              <a:t>based </a:t>
            </a:r>
            <a:r>
              <a:rPr lang="en-US" dirty="0">
                <a:latin typeface="AGaramond-Regular"/>
              </a:rPr>
              <a:t>on a single study. We found that MSCs may make little or no difference in the risk of all-cause mortality in either </a:t>
            </a:r>
            <a:r>
              <a:rPr lang="en-US" dirty="0" smtClean="0">
                <a:latin typeface="AGaramond-Regular"/>
              </a:rPr>
              <a:t>prophylactic</a:t>
            </a:r>
            <a:r>
              <a:rPr lang="tr-TR" dirty="0" smtClean="0">
                <a:latin typeface="AGaramond-Regular"/>
              </a:rPr>
              <a:t> </a:t>
            </a:r>
            <a:r>
              <a:rPr lang="en-US" dirty="0" smtClean="0">
                <a:latin typeface="AGaramond-Regular"/>
              </a:rPr>
              <a:t>trials </a:t>
            </a:r>
            <a:r>
              <a:rPr lang="en-US" dirty="0">
                <a:latin typeface="AGaramond-Regular"/>
              </a:rPr>
              <a:t>(HR 0.85, 95% CI 0.50 to 1.42; participants = 301; studies = 5; I</a:t>
            </a:r>
            <a:r>
              <a:rPr lang="en-US" sz="800" dirty="0">
                <a:latin typeface="AGaramond-Regular"/>
              </a:rPr>
              <a:t>2 </a:t>
            </a:r>
            <a:r>
              <a:rPr lang="en-US" dirty="0">
                <a:latin typeface="AGaramond-Regular"/>
              </a:rPr>
              <a:t>= 34% ; low-quality evidence) or therapeutic trials (HR 1.12</a:t>
            </a:r>
            <a:r>
              <a:rPr lang="en-US" dirty="0" smtClean="0">
                <a:latin typeface="AGaramond-Regular"/>
              </a:rPr>
              <a:t>,</a:t>
            </a:r>
            <a:r>
              <a:rPr lang="tr-TR" dirty="0" smtClean="0">
                <a:latin typeface="AGaramond-Regular"/>
              </a:rPr>
              <a:t> </a:t>
            </a:r>
            <a:r>
              <a:rPr lang="en-US" dirty="0" smtClean="0">
                <a:latin typeface="AGaramond-Regular"/>
              </a:rPr>
              <a:t>95</a:t>
            </a:r>
            <a:r>
              <a:rPr lang="en-US" dirty="0">
                <a:latin typeface="AGaramond-Regular"/>
              </a:rPr>
              <a:t>% CI 0.80 to 1.56; participants = 244; studies = 1; very low-quality evidence), and no difference in the risk of relapse of </a:t>
            </a:r>
            <a:r>
              <a:rPr lang="en-US" dirty="0" smtClean="0">
                <a:latin typeface="AGaramond-Regular"/>
              </a:rPr>
              <a:t>malignant</a:t>
            </a:r>
            <a:r>
              <a:rPr lang="tr-TR" dirty="0" smtClean="0">
                <a:latin typeface="AGaramond-Regular"/>
              </a:rPr>
              <a:t> </a:t>
            </a:r>
            <a:r>
              <a:rPr lang="en-US" dirty="0" smtClean="0">
                <a:latin typeface="AGaramond-Regular"/>
              </a:rPr>
              <a:t>disease </a:t>
            </a:r>
            <a:r>
              <a:rPr lang="en-US" dirty="0">
                <a:latin typeface="AGaramond-Regular"/>
              </a:rPr>
              <a:t>(prophylactic trials: RR 1.08, 95% CI 0.73 to 1.59; participants = 323; studies = 6; I</a:t>
            </a:r>
            <a:r>
              <a:rPr lang="en-US" sz="800" dirty="0">
                <a:latin typeface="AGaramond-Regular"/>
              </a:rPr>
              <a:t>2 </a:t>
            </a:r>
            <a:r>
              <a:rPr lang="en-US" dirty="0">
                <a:latin typeface="AGaramond-Regular"/>
              </a:rPr>
              <a:t>= 0%; low-quality evidence) </a:t>
            </a:r>
            <a:r>
              <a:rPr lang="en-US" dirty="0" smtClean="0">
                <a:latin typeface="AGaramond-Regular"/>
              </a:rPr>
              <a:t>compared</a:t>
            </a:r>
            <a:r>
              <a:rPr lang="tr-TR" dirty="0" smtClean="0">
                <a:latin typeface="AGaramond-Regular"/>
              </a:rPr>
              <a:t> </a:t>
            </a:r>
            <a:r>
              <a:rPr lang="en-US" dirty="0" smtClean="0">
                <a:latin typeface="AGaramond-Regular"/>
              </a:rPr>
              <a:t>with </a:t>
            </a:r>
            <a:r>
              <a:rPr lang="en-US" dirty="0">
                <a:latin typeface="AGaramond-Regular"/>
              </a:rPr>
              <a:t>no MSCs. MSCs were well-tolerated, no infusion-related toxicity or ectopic tissue formation was reported. No study </a:t>
            </a:r>
            <a:r>
              <a:rPr lang="en-US" dirty="0" smtClean="0">
                <a:latin typeface="AGaramond-Regular"/>
              </a:rPr>
              <a:t>reported</a:t>
            </a:r>
            <a:r>
              <a:rPr lang="tr-TR" dirty="0" smtClean="0">
                <a:latin typeface="AGaramond-Regular"/>
              </a:rPr>
              <a:t> </a:t>
            </a:r>
            <a:r>
              <a:rPr lang="en-US" dirty="0" smtClean="0">
                <a:latin typeface="AGaramond-Regular"/>
              </a:rPr>
              <a:t>health-related </a:t>
            </a:r>
            <a:r>
              <a:rPr lang="en-US" dirty="0">
                <a:latin typeface="AGaramond-Regular"/>
              </a:rPr>
              <a:t>quality of life. In prophylactic trials, MSCs may reduce the risk of chronic </a:t>
            </a:r>
            <a:r>
              <a:rPr lang="en-US" dirty="0" err="1">
                <a:latin typeface="AGaramond-Regular"/>
              </a:rPr>
              <a:t>GvHD</a:t>
            </a:r>
            <a:r>
              <a:rPr lang="en-US" dirty="0">
                <a:latin typeface="AGaramond-Regular"/>
              </a:rPr>
              <a:t> (RR 0.66, 95% CI 0.49 to 0.89</a:t>
            </a:r>
            <a:r>
              <a:rPr lang="en-US" dirty="0" smtClean="0">
                <a:latin typeface="AGaramond-Regular"/>
              </a:rPr>
              <a:t>;</a:t>
            </a:r>
            <a:r>
              <a:rPr lang="tr-TR" dirty="0" smtClean="0">
                <a:latin typeface="AGaramond-Regular"/>
              </a:rPr>
              <a:t> </a:t>
            </a:r>
            <a:r>
              <a:rPr lang="en-US" dirty="0" smtClean="0">
                <a:latin typeface="AGaramond-Regular"/>
              </a:rPr>
              <a:t>participants </a:t>
            </a:r>
            <a:r>
              <a:rPr lang="en-US" dirty="0">
                <a:latin typeface="AGaramond-Regular"/>
              </a:rPr>
              <a:t>= 283; studies = 6; I</a:t>
            </a:r>
            <a:r>
              <a:rPr lang="en-US" sz="800" dirty="0">
                <a:latin typeface="AGaramond-Regular"/>
              </a:rPr>
              <a:t>2 </a:t>
            </a:r>
            <a:r>
              <a:rPr lang="en-US" dirty="0">
                <a:latin typeface="AGaramond-Regular"/>
              </a:rPr>
              <a:t>= 0%; low-quality evidence). This means that only 310 (95% CI 230 to 418) in every 1000 </a:t>
            </a:r>
            <a:r>
              <a:rPr lang="en-US" dirty="0" smtClean="0">
                <a:latin typeface="AGaramond-Regular"/>
              </a:rPr>
              <a:t>patients</a:t>
            </a:r>
            <a:r>
              <a:rPr lang="tr-TR" dirty="0" smtClean="0">
                <a:latin typeface="AGaramond-Regular"/>
              </a:rPr>
              <a:t> </a:t>
            </a:r>
            <a:r>
              <a:rPr lang="en-US" dirty="0" smtClean="0">
                <a:latin typeface="AGaramond-Regular"/>
              </a:rPr>
              <a:t>in </a:t>
            </a:r>
            <a:r>
              <a:rPr lang="en-US" dirty="0">
                <a:latin typeface="AGaramond-Regular"/>
              </a:rPr>
              <a:t>the MSC arm are expected to develop chronic </a:t>
            </a:r>
            <a:r>
              <a:rPr lang="en-US" dirty="0" err="1">
                <a:latin typeface="AGaramond-Regular"/>
              </a:rPr>
              <a:t>GvHD</a:t>
            </a:r>
            <a:r>
              <a:rPr lang="en-US" dirty="0">
                <a:latin typeface="AGaramond-Regular"/>
              </a:rPr>
              <a:t> compared to 469 in the control arm. However, MSCs may make little or </a:t>
            </a:r>
            <a:r>
              <a:rPr lang="en-US" dirty="0" smtClean="0">
                <a:latin typeface="AGaramond-Regular"/>
              </a:rPr>
              <a:t>no</a:t>
            </a:r>
            <a:r>
              <a:rPr lang="tr-TR" dirty="0" smtClean="0">
                <a:latin typeface="AGaramond-Regular"/>
              </a:rPr>
              <a:t> </a:t>
            </a:r>
            <a:r>
              <a:rPr lang="en-US" dirty="0" smtClean="0">
                <a:latin typeface="AGaramond-Regular"/>
              </a:rPr>
              <a:t>difference </a:t>
            </a:r>
            <a:r>
              <a:rPr lang="en-US" dirty="0">
                <a:latin typeface="AGaramond-Regular"/>
              </a:rPr>
              <a:t>to the risk of </a:t>
            </a:r>
            <a:r>
              <a:rPr lang="en-US" dirty="0" err="1">
                <a:latin typeface="AGaramond-Regular"/>
              </a:rPr>
              <a:t>aGvHD</a:t>
            </a:r>
            <a:r>
              <a:rPr lang="en-US" dirty="0">
                <a:latin typeface="AGaramond-Regular"/>
              </a:rPr>
              <a:t> (RR 0.86, 95% CI 0.63 to 1.17; participants = 247; studies = 6; I</a:t>
            </a:r>
            <a:r>
              <a:rPr lang="en-US" sz="800" dirty="0">
                <a:latin typeface="AGaramond-Regular"/>
              </a:rPr>
              <a:t>2 </a:t>
            </a:r>
            <a:r>
              <a:rPr lang="en-US" dirty="0">
                <a:latin typeface="AGaramond-Regular"/>
              </a:rPr>
              <a:t>= 0%; low-quality evidence). </a:t>
            </a:r>
            <a:r>
              <a:rPr lang="en-US" dirty="0" smtClean="0">
                <a:latin typeface="AGaramond-Regular"/>
              </a:rPr>
              <a:t>In</a:t>
            </a:r>
            <a:r>
              <a:rPr lang="tr-TR" dirty="0" smtClean="0">
                <a:latin typeface="AGaramond-Regular"/>
              </a:rPr>
              <a:t> </a:t>
            </a:r>
            <a:r>
              <a:rPr lang="en-US" dirty="0" err="1" smtClean="0">
                <a:latin typeface="AGaramond-Regular"/>
              </a:rPr>
              <a:t>GvHD</a:t>
            </a:r>
            <a:r>
              <a:rPr lang="en-US" dirty="0" smtClean="0">
                <a:latin typeface="AGaramond-Regular"/>
              </a:rPr>
              <a:t> </a:t>
            </a:r>
            <a:r>
              <a:rPr lang="en-US" dirty="0">
                <a:latin typeface="AGaramond-Regular"/>
              </a:rPr>
              <a:t>therapeutic trials, we are very uncertain whether MSCs improve complete response of either </a:t>
            </a:r>
            <a:r>
              <a:rPr lang="en-US" dirty="0" err="1">
                <a:latin typeface="AGaramond-Regular"/>
              </a:rPr>
              <a:t>aGvHD</a:t>
            </a:r>
            <a:r>
              <a:rPr lang="en-US" dirty="0">
                <a:latin typeface="AGaramond-Regular"/>
              </a:rPr>
              <a:t> (RR 1.16, 95% CI </a:t>
            </a:r>
            <a:r>
              <a:rPr lang="en-US" dirty="0" smtClean="0">
                <a:latin typeface="AGaramond-Regular"/>
              </a:rPr>
              <a:t>0.79</a:t>
            </a:r>
            <a:r>
              <a:rPr lang="tr-TR" dirty="0" smtClean="0">
                <a:latin typeface="AGaramond-Regular"/>
              </a:rPr>
              <a:t> </a:t>
            </a:r>
            <a:r>
              <a:rPr lang="en-US" dirty="0" smtClean="0">
                <a:latin typeface="AGaramond-Regular"/>
              </a:rPr>
              <a:t>to </a:t>
            </a:r>
            <a:r>
              <a:rPr lang="en-US" dirty="0">
                <a:latin typeface="AGaramond-Regular"/>
              </a:rPr>
              <a:t>1.70, participants = 260, studies = 1; very low-quality evidence) or </a:t>
            </a:r>
            <a:r>
              <a:rPr lang="en-US" dirty="0" err="1">
                <a:latin typeface="AGaramond-Regular"/>
              </a:rPr>
              <a:t>cGvHD</a:t>
            </a:r>
            <a:r>
              <a:rPr lang="en-US" dirty="0">
                <a:latin typeface="AGaramond-Regular"/>
              </a:rPr>
              <a:t> (RR 5.00, 95%CI 0.75 to 33.21, participants = 40</a:t>
            </a:r>
            <a:r>
              <a:rPr lang="en-US" dirty="0" smtClean="0">
                <a:latin typeface="AGaramond-Regular"/>
              </a:rPr>
              <a:t>,</a:t>
            </a:r>
            <a:r>
              <a:rPr lang="tr-TR" dirty="0" smtClean="0">
                <a:latin typeface="AGaramond-Regular"/>
              </a:rPr>
              <a:t> </a:t>
            </a:r>
            <a:r>
              <a:rPr lang="en-US" dirty="0" smtClean="0">
                <a:latin typeface="AGaramond-Regular"/>
              </a:rPr>
              <a:t>studies </a:t>
            </a:r>
            <a:r>
              <a:rPr lang="en-US" dirty="0">
                <a:latin typeface="AGaramond-Regular"/>
              </a:rPr>
              <a:t>= 1; very low-quality evidence).</a:t>
            </a:r>
            <a:endParaRPr lang="tr-TR" dirty="0"/>
          </a:p>
        </p:txBody>
      </p:sp>
      <p:sp>
        <p:nvSpPr>
          <p:cNvPr id="4" name="Dikdörtgen 3"/>
          <p:cNvSpPr/>
          <p:nvPr/>
        </p:nvSpPr>
        <p:spPr>
          <a:xfrm>
            <a:off x="8519561" y="6349673"/>
            <a:ext cx="338246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Fisher</a:t>
            </a:r>
            <a:r>
              <a:rPr lang="tr-T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SA, </a:t>
            </a:r>
            <a:r>
              <a:rPr lang="tr-T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Cochrane</a:t>
            </a:r>
            <a:r>
              <a:rPr lang="tr-T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1200" dirty="0">
                <a:latin typeface="Arial" panose="020B0604020202020204" pitchFamily="34" charset="0"/>
                <a:cs typeface="Arial" panose="020B0604020202020204" pitchFamily="34" charset="0"/>
              </a:rPr>
              <a:t>Database </a:t>
            </a:r>
            <a:r>
              <a:rPr lang="tr-TR" sz="1200" dirty="0" err="1">
                <a:latin typeface="Arial" panose="020B0604020202020204" pitchFamily="34" charset="0"/>
                <a:cs typeface="Arial" panose="020B0604020202020204" pitchFamily="34" charset="0"/>
              </a:rPr>
              <a:t>Syst</a:t>
            </a:r>
            <a:r>
              <a:rPr lang="tr-TR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1200" dirty="0" err="1">
                <a:latin typeface="Arial" panose="020B0604020202020204" pitchFamily="34" charset="0"/>
                <a:cs typeface="Arial" panose="020B0604020202020204" pitchFamily="34" charset="0"/>
              </a:rPr>
              <a:t>Rev</a:t>
            </a:r>
            <a:r>
              <a:rPr lang="tr-TR" sz="1200" dirty="0">
                <a:latin typeface="Arial" panose="020B0604020202020204" pitchFamily="34" charset="0"/>
                <a:cs typeface="Arial" panose="020B0604020202020204" pitchFamily="34" charset="0"/>
              </a:rPr>
              <a:t>. 2019</a:t>
            </a:r>
          </a:p>
        </p:txBody>
      </p:sp>
    </p:spTree>
    <p:extLst>
      <p:ext uri="{BB962C8B-B14F-4D97-AF65-F5344CB8AC3E}">
        <p14:creationId xmlns:p14="http://schemas.microsoft.com/office/powerpoint/2010/main" val="80504047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dörtgen 1"/>
          <p:cNvSpPr/>
          <p:nvPr/>
        </p:nvSpPr>
        <p:spPr>
          <a:xfrm>
            <a:off x="304799" y="357425"/>
            <a:ext cx="11301743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b="1" dirty="0" err="1">
                <a:latin typeface="AGaramond-Bold"/>
              </a:rPr>
              <a:t>Authors</a:t>
            </a:r>
            <a:r>
              <a:rPr lang="tr-TR" b="1" dirty="0">
                <a:latin typeface="AGaramond-Bold"/>
              </a:rPr>
              <a:t>’ </a:t>
            </a:r>
            <a:r>
              <a:rPr lang="tr-TR" b="1" dirty="0" err="1">
                <a:latin typeface="AGaramond-Bold"/>
              </a:rPr>
              <a:t>conclusions</a:t>
            </a:r>
            <a:endParaRPr lang="tr-TR" b="1" dirty="0">
              <a:latin typeface="AGaramond-Bold"/>
            </a:endParaRPr>
          </a:p>
          <a:p>
            <a:r>
              <a:rPr lang="en-US" dirty="0">
                <a:latin typeface="AGaramond-Regular"/>
              </a:rPr>
              <a:t>MSCs are an area of intense research activity, and an increasing number of trials have been undertaken or are planned. Despite </a:t>
            </a:r>
            <a:r>
              <a:rPr lang="en-US" dirty="0" smtClean="0">
                <a:latin typeface="AGaramond-Regular"/>
              </a:rPr>
              <a:t>a</a:t>
            </a:r>
            <a:r>
              <a:rPr lang="tr-TR" dirty="0" smtClean="0">
                <a:latin typeface="AGaramond-Regular"/>
              </a:rPr>
              <a:t> </a:t>
            </a:r>
            <a:r>
              <a:rPr lang="en-US" dirty="0" smtClean="0">
                <a:latin typeface="AGaramond-Regular"/>
              </a:rPr>
              <a:t>number </a:t>
            </a:r>
            <a:r>
              <a:rPr lang="en-US" dirty="0">
                <a:latin typeface="AGaramond-Regular"/>
              </a:rPr>
              <a:t>of reports of positive outcomes from the use of MSCs for treating acute </a:t>
            </a:r>
            <a:r>
              <a:rPr lang="en-US" dirty="0" err="1">
                <a:latin typeface="AGaramond-Regular"/>
              </a:rPr>
              <a:t>GvHD</a:t>
            </a:r>
            <a:r>
              <a:rPr lang="en-US" dirty="0">
                <a:latin typeface="AGaramond-Regular"/>
              </a:rPr>
              <a:t>, the evidence to date from RCTs has </a:t>
            </a:r>
            <a:r>
              <a:rPr lang="en-US" dirty="0" smtClean="0">
                <a:latin typeface="AGaramond-Regular"/>
              </a:rPr>
              <a:t>not</a:t>
            </a:r>
            <a:r>
              <a:rPr lang="tr-TR" dirty="0" smtClean="0">
                <a:latin typeface="AGaramond-Regular"/>
              </a:rPr>
              <a:t> </a:t>
            </a:r>
            <a:r>
              <a:rPr lang="en-US" dirty="0" smtClean="0">
                <a:latin typeface="AGaramond-Regular"/>
              </a:rPr>
              <a:t>supported </a:t>
            </a:r>
            <a:r>
              <a:rPr lang="en-US" dirty="0">
                <a:latin typeface="AGaramond-Regular"/>
              </a:rPr>
              <a:t>the conclusion that they are an effective therapy. There is low-quality evidence that MSCs may reduce the risk of </a:t>
            </a:r>
            <a:r>
              <a:rPr lang="en-US" dirty="0" err="1">
                <a:latin typeface="AGaramond-Regular"/>
              </a:rPr>
              <a:t>cGvHD</a:t>
            </a:r>
            <a:r>
              <a:rPr lang="en-US" dirty="0" smtClean="0">
                <a:latin typeface="AGaramond-Regular"/>
              </a:rPr>
              <a:t>.</a:t>
            </a:r>
            <a:r>
              <a:rPr lang="tr-TR" dirty="0" smtClean="0">
                <a:latin typeface="AGaramond-Regular"/>
              </a:rPr>
              <a:t> </a:t>
            </a:r>
            <a:r>
              <a:rPr lang="en-US" dirty="0" smtClean="0">
                <a:latin typeface="AGaramond-Regular"/>
              </a:rPr>
              <a:t>New </a:t>
            </a:r>
            <a:r>
              <a:rPr lang="en-US" dirty="0">
                <a:latin typeface="AGaramond-Regular"/>
              </a:rPr>
              <a:t>trial evidence will be incorporated into future updates of this review, which may better establish a role </a:t>
            </a:r>
            <a:r>
              <a:rPr lang="en-US" dirty="0" err="1">
                <a:latin typeface="AGaramond-Regular"/>
              </a:rPr>
              <a:t>forMSCs</a:t>
            </a:r>
            <a:r>
              <a:rPr lang="en-US" dirty="0">
                <a:latin typeface="AGaramond-Regular"/>
              </a:rPr>
              <a:t> in the </a:t>
            </a:r>
            <a:r>
              <a:rPr lang="en-US" dirty="0" smtClean="0">
                <a:latin typeface="AGaramond-Regular"/>
              </a:rPr>
              <a:t>prevention</a:t>
            </a:r>
            <a:r>
              <a:rPr lang="tr-TR" dirty="0" smtClean="0">
                <a:latin typeface="AGaramond-Regular"/>
              </a:rPr>
              <a:t> </a:t>
            </a:r>
            <a:r>
              <a:rPr lang="tr-TR" dirty="0" err="1" smtClean="0">
                <a:latin typeface="AGaramond-Regular"/>
              </a:rPr>
              <a:t>or</a:t>
            </a:r>
            <a:r>
              <a:rPr lang="tr-TR" dirty="0" smtClean="0">
                <a:latin typeface="AGaramond-Regular"/>
              </a:rPr>
              <a:t> </a:t>
            </a:r>
            <a:r>
              <a:rPr lang="tr-TR" dirty="0" err="1">
                <a:latin typeface="AGaramond-Regular"/>
              </a:rPr>
              <a:t>treatment</a:t>
            </a:r>
            <a:r>
              <a:rPr lang="tr-TR" dirty="0">
                <a:latin typeface="AGaramond-Regular"/>
              </a:rPr>
              <a:t> of </a:t>
            </a:r>
            <a:r>
              <a:rPr lang="tr-TR" dirty="0" err="1">
                <a:latin typeface="AGaramond-Regular"/>
              </a:rPr>
              <a:t>GvHD</a:t>
            </a:r>
            <a:r>
              <a:rPr lang="tr-TR" dirty="0">
                <a:latin typeface="AGaramond-Regular"/>
              </a:rPr>
              <a:t>.</a:t>
            </a:r>
            <a:endParaRPr lang="tr-TR" dirty="0"/>
          </a:p>
        </p:txBody>
      </p:sp>
      <p:sp>
        <p:nvSpPr>
          <p:cNvPr id="3" name="Dikdörtgen 2"/>
          <p:cNvSpPr/>
          <p:nvPr/>
        </p:nvSpPr>
        <p:spPr>
          <a:xfrm>
            <a:off x="8519561" y="6349673"/>
            <a:ext cx="338246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Fisher</a:t>
            </a:r>
            <a:r>
              <a:rPr lang="tr-T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SA, </a:t>
            </a:r>
            <a:r>
              <a:rPr lang="tr-T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Cochrane</a:t>
            </a:r>
            <a:r>
              <a:rPr lang="tr-T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1200" dirty="0">
                <a:latin typeface="Arial" panose="020B0604020202020204" pitchFamily="34" charset="0"/>
                <a:cs typeface="Arial" panose="020B0604020202020204" pitchFamily="34" charset="0"/>
              </a:rPr>
              <a:t>Database </a:t>
            </a:r>
            <a:r>
              <a:rPr lang="tr-TR" sz="1200" dirty="0" err="1">
                <a:latin typeface="Arial" panose="020B0604020202020204" pitchFamily="34" charset="0"/>
                <a:cs typeface="Arial" panose="020B0604020202020204" pitchFamily="34" charset="0"/>
              </a:rPr>
              <a:t>Syst</a:t>
            </a:r>
            <a:r>
              <a:rPr lang="tr-TR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1200" dirty="0" err="1">
                <a:latin typeface="Arial" panose="020B0604020202020204" pitchFamily="34" charset="0"/>
                <a:cs typeface="Arial" panose="020B0604020202020204" pitchFamily="34" charset="0"/>
              </a:rPr>
              <a:t>Rev</a:t>
            </a:r>
            <a:r>
              <a:rPr lang="tr-TR" sz="1200" dirty="0">
                <a:latin typeface="Arial" panose="020B0604020202020204" pitchFamily="34" charset="0"/>
                <a:cs typeface="Arial" panose="020B0604020202020204" pitchFamily="34" charset="0"/>
              </a:rPr>
              <a:t>. 2019</a:t>
            </a:r>
          </a:p>
        </p:txBody>
      </p:sp>
    </p:spTree>
    <p:extLst>
      <p:ext uri="{BB962C8B-B14F-4D97-AF65-F5344CB8AC3E}">
        <p14:creationId xmlns:p14="http://schemas.microsoft.com/office/powerpoint/2010/main" val="257218228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2051" y="150360"/>
            <a:ext cx="7650179" cy="6302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677185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/>
          <p:cNvSpPr txBox="1"/>
          <p:nvPr/>
        </p:nvSpPr>
        <p:spPr>
          <a:xfrm>
            <a:off x="244444" y="226337"/>
            <a:ext cx="118419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İnme</a:t>
            </a:r>
            <a:endParaRPr lang="tr-TR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Metin kutusu 4"/>
          <p:cNvSpPr txBox="1"/>
          <p:nvPr/>
        </p:nvSpPr>
        <p:spPr>
          <a:xfrm>
            <a:off x="153909" y="688063"/>
            <a:ext cx="11801192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1995-2016 arası İngilizce yayınlar incelenmiş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9 çalışma seçilmiş (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4 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randomize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; 5 vaka kontrol)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çalışma; 194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hasta; 191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kontrol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Sonuçlar üzerinde orta derecede pozitif etki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Çalışmalar istatistiksel olarak anlamlı olacak şekilde heterojen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(p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=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0.029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sonuçların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netliğinde olumsuz etki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Tüm çalışlarda uygulamanın güvenli olduğu gösterilmiş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Metaanalizlerde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; tedavi zamanına, hücre tipi ve dozu, uygulama yolu, hasta özellikleri (yaş, inme ağırlığı,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enfakt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tipi,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randamizasyon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, değerlendirme güçlüğü gibi faktörlerin etkisi desteklenmiyor 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Dikdörtgen 3"/>
          <p:cNvSpPr/>
          <p:nvPr/>
        </p:nvSpPr>
        <p:spPr>
          <a:xfrm>
            <a:off x="8285346" y="6413047"/>
            <a:ext cx="344517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Detante</a:t>
            </a:r>
            <a:r>
              <a:rPr lang="tr-T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O, International </a:t>
            </a:r>
            <a:r>
              <a:rPr lang="tr-TR" sz="1200" dirty="0" err="1">
                <a:latin typeface="Arial" panose="020B0604020202020204" pitchFamily="34" charset="0"/>
                <a:cs typeface="Arial" panose="020B0604020202020204" pitchFamily="34" charset="0"/>
              </a:rPr>
              <a:t>Journal</a:t>
            </a:r>
            <a:r>
              <a:rPr lang="tr-TR" sz="1200" dirty="0"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tr-T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Stroke</a:t>
            </a:r>
            <a:r>
              <a:rPr lang="tr-T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, 2017</a:t>
            </a:r>
            <a:endParaRPr lang="tr-TR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307519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tin kutusu 3"/>
          <p:cNvSpPr txBox="1"/>
          <p:nvPr/>
        </p:nvSpPr>
        <p:spPr>
          <a:xfrm>
            <a:off x="144855" y="0"/>
            <a:ext cx="116970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İnme</a:t>
            </a:r>
            <a:endParaRPr lang="tr-TR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Metin kutusu 1"/>
          <p:cNvSpPr txBox="1"/>
          <p:nvPr/>
        </p:nvSpPr>
        <p:spPr>
          <a:xfrm>
            <a:off x="362138" y="724278"/>
            <a:ext cx="11543169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Sonuç olarak; klinik sonuçları iyileştirebilir, güvenlik profili iyi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Çalışma sayısının azlığı, çalışmaların az sayıda hasta içermesi, çalışma dizaynı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heterojenitesi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, çalışma kalitesinin yüksek olmaması (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moderate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) nedeni ile bu sonuçlar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preliminary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olarak değerlendirilir.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Daha geniş ve iyi dizayn edilmiş çalışmalar, pozitif potansiyelin doğrulanması için gerekli.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İleriki çalışmaların; 1.hücre toplama, kültür ve hücre üretim standardizasyonu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2.Randomize ve çift kör şeklinde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çaloışma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dizaynı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3.Vailde inme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sklası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gibi kinik araçların kullanımı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4.Biyoloji ve görüntüleme gibi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biyomarkırlar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kullanılarak tamamlayıcı verilerin elde edilmesi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5.Farklı zamanlarda sonuçların değerlendirmesi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6İstenmeyen etkiler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açısıdnan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daha detaylı bilgi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tr-TR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931932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8497" y="353085"/>
            <a:ext cx="10382318" cy="4123505"/>
          </a:xfrm>
          <a:prstGeom prst="rect">
            <a:avLst/>
          </a:prstGeom>
        </p:spPr>
      </p:pic>
      <p:pic>
        <p:nvPicPr>
          <p:cNvPr id="3" name="Resim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8497" y="3929206"/>
            <a:ext cx="7983731" cy="924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792451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etin kutusu 2"/>
          <p:cNvSpPr txBox="1"/>
          <p:nvPr/>
        </p:nvSpPr>
        <p:spPr>
          <a:xfrm>
            <a:off x="280657" y="371192"/>
            <a:ext cx="11769505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Randomize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kontrollü 7 çalışma; toplam 401 hasta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Yetişkin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non-nöral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kök hücreler kullanılmış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Akut,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subakut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, kronik evrede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iv,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intraarteryel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intatekal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lumbar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subaraknoid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boşluğa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İzlem süresi 6 ay-7 yıl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Etkinlik değerlendirme: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National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Institutes of Health Stroke Scale (NIHSS), modified Rankin Scale (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mRS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), or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Barthel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Index (BI).</a:t>
            </a:r>
            <a:endParaRPr lang="tr-TR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NIHSS (5 çalışma; 319 hasta, düşük kesinlikte kanıt): daha iyi klinik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sonuçlar;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fakat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mRS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için geçerli değil (6 çalışma;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371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hasta-düşük kesinlikte kanıt-), BI (3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çalışma;170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hasta-düşük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kesinlilte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kanıt-)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Güvenlik sorunu yok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Çalışmaların kalitesine göre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sensitivite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analizi, gözlenen taraflılık nedeni ile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yapılmamamış</a:t>
            </a:r>
            <a:endParaRPr lang="tr-TR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Dikdörtgen 5"/>
          <p:cNvSpPr/>
          <p:nvPr/>
        </p:nvSpPr>
        <p:spPr>
          <a:xfrm>
            <a:off x="7370676" y="6465168"/>
            <a:ext cx="467948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sz="1200" dirty="0" err="1">
                <a:latin typeface="Arial" panose="020B0604020202020204" pitchFamily="34" charset="0"/>
                <a:cs typeface="Arial" panose="020B0604020202020204" pitchFamily="34" charset="0"/>
              </a:rPr>
              <a:t>Boncoraglio</a:t>
            </a:r>
            <a:r>
              <a:rPr lang="tr-TR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GB,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Cochrane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Database of Systematic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Reviews</a:t>
            </a:r>
            <a:r>
              <a:rPr lang="tr-T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2019</a:t>
            </a:r>
            <a:endParaRPr lang="tr-TR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923955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dörtgen 1"/>
          <p:cNvSpPr/>
          <p:nvPr/>
        </p:nvSpPr>
        <p:spPr>
          <a:xfrm>
            <a:off x="703151" y="526744"/>
            <a:ext cx="11138781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tr-T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Değerlendirme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nörolojik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buzuklukta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azalma; fonksiyonel sonuçlar daha iyi değil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Bu değerlendirmenin çoğu taraflılık riskinin yüksek olduğu küçük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randomize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kontrollü çalışmalardan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Kanıt düzeyi düşük-çok düşük arası 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Daha dizayn edilmiş çalışmalara ihtiyaç var 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Dikdörtgen 2"/>
          <p:cNvSpPr/>
          <p:nvPr/>
        </p:nvSpPr>
        <p:spPr>
          <a:xfrm>
            <a:off x="7370676" y="6465168"/>
            <a:ext cx="467948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sz="1200" dirty="0" err="1">
                <a:latin typeface="Arial" panose="020B0604020202020204" pitchFamily="34" charset="0"/>
                <a:cs typeface="Arial" panose="020B0604020202020204" pitchFamily="34" charset="0"/>
              </a:rPr>
              <a:t>Boncoraglio</a:t>
            </a:r>
            <a:r>
              <a:rPr lang="tr-TR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GB,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Cochrane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Database of Systematic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Reviews</a:t>
            </a:r>
            <a:r>
              <a:rPr lang="tr-T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2019</a:t>
            </a:r>
            <a:endParaRPr lang="tr-TR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11572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dörtgen"/>
          <p:cNvSpPr/>
          <p:nvPr/>
        </p:nvSpPr>
        <p:spPr>
          <a:xfrm>
            <a:off x="1775520" y="404665"/>
            <a:ext cx="813690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tr-TR" sz="2000" dirty="0">
                <a:latin typeface="Arial" pitchFamily="34" charset="0"/>
                <a:cs typeface="Arial" pitchFamily="34" charset="0"/>
              </a:rPr>
              <a:t>Köken aldıkları doku ve farklılaşma potansiyeli gibi özelliklere bağlı</a:t>
            </a:r>
          </a:p>
          <a:p>
            <a:pPr>
              <a:lnSpc>
                <a:spcPct val="150000"/>
              </a:lnSpc>
            </a:pPr>
            <a:r>
              <a:rPr lang="tr-TR" sz="2000" dirty="0">
                <a:latin typeface="Arial" pitchFamily="34" charset="0"/>
                <a:cs typeface="Arial" pitchFamily="34" charset="0"/>
              </a:rPr>
              <a:t>   olarak kök hücreler sınıflandırılmaktadır  </a:t>
            </a:r>
          </a:p>
        </p:txBody>
      </p:sp>
      <p:sp>
        <p:nvSpPr>
          <p:cNvPr id="3" name="2 Metin kutusu"/>
          <p:cNvSpPr txBox="1"/>
          <p:nvPr/>
        </p:nvSpPr>
        <p:spPr>
          <a:xfrm>
            <a:off x="4511824" y="0"/>
            <a:ext cx="36558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dirty="0">
                <a:latin typeface="Arial" pitchFamily="34" charset="0"/>
                <a:cs typeface="Arial" pitchFamily="34" charset="0"/>
              </a:rPr>
              <a:t>Kök hücre tipleri</a:t>
            </a:r>
          </a:p>
        </p:txBody>
      </p:sp>
      <p:sp>
        <p:nvSpPr>
          <p:cNvPr id="7" name="6 Metin kutusu"/>
          <p:cNvSpPr txBox="1"/>
          <p:nvPr/>
        </p:nvSpPr>
        <p:spPr>
          <a:xfrm>
            <a:off x="2351584" y="1916832"/>
            <a:ext cx="2808312" cy="55399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tr-TR" sz="2000" dirty="0" err="1">
                <a:latin typeface="Arial" pitchFamily="34" charset="0"/>
                <a:cs typeface="Arial" pitchFamily="34" charset="0"/>
              </a:rPr>
              <a:t>Embriyonik</a:t>
            </a:r>
            <a:r>
              <a:rPr lang="tr-TR" sz="2000" dirty="0">
                <a:latin typeface="Arial" pitchFamily="34" charset="0"/>
                <a:cs typeface="Arial" pitchFamily="34" charset="0"/>
              </a:rPr>
              <a:t> kök hücre </a:t>
            </a:r>
          </a:p>
        </p:txBody>
      </p:sp>
      <p:sp>
        <p:nvSpPr>
          <p:cNvPr id="8" name="7 Dikdörtgen"/>
          <p:cNvSpPr/>
          <p:nvPr/>
        </p:nvSpPr>
        <p:spPr>
          <a:xfrm>
            <a:off x="2423592" y="3573016"/>
            <a:ext cx="2448272" cy="55399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tr-TR" sz="2000" dirty="0">
                <a:latin typeface="Arial" pitchFamily="34" charset="0"/>
                <a:cs typeface="Arial" pitchFamily="34" charset="0"/>
              </a:rPr>
              <a:t>Erişkin kök hücresi</a:t>
            </a:r>
          </a:p>
        </p:txBody>
      </p:sp>
      <p:sp>
        <p:nvSpPr>
          <p:cNvPr id="9" name="8 Dikdörtgen"/>
          <p:cNvSpPr/>
          <p:nvPr/>
        </p:nvSpPr>
        <p:spPr>
          <a:xfrm>
            <a:off x="2279576" y="5733256"/>
            <a:ext cx="3600400" cy="7078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tr-TR" sz="2000" dirty="0">
                <a:latin typeface="Arial" pitchFamily="34" charset="0"/>
                <a:cs typeface="Arial" pitchFamily="34" charset="0"/>
              </a:rPr>
              <a:t>“I</a:t>
            </a:r>
            <a:r>
              <a:rPr lang="en-US" sz="2000" dirty="0" err="1">
                <a:latin typeface="Arial" pitchFamily="34" charset="0"/>
                <a:cs typeface="Arial" pitchFamily="34" charset="0"/>
              </a:rPr>
              <a:t>nduced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>
                <a:latin typeface="Arial" pitchFamily="34" charset="0"/>
                <a:cs typeface="Arial" pitchFamily="34" charset="0"/>
              </a:rPr>
              <a:t>pluripotent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 stem</a:t>
            </a:r>
            <a:r>
              <a:rPr lang="tr-TR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cell</a:t>
            </a:r>
            <a:r>
              <a:rPr lang="tr-TR" sz="2000" dirty="0">
                <a:latin typeface="Arial" pitchFamily="34" charset="0"/>
                <a:cs typeface="Arial" pitchFamily="34" charset="0"/>
              </a:rPr>
              <a:t>”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tr-TR" sz="2000" dirty="0">
                <a:latin typeface="Arial" pitchFamily="34" charset="0"/>
                <a:cs typeface="Arial" pitchFamily="34" charset="0"/>
              </a:rPr>
              <a:t>                     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(</a:t>
            </a:r>
            <a:r>
              <a:rPr lang="en-US" sz="2000" dirty="0" err="1">
                <a:latin typeface="Arial" pitchFamily="34" charset="0"/>
                <a:cs typeface="Arial" pitchFamily="34" charset="0"/>
              </a:rPr>
              <a:t>iPSC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)</a:t>
            </a:r>
            <a:endParaRPr lang="tr-TR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79977" y="1484784"/>
            <a:ext cx="2117485" cy="1382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C:\Users\PcT\Desktop\Adult Stem Cells_files\adult stem cell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51984" y="2996952"/>
            <a:ext cx="2035944" cy="2035944"/>
          </a:xfrm>
          <a:prstGeom prst="rect">
            <a:avLst/>
          </a:prstGeom>
          <a:noFill/>
        </p:spPr>
      </p:pic>
      <p:pic>
        <p:nvPicPr>
          <p:cNvPr id="1029" name="Picture 5" descr="http://www.ucl.ac.uk/stemcells/images/ip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23992" y="5157193"/>
            <a:ext cx="2016224" cy="15162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01044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1847" y="303521"/>
            <a:ext cx="8604292" cy="5447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497676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etin kutusu 2"/>
          <p:cNvSpPr txBox="1"/>
          <p:nvPr/>
        </p:nvSpPr>
        <p:spPr>
          <a:xfrm>
            <a:off x="253497" y="126749"/>
            <a:ext cx="116065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Amiyotrofik</a:t>
            </a:r>
            <a:r>
              <a:rPr lang="tr-T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lateral</a:t>
            </a:r>
            <a:r>
              <a:rPr lang="tr-T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skleroz (ALS)</a:t>
            </a:r>
            <a:endParaRPr lang="tr-TR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etin kutusu 3"/>
          <p:cNvSpPr txBox="1"/>
          <p:nvPr/>
        </p:nvSpPr>
        <p:spPr>
          <a:xfrm>
            <a:off x="10963747" y="6264998"/>
            <a:ext cx="8329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/>
              <a:t>73</a:t>
            </a:r>
            <a:endParaRPr lang="tr-TR" dirty="0"/>
          </a:p>
        </p:txBody>
      </p:sp>
      <p:sp>
        <p:nvSpPr>
          <p:cNvPr id="7" name="Metin kutusu 6"/>
          <p:cNvSpPr txBox="1"/>
          <p:nvPr/>
        </p:nvSpPr>
        <p:spPr>
          <a:xfrm>
            <a:off x="253497" y="496081"/>
            <a:ext cx="11778558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Günümüzdeki kök hücre uygulamaları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primer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olarak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parakrin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etki (nöronların korunması) ile motor nöronların yaşamını korumayı amaçlıyor (ölen motor nöronların yerini almayı değil)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MKH öncelikle kullanılıyor (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nörotrofik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faktör salgılama,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immünsistem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modülasyonu)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Bazı gruplar;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MKH’lerin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nörotrofik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faktör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sekresyonunu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artıran laboratuvar şartları geliştirmiştir; bazıları genetik düzenleme ile spesifik faktör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sekresyonunu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artırır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Genel olarak güvenlik profili önemli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Erken faz çalışmalarında sübjektif fayda, bazı vaka çalışmalarında hastaların bir kısmında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edaviye yanıt;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Faz II çalışmalara yeni başlamış (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nörotofik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faktörleri aşırı eksprese eden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otolog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MKH’lerin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intratekal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kullanımı</a:t>
            </a:r>
          </a:p>
        </p:txBody>
      </p:sp>
      <p:sp>
        <p:nvSpPr>
          <p:cNvPr id="5" name="Dikdörtgen 4"/>
          <p:cNvSpPr/>
          <p:nvPr/>
        </p:nvSpPr>
        <p:spPr>
          <a:xfrm>
            <a:off x="8624166" y="6073530"/>
            <a:ext cx="300048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Oskarrson</a:t>
            </a:r>
            <a:r>
              <a:rPr lang="tr-T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B, Mayo </a:t>
            </a:r>
            <a:r>
              <a:rPr lang="tr-TR" sz="1200" dirty="0" err="1">
                <a:latin typeface="Arial" panose="020B0604020202020204" pitchFamily="34" charset="0"/>
                <a:cs typeface="Arial" panose="020B0604020202020204" pitchFamily="34" charset="0"/>
              </a:rPr>
              <a:t>Clin</a:t>
            </a:r>
            <a:r>
              <a:rPr lang="tr-TR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Proc</a:t>
            </a:r>
            <a:r>
              <a:rPr lang="tr-T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, 2018</a:t>
            </a:r>
            <a:endParaRPr lang="tr-TR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662858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/>
          <p:cNvSpPr txBox="1"/>
          <p:nvPr/>
        </p:nvSpPr>
        <p:spPr>
          <a:xfrm>
            <a:off x="253497" y="126749"/>
            <a:ext cx="116065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ALS</a:t>
            </a:r>
            <a:endParaRPr lang="tr-TR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Metin kutusu 5"/>
          <p:cNvSpPr txBox="1"/>
          <p:nvPr/>
        </p:nvSpPr>
        <p:spPr>
          <a:xfrm>
            <a:off x="0" y="832919"/>
            <a:ext cx="1224933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Diğer kök hücre stratejisi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nörogilial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seri öncül hücrelerin kullanımı.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Kök hücre serisi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fetal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nörol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dokudan geliştirilir (direk olarak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spinal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kordun ön boynuzuna enjekte edilir)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BU hücreler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allojenik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oldukları için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immünsüpresyon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gereklir</a:t>
            </a:r>
            <a:endParaRPr lang="tr-TR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Faz I, II çalışmalar tamamlanmış/devam ediyor </a:t>
            </a:r>
          </a:p>
        </p:txBody>
      </p:sp>
      <p:sp>
        <p:nvSpPr>
          <p:cNvPr id="5" name="Dikdörtgen 4"/>
          <p:cNvSpPr/>
          <p:nvPr/>
        </p:nvSpPr>
        <p:spPr>
          <a:xfrm>
            <a:off x="8624166" y="6073530"/>
            <a:ext cx="300048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Oskarrson</a:t>
            </a:r>
            <a:r>
              <a:rPr lang="tr-T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B, Mayo </a:t>
            </a:r>
            <a:r>
              <a:rPr lang="tr-TR" sz="1200" dirty="0" err="1">
                <a:latin typeface="Arial" panose="020B0604020202020204" pitchFamily="34" charset="0"/>
                <a:cs typeface="Arial" panose="020B0604020202020204" pitchFamily="34" charset="0"/>
              </a:rPr>
              <a:t>Clin</a:t>
            </a:r>
            <a:r>
              <a:rPr lang="tr-TR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Proc</a:t>
            </a:r>
            <a:r>
              <a:rPr lang="tr-T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, 2018</a:t>
            </a:r>
            <a:endParaRPr lang="tr-TR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739275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7829" y="353085"/>
            <a:ext cx="8841059" cy="3580950"/>
          </a:xfrm>
          <a:prstGeom prst="rect">
            <a:avLst/>
          </a:prstGeom>
        </p:spPr>
      </p:pic>
      <p:pic>
        <p:nvPicPr>
          <p:cNvPr id="3" name="Resim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4889" y="3864860"/>
            <a:ext cx="3962493" cy="193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763227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etin kutusu 4"/>
          <p:cNvSpPr txBox="1"/>
          <p:nvPr/>
        </p:nvSpPr>
        <p:spPr>
          <a:xfrm>
            <a:off x="99587" y="72428"/>
            <a:ext cx="113620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Diabetes</a:t>
            </a:r>
            <a:r>
              <a:rPr lang="tr-T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Mellitus</a:t>
            </a:r>
            <a:r>
              <a:rPr lang="tr-T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(DM)</a:t>
            </a:r>
            <a:endParaRPr lang="tr-TR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etin kutusu 2"/>
          <p:cNvSpPr txBox="1"/>
          <p:nvPr/>
        </p:nvSpPr>
        <p:spPr>
          <a:xfrm>
            <a:off x="99588" y="561315"/>
            <a:ext cx="11914361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23 çalışma değerlendirmeye alınmış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Tip 1 DM (15 çalışma; 300 hasta); tip 2 DM (7 çalışma; 224 hasta)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Kök hücre kaynakları</a:t>
            </a:r>
          </a:p>
          <a:p>
            <a:pPr>
              <a:lnSpc>
                <a:spcPct val="150000"/>
              </a:lnSpc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-HKH 6 çalışma (149 hasta), 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-Kİ-MNH 5 çalışma (189 hasta), </a:t>
            </a:r>
          </a:p>
          <a:p>
            <a:pPr>
              <a:lnSpc>
                <a:spcPct val="150000"/>
              </a:lnSpc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-UKK 5 çalışma (74 hasta), </a:t>
            </a:r>
          </a:p>
          <a:p>
            <a:pPr>
              <a:lnSpc>
                <a:spcPct val="150000"/>
              </a:lnSpc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-UK-MKH 2 çalışma (51 hasta), </a:t>
            </a:r>
          </a:p>
          <a:p>
            <a:pPr>
              <a:lnSpc>
                <a:spcPct val="150000"/>
              </a:lnSpc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-Kombine kök hücre: 2 çalışma (31 hasta), </a:t>
            </a:r>
          </a:p>
          <a:p>
            <a:pPr>
              <a:lnSpc>
                <a:spcPct val="150000"/>
              </a:lnSpc>
            </a:pP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-Kİ-MKH: 1 çalışma (20 hasta), </a:t>
            </a:r>
          </a:p>
          <a:p>
            <a:pPr>
              <a:lnSpc>
                <a:spcPct val="150000"/>
              </a:lnSpc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-plasenta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derive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MKH: 1 çalışma (10 hasta)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10 çalışmada kontrol grubu (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konvensiyonel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tedaviye ek insülin rejimi yoğun)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etin kutusu 3"/>
          <p:cNvSpPr txBox="1"/>
          <p:nvPr/>
        </p:nvSpPr>
        <p:spPr>
          <a:xfrm>
            <a:off x="9433711" y="6303010"/>
            <a:ext cx="35580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El </a:t>
            </a:r>
            <a:r>
              <a:rPr lang="tr-T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Badawy</a:t>
            </a:r>
            <a:r>
              <a:rPr lang="tr-T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A, </a:t>
            </a:r>
            <a:r>
              <a:rPr lang="tr-T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Plos</a:t>
            </a:r>
            <a:r>
              <a:rPr lang="tr-T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One</a:t>
            </a:r>
            <a:r>
              <a:rPr lang="tr-T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, 2016</a:t>
            </a:r>
            <a:endParaRPr lang="tr-TR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027868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tin kutusu 3"/>
          <p:cNvSpPr txBox="1"/>
          <p:nvPr/>
        </p:nvSpPr>
        <p:spPr>
          <a:xfrm>
            <a:off x="362139" y="516047"/>
            <a:ext cx="1141642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Hücre tipi sonuçlar üzerinde en önemli parametre; 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en iyi sonuç G-CSF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mobilizasyonu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sonrası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lökoferezle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elde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edilen CD34+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Kİ-HKH ile </a:t>
            </a:r>
          </a:p>
          <a:p>
            <a:pPr>
              <a:lnSpc>
                <a:spcPct val="150000"/>
              </a:lnSpc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İnsülin tedavisi kesilmesi: %58.9 (16 ay) </a:t>
            </a:r>
          </a:p>
          <a:p>
            <a:pPr>
              <a:lnSpc>
                <a:spcPct val="150000"/>
              </a:lnSpc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İnsülin dozunda azaltılma (&gt;%50): %7.5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UCB (iv); kemik iliğindeki benzer CD34+ hücre içerse de başarılı sonuçlar elde edilmemiş </a:t>
            </a:r>
          </a:p>
          <a:p>
            <a:pPr>
              <a:lnSpc>
                <a:spcPct val="150000"/>
              </a:lnSpc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	az sayıda çalışma var,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randomize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çalışmalar ile doğrulanmalı</a:t>
            </a:r>
          </a:p>
        </p:txBody>
      </p:sp>
      <p:sp>
        <p:nvSpPr>
          <p:cNvPr id="2" name="Metin kutusu 1"/>
          <p:cNvSpPr txBox="1"/>
          <p:nvPr/>
        </p:nvSpPr>
        <p:spPr>
          <a:xfrm>
            <a:off x="221810" y="3548958"/>
            <a:ext cx="11697077" cy="313932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Kİ’de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HKH taze olarak elde edilir,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otolog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infüzyon</a:t>
            </a:r>
            <a:endParaRPr lang="tr-TR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KK’da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aynı saflıkta CD34+ popülasyon yok, değişik evrelerde farklılaşma gösteren ve dondurulmuş hücre karışımı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Kİ ve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KK’daki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hücrelerinin ‘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homing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’,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engraftman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, farklılaşma potansiyelleri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sonuçlardaki farklılıkta rol oynamış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olabilir 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Daha çok hastada 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randomize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çalışmalar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kesin değerlendirme için gerekli</a:t>
            </a:r>
          </a:p>
          <a:p>
            <a:endParaRPr lang="tr-TR" dirty="0"/>
          </a:p>
        </p:txBody>
      </p:sp>
      <p:sp>
        <p:nvSpPr>
          <p:cNvPr id="3" name="Metin kutusu 2"/>
          <p:cNvSpPr txBox="1"/>
          <p:nvPr/>
        </p:nvSpPr>
        <p:spPr>
          <a:xfrm>
            <a:off x="153909" y="144855"/>
            <a:ext cx="119234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DM</a:t>
            </a:r>
            <a:endParaRPr lang="tr-TR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898839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/>
          <p:cNvSpPr txBox="1"/>
          <p:nvPr/>
        </p:nvSpPr>
        <p:spPr>
          <a:xfrm>
            <a:off x="108641" y="86597"/>
            <a:ext cx="115703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DM</a:t>
            </a:r>
            <a:endParaRPr lang="tr-TR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etin kutusu 3"/>
          <p:cNvSpPr txBox="1"/>
          <p:nvPr/>
        </p:nvSpPr>
        <p:spPr>
          <a:xfrm>
            <a:off x="108641" y="531611"/>
            <a:ext cx="12493784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Çalışmaların çoğu MKH kullanımına odaklanmış olsa da,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mobilize 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CD34+ </a:t>
            </a:r>
            <a:r>
              <a:rPr lang="tr-TR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Kİ-HKH </a:t>
            </a:r>
            <a:r>
              <a:rPr lang="tr-TR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ile </a:t>
            </a:r>
            <a:r>
              <a:rPr lang="tr-TR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MKH’ye</a:t>
            </a:r>
            <a:r>
              <a:rPr lang="tr-TR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göre </a:t>
            </a:r>
            <a:endParaRPr lang="tr-TR" sz="2000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tr-TR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(</a:t>
            </a:r>
            <a:r>
              <a:rPr lang="tr-TR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Kİ veya UK kaynaklı) </a:t>
            </a:r>
            <a:r>
              <a:rPr lang="tr-TR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C-</a:t>
            </a:r>
            <a:r>
              <a:rPr lang="tr-TR" sz="200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pepid</a:t>
            </a:r>
            <a:r>
              <a:rPr lang="tr-TR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seviyesi ve </a:t>
            </a:r>
            <a:r>
              <a:rPr lang="tr-TR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HbA1c düzeylerinde daha </a:t>
            </a:r>
            <a:r>
              <a:rPr lang="tr-TR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iyi sonuçlar. </a:t>
            </a:r>
            <a:endParaRPr lang="tr-TR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 veriler KH tedavi etkinliğinin birçok faktöre bağlı olduğunu göstermiştir.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Muhtemelen CD34+ hücrelerin </a:t>
            </a:r>
            <a:r>
              <a:rPr lang="tr-TR" sz="200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immünregülatuvar</a:t>
            </a:r>
            <a:r>
              <a:rPr lang="tr-TR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fonksiyonlarına, </a:t>
            </a:r>
            <a:r>
              <a:rPr lang="tr-TR" sz="200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otolog</a:t>
            </a:r>
            <a:r>
              <a:rPr lang="tr-TR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HKH ile </a:t>
            </a:r>
            <a:r>
              <a:rPr lang="tr-TR" sz="200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naiv</a:t>
            </a:r>
            <a:r>
              <a:rPr lang="tr-TR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immün</a:t>
            </a:r>
            <a:r>
              <a:rPr lang="tr-TR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sistemin </a:t>
            </a:r>
            <a:r>
              <a:rPr lang="tr-TR" sz="200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rejenerasyonuna</a:t>
            </a:r>
            <a:r>
              <a:rPr lang="tr-TR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tr-TR" sz="200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otolog</a:t>
            </a:r>
            <a:r>
              <a:rPr lang="tr-TR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Kİ-</a:t>
            </a:r>
            <a:r>
              <a:rPr lang="tr-TR" sz="200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KH’leri</a:t>
            </a:r>
            <a:r>
              <a:rPr lang="tr-TR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ile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β-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hücrelerin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rejenerasyon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ihtimaline bağlı olabilir. 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Metin kutusu 4"/>
          <p:cNvSpPr txBox="1"/>
          <p:nvPr/>
        </p:nvSpPr>
        <p:spPr>
          <a:xfrm>
            <a:off x="307818" y="3893330"/>
            <a:ext cx="1169707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/>
              <a:t>DM tedavisinde çoğu deneysel çalışma </a:t>
            </a:r>
            <a:r>
              <a:rPr lang="tr-TR" dirty="0" err="1" smtClean="0"/>
              <a:t>KH’lerin</a:t>
            </a:r>
            <a:r>
              <a:rPr lang="tr-TR" dirty="0" smtClean="0"/>
              <a:t> insülin üreten hücrelere dönüşmesine </a:t>
            </a:r>
            <a:r>
              <a:rPr lang="tr-TR" dirty="0" err="1" smtClean="0"/>
              <a:t>fokuslanmış</a:t>
            </a:r>
            <a:r>
              <a:rPr lang="tr-TR" dirty="0" smtClean="0"/>
              <a:t> olsa da; </a:t>
            </a:r>
            <a:r>
              <a:rPr lang="tr-TR" dirty="0" err="1" smtClean="0"/>
              <a:t>diabetik</a:t>
            </a:r>
            <a:r>
              <a:rPr lang="tr-TR" dirty="0" smtClean="0"/>
              <a:t> </a:t>
            </a:r>
            <a:r>
              <a:rPr lang="tr-TR" dirty="0" err="1" smtClean="0"/>
              <a:t>mikroçevrede</a:t>
            </a:r>
            <a:r>
              <a:rPr lang="tr-TR" dirty="0" smtClean="0"/>
              <a:t> düzelme </a:t>
            </a:r>
            <a:r>
              <a:rPr lang="tr-TR" dirty="0" err="1" smtClean="0"/>
              <a:t>remodelling</a:t>
            </a:r>
            <a:r>
              <a:rPr lang="tr-TR" dirty="0" smtClean="0"/>
              <a:t> ile (adacık </a:t>
            </a:r>
            <a:r>
              <a:rPr lang="tr-TR" dirty="0" err="1" smtClean="0"/>
              <a:t>hü,cre</a:t>
            </a:r>
            <a:r>
              <a:rPr lang="tr-TR" dirty="0" smtClean="0"/>
              <a:t> </a:t>
            </a:r>
            <a:r>
              <a:rPr lang="tr-TR" dirty="0" err="1" smtClean="0"/>
              <a:t>replsemanına</a:t>
            </a:r>
            <a:r>
              <a:rPr lang="tr-TR" dirty="0" smtClean="0"/>
              <a:t> ek olarak) etki </a:t>
            </a:r>
            <a:r>
              <a:rPr lang="tr-TR" dirty="0" err="1" smtClean="0"/>
              <a:t>sağlanabilceğini</a:t>
            </a:r>
            <a:r>
              <a:rPr lang="tr-TR" dirty="0" smtClean="0"/>
              <a:t> iddia eden farklı paradigma. </a:t>
            </a:r>
          </a:p>
          <a:p>
            <a:r>
              <a:rPr lang="tr-TR" dirty="0" smtClean="0"/>
              <a:t>UK-MKH Kİ-</a:t>
            </a:r>
            <a:r>
              <a:rPr lang="tr-TR" dirty="0" err="1" smtClean="0"/>
              <a:t>MKH’ye</a:t>
            </a:r>
            <a:r>
              <a:rPr lang="tr-TR" dirty="0" smtClean="0"/>
              <a:t> göre tip 1 </a:t>
            </a:r>
            <a:r>
              <a:rPr lang="tr-TR" dirty="0" err="1" smtClean="0"/>
              <a:t>DM’de</a:t>
            </a:r>
            <a:r>
              <a:rPr lang="tr-TR" dirty="0" smtClean="0"/>
              <a:t> C-</a:t>
            </a:r>
            <a:r>
              <a:rPr lang="tr-TR" dirty="0" err="1" smtClean="0"/>
              <a:t>peptid</a:t>
            </a:r>
            <a:r>
              <a:rPr lang="tr-TR" dirty="0" smtClean="0"/>
              <a:t> </a:t>
            </a:r>
            <a:r>
              <a:rPr lang="tr-TR" dirty="0" err="1" smtClean="0"/>
              <a:t>seviyesinşa</a:t>
            </a:r>
            <a:r>
              <a:rPr lang="tr-TR" dirty="0" smtClean="0"/>
              <a:t> </a:t>
            </a:r>
            <a:r>
              <a:rPr lang="tr-TR" dirty="0" err="1" smtClean="0"/>
              <a:t>ryurmada</a:t>
            </a:r>
            <a:r>
              <a:rPr lang="tr-TR" dirty="0" smtClean="0"/>
              <a:t> daha etkili</a:t>
            </a:r>
          </a:p>
          <a:p>
            <a:r>
              <a:rPr lang="tr-TR" dirty="0" smtClean="0"/>
              <a:t>BM-MNH UK-</a:t>
            </a:r>
            <a:r>
              <a:rPr lang="tr-TR" dirty="0" err="1" smtClean="0"/>
              <a:t>MNH’lere</a:t>
            </a:r>
            <a:r>
              <a:rPr lang="tr-TR" dirty="0" smtClean="0"/>
              <a:t> göre tip 2 </a:t>
            </a:r>
            <a:r>
              <a:rPr lang="tr-TR" dirty="0" err="1" smtClean="0"/>
              <a:t>DM’de</a:t>
            </a:r>
            <a:r>
              <a:rPr lang="tr-TR" dirty="0" smtClean="0"/>
              <a:t> C-</a:t>
            </a:r>
            <a:r>
              <a:rPr lang="tr-TR" dirty="0" err="1" smtClean="0"/>
              <a:t>peptid</a:t>
            </a:r>
            <a:r>
              <a:rPr lang="tr-TR" dirty="0" smtClean="0"/>
              <a:t> düzeyini artırmada daha etkili </a:t>
            </a:r>
          </a:p>
          <a:p>
            <a:r>
              <a:rPr lang="tr-TR" dirty="0" smtClean="0"/>
              <a:t>Bu konularda kesin tavsiye az sayıda hastada </a:t>
            </a:r>
            <a:r>
              <a:rPr lang="tr-TR" dirty="0" err="1" smtClean="0"/>
              <a:t>yağılan</a:t>
            </a:r>
            <a:r>
              <a:rPr lang="tr-TR" dirty="0" smtClean="0"/>
              <a:t> </a:t>
            </a:r>
            <a:r>
              <a:rPr lang="tr-TR" dirty="0" err="1" smtClean="0"/>
              <a:t>çalışmlar</a:t>
            </a:r>
            <a:r>
              <a:rPr lang="tr-TR" dirty="0" smtClean="0"/>
              <a:t> nedeni ile bulunmamakta; daha geniş </a:t>
            </a:r>
            <a:r>
              <a:rPr lang="tr-TR" dirty="0" err="1" smtClean="0"/>
              <a:t>randomize</a:t>
            </a:r>
            <a:r>
              <a:rPr lang="tr-TR" dirty="0" smtClean="0"/>
              <a:t> </a:t>
            </a:r>
            <a:r>
              <a:rPr lang="tr-TR" dirty="0" err="1" smtClean="0"/>
              <a:t>çalışmlara</a:t>
            </a:r>
            <a:r>
              <a:rPr lang="tr-TR" dirty="0" smtClean="0"/>
              <a:t> </a:t>
            </a:r>
            <a:r>
              <a:rPr lang="tr-TR" dirty="0" err="1" smtClean="0"/>
              <a:t>ijtiyaç</a:t>
            </a:r>
            <a:r>
              <a:rPr lang="tr-TR" dirty="0" smtClean="0"/>
              <a:t> var.</a:t>
            </a:r>
          </a:p>
        </p:txBody>
      </p:sp>
    </p:spTree>
    <p:extLst>
      <p:ext uri="{BB962C8B-B14F-4D97-AF65-F5344CB8AC3E}">
        <p14:creationId xmlns:p14="http://schemas.microsoft.com/office/powerpoint/2010/main" val="66208384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etin kutusu 4"/>
          <p:cNvSpPr txBox="1"/>
          <p:nvPr/>
        </p:nvSpPr>
        <p:spPr>
          <a:xfrm>
            <a:off x="162963" y="407406"/>
            <a:ext cx="12029037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tr-T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Hücre sayısı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CD34+ hücre sayısı sonuçlar üzerinde önemli. Bu sayı C-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peptid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düzeyi ve HbA1c ve insülin ihtiyacı ile korelasyon gösterir. Hücre sayısı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CD34+ hücre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sayısı aynı zamanda anti-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inflamatuar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sitokinler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(ör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; IL-4, IL-6 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TGF-</a:t>
            </a:r>
            <a:r>
              <a:rPr lang="el-GR" sz="2000" dirty="0">
                <a:latin typeface="Arial" panose="020B0604020202020204" pitchFamily="34" charset="0"/>
                <a:cs typeface="Arial" panose="020B0604020202020204" pitchFamily="34" charset="0"/>
              </a:rPr>
              <a:t>β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pozitiff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korelasyon,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proinflamatuvar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sitokinler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(TNF-</a:t>
            </a:r>
            <a:r>
              <a:rPr lang="el-G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) ile negatif korelasyon</a:t>
            </a:r>
          </a:p>
          <a:p>
            <a:pPr>
              <a:lnSpc>
                <a:spcPct val="150000"/>
              </a:lnSpc>
            </a:pPr>
            <a:r>
              <a:rPr lang="tr-T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Veriliş yolu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Etkinlik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ve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fonksiyonellik bakımından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veriliş yolu da önemli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UKK’nın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dorsal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pankreatik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arterden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intrapankretaik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infüzyonu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ile C-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peptid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ve HbA1c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seviyesi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daha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iyi sonuçlar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(iv verilişe göre) </a:t>
            </a:r>
          </a:p>
          <a:p>
            <a:pPr>
              <a:lnSpc>
                <a:spcPct val="150000"/>
              </a:lnSpc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Bu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sonuç 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dorsal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pankreatik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arterin anatomik 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pozisyonudaki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değişkenlik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nedeni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ile tartışmalı  </a:t>
            </a:r>
            <a:endParaRPr lang="tr-TR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tr-TR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Metin kutusu 5"/>
          <p:cNvSpPr txBox="1"/>
          <p:nvPr/>
        </p:nvSpPr>
        <p:spPr>
          <a:xfrm>
            <a:off x="162963" y="4828473"/>
            <a:ext cx="1186003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tr-T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Yan etki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Tip1 DM ve T2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DM’de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yan etki oranı %21.27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Organ ya da adacık hücre transplantasyonuna göre yan etki daha düşük (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immünsüpresyon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ilişkili yan etikler)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Metin kutusu 6"/>
          <p:cNvSpPr txBox="1"/>
          <p:nvPr/>
        </p:nvSpPr>
        <p:spPr>
          <a:xfrm>
            <a:off x="108641" y="86597"/>
            <a:ext cx="115703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DM</a:t>
            </a:r>
            <a:endParaRPr lang="tr-TR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693010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etin kutusu 2"/>
          <p:cNvSpPr txBox="1"/>
          <p:nvPr/>
        </p:nvSpPr>
        <p:spPr>
          <a:xfrm>
            <a:off x="153908" y="968720"/>
            <a:ext cx="1213164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tr-T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Kısıtlılıklar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İ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statistiksek gücü zayıf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Çalışma sayısı yeterli değil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Az sayıda hasta içeren çalışmalar (değerlendirme için yeterli değil)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İzlem süresi yeterli değil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Kök hücre uyulama konusunda (hücre tipi,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ygulama yolu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vb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) net değil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Kök hücre ve adacık hücreler arasında ilişki, 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teropatik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etkide yer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alan) tam moleküller ve yolakların belirlenmesi </a:t>
            </a:r>
            <a:endParaRPr lang="tr-TR" dirty="0" smtClean="0"/>
          </a:p>
        </p:txBody>
      </p:sp>
      <p:sp>
        <p:nvSpPr>
          <p:cNvPr id="4" name="Metin kutusu 3"/>
          <p:cNvSpPr txBox="1"/>
          <p:nvPr/>
        </p:nvSpPr>
        <p:spPr>
          <a:xfrm>
            <a:off x="108641" y="86597"/>
            <a:ext cx="115703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DM</a:t>
            </a:r>
            <a:endParaRPr lang="tr-TR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90142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etin kutusu"/>
          <p:cNvSpPr txBox="1"/>
          <p:nvPr/>
        </p:nvSpPr>
        <p:spPr>
          <a:xfrm>
            <a:off x="1775520" y="188641"/>
            <a:ext cx="8534182" cy="240065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tr-TR" sz="2000" b="1" dirty="0" err="1">
                <a:latin typeface="Arial" pitchFamily="34" charset="0"/>
                <a:cs typeface="Arial" pitchFamily="34" charset="0"/>
              </a:rPr>
              <a:t>Embriyonik</a:t>
            </a:r>
            <a:r>
              <a:rPr lang="tr-TR" sz="2000" b="1" dirty="0">
                <a:latin typeface="Arial" pitchFamily="34" charset="0"/>
                <a:cs typeface="Arial" pitchFamily="34" charset="0"/>
              </a:rPr>
              <a:t> kök hücre 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tr-TR" sz="2000" dirty="0" err="1">
                <a:latin typeface="Arial" pitchFamily="34" charset="0"/>
                <a:cs typeface="Arial" pitchFamily="34" charset="0"/>
              </a:rPr>
              <a:t>Blastosit</a:t>
            </a:r>
            <a:r>
              <a:rPr lang="tr-TR" sz="2000" dirty="0">
                <a:latin typeface="Arial" pitchFamily="34" charset="0"/>
                <a:cs typeface="Arial" pitchFamily="34" charset="0"/>
              </a:rPr>
              <a:t> kümesinin iç kısmından köken alır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tr-TR" sz="2000" dirty="0">
                <a:latin typeface="Arial" pitchFamily="34" charset="0"/>
                <a:cs typeface="Arial" pitchFamily="34" charset="0"/>
              </a:rPr>
              <a:t>Her üç </a:t>
            </a:r>
            <a:r>
              <a:rPr lang="tr-TR" sz="2000" dirty="0" err="1">
                <a:latin typeface="Arial" pitchFamily="34" charset="0"/>
                <a:cs typeface="Arial" pitchFamily="34" charset="0"/>
              </a:rPr>
              <a:t>germ</a:t>
            </a:r>
            <a:r>
              <a:rPr lang="tr-TR" sz="2000" dirty="0">
                <a:latin typeface="Arial" pitchFamily="34" charset="0"/>
                <a:cs typeface="Arial" pitchFamily="34" charset="0"/>
              </a:rPr>
              <a:t> tabakasına da dönüşüm 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tr-TR" sz="2000" dirty="0">
                <a:latin typeface="Arial" pitchFamily="34" charset="0"/>
                <a:cs typeface="Arial" pitchFamily="34" charset="0"/>
              </a:rPr>
              <a:t>Hemen her tür hücreye farklılaşma özelliği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tr-TR" sz="2000" dirty="0" err="1">
                <a:latin typeface="Arial" pitchFamily="34" charset="0"/>
                <a:cs typeface="Arial" pitchFamily="34" charset="0"/>
              </a:rPr>
              <a:t>Teratom</a:t>
            </a:r>
            <a:r>
              <a:rPr lang="tr-TR" sz="2000" dirty="0">
                <a:latin typeface="Arial" pitchFamily="34" charset="0"/>
                <a:cs typeface="Arial" pitchFamily="34" charset="0"/>
              </a:rPr>
              <a:t> gelişme riski ve etik sorunlar </a:t>
            </a:r>
          </a:p>
        </p:txBody>
      </p:sp>
      <p:sp>
        <p:nvSpPr>
          <p:cNvPr id="3" name="2 Dikdörtgen"/>
          <p:cNvSpPr/>
          <p:nvPr/>
        </p:nvSpPr>
        <p:spPr>
          <a:xfrm>
            <a:off x="1775520" y="2708921"/>
            <a:ext cx="8534752" cy="240065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tr-TR" sz="2000" b="1" dirty="0">
                <a:latin typeface="Arial" pitchFamily="34" charset="0"/>
                <a:cs typeface="Arial" pitchFamily="34" charset="0"/>
              </a:rPr>
              <a:t>Erişkin kök hücresi 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tr-TR" sz="2000" dirty="0">
                <a:latin typeface="Arial" pitchFamily="34" charset="0"/>
                <a:cs typeface="Arial" pitchFamily="34" charset="0"/>
              </a:rPr>
              <a:t>Belli ölçüde özelleşmiş ve sınırlı oranda farklılaşma potansiyeline sahip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tr-TR" sz="2000" dirty="0">
                <a:latin typeface="Arial" pitchFamily="34" charset="0"/>
                <a:cs typeface="Arial" pitchFamily="34" charset="0"/>
              </a:rPr>
              <a:t>Farklı dokulardan (beyin, kalp, akciğer, böbrek, dalak) elde edilebilir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tr-TR" sz="2000" dirty="0" err="1">
                <a:latin typeface="Arial" pitchFamily="34" charset="0"/>
                <a:cs typeface="Arial" pitchFamily="34" charset="0"/>
              </a:rPr>
              <a:t>EKH’lere</a:t>
            </a:r>
            <a:r>
              <a:rPr lang="tr-TR" sz="2000" dirty="0">
                <a:latin typeface="Arial" pitchFamily="34" charset="0"/>
                <a:cs typeface="Arial" pitchFamily="34" charset="0"/>
              </a:rPr>
              <a:t> göre çoğalma ve farklılaşma potansiyelleri sınırlı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tr-TR" sz="20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Rejeneratif</a:t>
            </a:r>
            <a:r>
              <a:rPr lang="tr-TR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tıpta en sıklıkla kullanılan hücreler </a:t>
            </a:r>
          </a:p>
        </p:txBody>
      </p:sp>
      <p:sp>
        <p:nvSpPr>
          <p:cNvPr id="4" name="3 Dikdörtgen"/>
          <p:cNvSpPr/>
          <p:nvPr/>
        </p:nvSpPr>
        <p:spPr>
          <a:xfrm>
            <a:off x="1775520" y="5229200"/>
            <a:ext cx="8568952" cy="14773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tr-TR" sz="2000" b="1" dirty="0">
                <a:latin typeface="Arial" pitchFamily="34" charset="0"/>
                <a:cs typeface="Arial" pitchFamily="34" charset="0"/>
              </a:rPr>
              <a:t>İ</a:t>
            </a:r>
            <a:r>
              <a:rPr lang="en-US" sz="2000" b="1" dirty="0" err="1">
                <a:latin typeface="Arial" pitchFamily="34" charset="0"/>
                <a:cs typeface="Arial" pitchFamily="34" charset="0"/>
              </a:rPr>
              <a:t>nduced</a:t>
            </a:r>
            <a:r>
              <a:rPr lang="en-US" sz="2000" b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b="1" dirty="0" err="1">
                <a:latin typeface="Arial" pitchFamily="34" charset="0"/>
                <a:cs typeface="Arial" pitchFamily="34" charset="0"/>
              </a:rPr>
              <a:t>pluripotent</a:t>
            </a:r>
            <a:r>
              <a:rPr lang="en-US" sz="2000" b="1" dirty="0">
                <a:latin typeface="Arial" pitchFamily="34" charset="0"/>
                <a:cs typeface="Arial" pitchFamily="34" charset="0"/>
              </a:rPr>
              <a:t> stem</a:t>
            </a:r>
            <a:r>
              <a:rPr lang="tr-TR" sz="2000" b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b="1" dirty="0">
                <a:latin typeface="Arial" pitchFamily="34" charset="0"/>
                <a:cs typeface="Arial" pitchFamily="34" charset="0"/>
              </a:rPr>
              <a:t>cell (</a:t>
            </a:r>
            <a:r>
              <a:rPr lang="en-US" sz="2000" b="1" dirty="0" err="1">
                <a:latin typeface="Arial" pitchFamily="34" charset="0"/>
                <a:cs typeface="Arial" pitchFamily="34" charset="0"/>
              </a:rPr>
              <a:t>iPSC</a:t>
            </a:r>
            <a:r>
              <a:rPr lang="en-US" sz="2000" b="1" dirty="0">
                <a:latin typeface="Arial" pitchFamily="34" charset="0"/>
                <a:cs typeface="Arial" pitchFamily="34" charset="0"/>
              </a:rPr>
              <a:t>)</a:t>
            </a:r>
            <a:r>
              <a:rPr lang="tr-TR" sz="2000" b="1" dirty="0"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tr-TR" sz="2000" dirty="0" err="1">
                <a:latin typeface="Arial" pitchFamily="34" charset="0"/>
                <a:cs typeface="Arial" pitchFamily="34" charset="0"/>
              </a:rPr>
              <a:t>Rejeneratif</a:t>
            </a:r>
            <a:r>
              <a:rPr lang="tr-TR" sz="2000" dirty="0">
                <a:latin typeface="Arial" pitchFamily="34" charset="0"/>
                <a:cs typeface="Arial" pitchFamily="34" charset="0"/>
              </a:rPr>
              <a:t> biyolojide büyük yenilik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tr-TR" sz="2000" dirty="0">
                <a:latin typeface="Arial" pitchFamily="34" charset="0"/>
                <a:cs typeface="Arial" pitchFamily="34" charset="0"/>
              </a:rPr>
              <a:t>Belirli TF ile işlem sonucu EKH benzeri hücrelere dönüşüm </a:t>
            </a:r>
          </a:p>
        </p:txBody>
      </p:sp>
    </p:spTree>
    <p:extLst>
      <p:ext uri="{BB962C8B-B14F-4D97-AF65-F5344CB8AC3E}">
        <p14:creationId xmlns:p14="http://schemas.microsoft.com/office/powerpoint/2010/main" val="1850652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703512" y="476091"/>
            <a:ext cx="871296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tr-TR" sz="2800" dirty="0" err="1">
                <a:latin typeface="Arial" pitchFamily="34" charset="0"/>
                <a:ea typeface="Times New Roman" pitchFamily="18" charset="0"/>
                <a:cs typeface="Arial" pitchFamily="34" charset="0"/>
              </a:rPr>
              <a:t>MKH’lerin</a:t>
            </a:r>
            <a:r>
              <a:rPr lang="tr-TR" sz="28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 diğer kök hücrelere göre avantajları</a:t>
            </a:r>
            <a:endParaRPr lang="tr-TR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Dikdörtgen"/>
          <p:cNvSpPr/>
          <p:nvPr/>
        </p:nvSpPr>
        <p:spPr>
          <a:xfrm>
            <a:off x="1703512" y="1268760"/>
            <a:ext cx="896448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tr-TR" sz="2000" dirty="0">
                <a:latin typeface="Arial" pitchFamily="34" charset="0"/>
                <a:cs typeface="Arial" pitchFamily="34" charset="0"/>
              </a:rPr>
              <a:t>Kolayca izole edilebilmeleri ve kültür ortamında çok sayıda çoğaltılabilmeleri </a:t>
            </a:r>
          </a:p>
        </p:txBody>
      </p:sp>
      <p:sp>
        <p:nvSpPr>
          <p:cNvPr id="4" name="3 Dikdörtgen"/>
          <p:cNvSpPr/>
          <p:nvPr/>
        </p:nvSpPr>
        <p:spPr>
          <a:xfrm>
            <a:off x="1703512" y="1844824"/>
            <a:ext cx="86409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tr-TR" sz="2000" dirty="0" err="1">
                <a:latin typeface="Arial" pitchFamily="34" charset="0"/>
                <a:cs typeface="Arial" pitchFamily="34" charset="0"/>
              </a:rPr>
              <a:t>In</a:t>
            </a:r>
            <a:r>
              <a:rPr lang="tr-TR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tr-TR" sz="2000" dirty="0" err="1">
                <a:latin typeface="Arial" pitchFamily="34" charset="0"/>
                <a:cs typeface="Arial" pitchFamily="34" charset="0"/>
              </a:rPr>
              <a:t>vitro</a:t>
            </a:r>
            <a:r>
              <a:rPr lang="tr-TR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tr-TR" sz="2000" dirty="0" err="1">
                <a:latin typeface="Arial" pitchFamily="34" charset="0"/>
                <a:cs typeface="Arial" pitchFamily="34" charset="0"/>
              </a:rPr>
              <a:t>pasajlama</a:t>
            </a:r>
            <a:r>
              <a:rPr lang="tr-TR" sz="2000" dirty="0">
                <a:latin typeface="Arial" pitchFamily="34" charset="0"/>
                <a:cs typeface="Arial" pitchFamily="34" charset="0"/>
              </a:rPr>
              <a:t> sırasında genetik anormalliklere yatkınlık daha az </a:t>
            </a:r>
          </a:p>
        </p:txBody>
      </p:sp>
      <p:sp>
        <p:nvSpPr>
          <p:cNvPr id="5" name="4 Dikdörtgen"/>
          <p:cNvSpPr/>
          <p:nvPr/>
        </p:nvSpPr>
        <p:spPr>
          <a:xfrm>
            <a:off x="2711625" y="2348880"/>
            <a:ext cx="235032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tr-TR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Düşük kanser riski </a:t>
            </a:r>
          </a:p>
        </p:txBody>
      </p:sp>
      <p:sp>
        <p:nvSpPr>
          <p:cNvPr id="6" name="5 Sağa Bükülü Ok"/>
          <p:cNvSpPr/>
          <p:nvPr/>
        </p:nvSpPr>
        <p:spPr>
          <a:xfrm>
            <a:off x="2063552" y="2276872"/>
            <a:ext cx="504056" cy="432048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  <p:sp>
        <p:nvSpPr>
          <p:cNvPr id="7" name="6 Metin kutusu"/>
          <p:cNvSpPr txBox="1"/>
          <p:nvPr/>
        </p:nvSpPr>
        <p:spPr>
          <a:xfrm>
            <a:off x="1703512" y="4077072"/>
            <a:ext cx="41764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tr-TR" sz="2000" dirty="0" err="1">
                <a:latin typeface="Arial" pitchFamily="34" charset="0"/>
                <a:cs typeface="Arial" pitchFamily="34" charset="0"/>
              </a:rPr>
              <a:t>Otolog</a:t>
            </a:r>
            <a:r>
              <a:rPr lang="tr-TR" sz="2000" dirty="0">
                <a:latin typeface="Arial" pitchFamily="34" charset="0"/>
                <a:cs typeface="Arial" pitchFamily="34" charset="0"/>
              </a:rPr>
              <a:t> kullanım </a:t>
            </a:r>
          </a:p>
        </p:txBody>
      </p:sp>
      <p:sp>
        <p:nvSpPr>
          <p:cNvPr id="8" name="7 Dikdörtgen"/>
          <p:cNvSpPr/>
          <p:nvPr/>
        </p:nvSpPr>
        <p:spPr>
          <a:xfrm>
            <a:off x="1703512" y="2924944"/>
            <a:ext cx="820891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tr-TR" sz="2000" dirty="0" err="1">
                <a:latin typeface="Arial" pitchFamily="34" charset="0"/>
                <a:cs typeface="Arial" pitchFamily="34" charset="0"/>
              </a:rPr>
              <a:t>Hipoimmünojenik</a:t>
            </a:r>
            <a:r>
              <a:rPr lang="tr-TR" sz="2000" dirty="0">
                <a:latin typeface="Arial" pitchFamily="34" charset="0"/>
                <a:cs typeface="Arial" pitchFamily="34" charset="0"/>
              </a:rPr>
              <a:t> olmaları nedeni ile </a:t>
            </a:r>
            <a:r>
              <a:rPr lang="tr-TR" sz="2000" dirty="0" err="1">
                <a:latin typeface="Arial" pitchFamily="34" charset="0"/>
                <a:cs typeface="Arial" pitchFamily="34" charset="0"/>
              </a:rPr>
              <a:t>allojenik</a:t>
            </a:r>
            <a:r>
              <a:rPr lang="tr-TR" sz="2000" dirty="0">
                <a:latin typeface="Arial" pitchFamily="34" charset="0"/>
                <a:cs typeface="Arial" pitchFamily="34" charset="0"/>
              </a:rPr>
              <a:t> uygulama </a:t>
            </a:r>
          </a:p>
        </p:txBody>
      </p:sp>
      <p:sp>
        <p:nvSpPr>
          <p:cNvPr id="9" name="8 Sağa Bükülü Ok"/>
          <p:cNvSpPr/>
          <p:nvPr/>
        </p:nvSpPr>
        <p:spPr>
          <a:xfrm>
            <a:off x="2135560" y="3356992"/>
            <a:ext cx="504056" cy="432048"/>
          </a:xfrm>
          <a:prstGeom prst="curvedRightArrow">
            <a:avLst>
              <a:gd name="adj1" fmla="val 25000"/>
              <a:gd name="adj2" fmla="val 50000"/>
              <a:gd name="adj3" fmla="val 2193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  <p:sp>
        <p:nvSpPr>
          <p:cNvPr id="10" name="9 Metin kutusu"/>
          <p:cNvSpPr txBox="1"/>
          <p:nvPr/>
        </p:nvSpPr>
        <p:spPr>
          <a:xfrm>
            <a:off x="2783632" y="3573016"/>
            <a:ext cx="64087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dirty="0">
                <a:latin typeface="Arial" pitchFamily="34" charset="0"/>
                <a:cs typeface="Arial" pitchFamily="34" charset="0"/>
              </a:rPr>
              <a:t>HLA uygunluğu aranmaz</a:t>
            </a:r>
          </a:p>
        </p:txBody>
      </p:sp>
      <p:sp>
        <p:nvSpPr>
          <p:cNvPr id="11" name="10 Dikdörtgen"/>
          <p:cNvSpPr/>
          <p:nvPr/>
        </p:nvSpPr>
        <p:spPr>
          <a:xfrm>
            <a:off x="1703512" y="4509121"/>
            <a:ext cx="806489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tr-TR" sz="2000" dirty="0" err="1">
                <a:latin typeface="Arial" pitchFamily="34" charset="0"/>
                <a:cs typeface="Arial" pitchFamily="34" charset="0"/>
              </a:rPr>
              <a:t>Hasarlanmış</a:t>
            </a:r>
            <a:r>
              <a:rPr lang="tr-TR" sz="2000" dirty="0">
                <a:latin typeface="Arial" pitchFamily="34" charset="0"/>
                <a:cs typeface="Arial" pitchFamily="34" charset="0"/>
              </a:rPr>
              <a:t> dokuya iv yola verildiklerinde yerleşebilme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tr-TR" sz="2000" dirty="0" err="1">
                <a:latin typeface="Arial" pitchFamily="34" charset="0"/>
                <a:cs typeface="Arial" pitchFamily="34" charset="0"/>
              </a:rPr>
              <a:t>İmmunomodulatuar</a:t>
            </a:r>
            <a:r>
              <a:rPr lang="tr-TR" sz="2000" dirty="0">
                <a:latin typeface="Arial" pitchFamily="34" charset="0"/>
                <a:cs typeface="Arial" pitchFamily="34" charset="0"/>
              </a:rPr>
              <a:t> özellikleri </a:t>
            </a:r>
          </a:p>
        </p:txBody>
      </p:sp>
      <p:sp>
        <p:nvSpPr>
          <p:cNvPr id="12" name="11 Dikdörtgen"/>
          <p:cNvSpPr/>
          <p:nvPr/>
        </p:nvSpPr>
        <p:spPr>
          <a:xfrm>
            <a:off x="1703512" y="5589240"/>
            <a:ext cx="799288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tr-TR" sz="2000" dirty="0">
                <a:latin typeface="Arial" pitchFamily="34" charset="0"/>
                <a:cs typeface="Arial" pitchFamily="34" charset="0"/>
              </a:rPr>
              <a:t>Kullanımı etik olarak sorun oluşturmaz</a:t>
            </a:r>
          </a:p>
          <a:p>
            <a:pPr>
              <a:buFont typeface="Wingdings" pitchFamily="2" charset="2"/>
              <a:buChar char="Ø"/>
            </a:pPr>
            <a:endParaRPr lang="tr-TR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3" name="Picture 5" descr="CRW_1316"/>
          <p:cNvPicPr preferRelativeResize="0"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00256" y="3501008"/>
            <a:ext cx="2016224" cy="262778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" name="Metin kutusu 1"/>
          <p:cNvSpPr txBox="1"/>
          <p:nvPr/>
        </p:nvSpPr>
        <p:spPr>
          <a:xfrm>
            <a:off x="1717493" y="6126291"/>
            <a:ext cx="88204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Doku tamirinde önemli 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trofik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faktör salgılanması</a:t>
            </a:r>
          </a:p>
        </p:txBody>
      </p:sp>
    </p:spTree>
    <p:extLst>
      <p:ext uri="{BB962C8B-B14F-4D97-AF65-F5344CB8AC3E}">
        <p14:creationId xmlns:p14="http://schemas.microsoft.com/office/powerpoint/2010/main" val="1077711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4928" y="649969"/>
            <a:ext cx="9401156" cy="2752564"/>
          </a:xfrm>
          <a:prstGeom prst="rect">
            <a:avLst/>
          </a:prstGeom>
        </p:spPr>
      </p:pic>
      <p:sp>
        <p:nvSpPr>
          <p:cNvPr id="3" name="Metin kutusu 2"/>
          <p:cNvSpPr txBox="1"/>
          <p:nvPr/>
        </p:nvSpPr>
        <p:spPr>
          <a:xfrm>
            <a:off x="181069" y="126749"/>
            <a:ext cx="114979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Ortopedi-kıkırdak hasarı</a:t>
            </a:r>
            <a:endParaRPr lang="tr-TR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48378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/>
          <p:cNvSpPr txBox="1"/>
          <p:nvPr/>
        </p:nvSpPr>
        <p:spPr>
          <a:xfrm>
            <a:off x="181069" y="126749"/>
            <a:ext cx="114979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Ortopedi-kıkırdak hasarı</a:t>
            </a:r>
            <a:endParaRPr lang="tr-TR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etin kutusu 3"/>
          <p:cNvSpPr txBox="1"/>
          <p:nvPr/>
        </p:nvSpPr>
        <p:spPr>
          <a:xfrm>
            <a:off x="181068" y="649969"/>
            <a:ext cx="12484729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34 çalışma, 737 hasta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Uygulama yapılan eklemler:</a:t>
            </a:r>
          </a:p>
          <a:p>
            <a:pPr>
              <a:lnSpc>
                <a:spcPct val="150000"/>
              </a:lnSpc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En çok diz, dirsek:4, kalça eklemi: 1, </a:t>
            </a:r>
          </a:p>
          <a:p>
            <a:pPr>
              <a:lnSpc>
                <a:spcPct val="150000"/>
              </a:lnSpc>
            </a:pP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bazı çalışmalar el bileği,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patella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femoral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eklemi de içermiş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En çok tercih edilen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KH’ler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: Kİ-MKH; AD-MKH,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snovyal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-MKH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Tek enjeksiyon en çok uygulanan yöntem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Hücre dozu konusunda çalışmalarda önemli farklılıklar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Doz cevap ilişkisinin olması konusunda  farklı sonuçlar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Enjeksiyonlardan bazıları PRP veya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hiyaluronat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içinde yapılmış </a:t>
            </a:r>
          </a:p>
          <a:p>
            <a:pPr>
              <a:lnSpc>
                <a:spcPct val="150000"/>
              </a:lnSpc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Anti-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inflmatuvar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, GF etkileri,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mikrokırık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için iyileşme)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Bazı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hastalarda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artroskopik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debritman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ve yüksek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tibial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osteomi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yapılmış. 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3020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/>
          <p:cNvSpPr txBox="1"/>
          <p:nvPr/>
        </p:nvSpPr>
        <p:spPr>
          <a:xfrm>
            <a:off x="181069" y="126749"/>
            <a:ext cx="114979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Ortopedi-kıkırdak hasarı</a:t>
            </a:r>
            <a:endParaRPr lang="tr-TR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etin kutusu 3"/>
          <p:cNvSpPr txBox="1"/>
          <p:nvPr/>
        </p:nvSpPr>
        <p:spPr>
          <a:xfrm>
            <a:off x="181068" y="649969"/>
            <a:ext cx="1228555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Hemen hemen tüm hastalarda ağrıda, fonksiyonda,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makroskopik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ve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histolik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rejenerasyonda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iyileşme.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Eklemden bağımsız iyileşme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Bazı hastalara MKH yanında, ağrı kesici ve anti-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inflamatuvar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verilmiş (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tkinlik hangisinden?)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Kontrol gruplarında da tedavi verilmeden iyileşme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Cesaret verici veri: Kıkırdak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rejenerasyonunun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olması 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hastalık seyrinde kendiliğinden olması beklenmez</a:t>
            </a:r>
          </a:p>
          <a:p>
            <a:endParaRPr lang="tr-TR" dirty="0" smtClean="0"/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7393604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729</TotalTime>
  <Words>3243</Words>
  <Application>Microsoft Office PowerPoint</Application>
  <PresentationFormat>Geniş ekran</PresentationFormat>
  <Paragraphs>289</Paragraphs>
  <Slides>48</Slides>
  <Notes>4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8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48</vt:i4>
      </vt:variant>
    </vt:vector>
  </HeadingPairs>
  <TitlesOfParts>
    <vt:vector size="57" baseType="lpstr">
      <vt:lpstr>AGaramond-Bold</vt:lpstr>
      <vt:lpstr>AGaramond-Regular</vt:lpstr>
      <vt:lpstr>Arial</vt:lpstr>
      <vt:lpstr>Calibri</vt:lpstr>
      <vt:lpstr>Calibri Light</vt:lpstr>
      <vt:lpstr>JJAAK G+ Adv P 4 D F 614</vt:lpstr>
      <vt:lpstr>Times New Roman</vt:lpstr>
      <vt:lpstr>Wingdings</vt:lpstr>
      <vt:lpstr>Office Teması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Company>HP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HP</dc:creator>
  <cp:lastModifiedBy>Microsoft hesabı</cp:lastModifiedBy>
  <cp:revision>86</cp:revision>
  <dcterms:created xsi:type="dcterms:W3CDTF">2018-12-24T07:07:11Z</dcterms:created>
  <dcterms:modified xsi:type="dcterms:W3CDTF">2020-05-13T07:10:45Z</dcterms:modified>
</cp:coreProperties>
</file>