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9" r:id="rId2"/>
    <p:sldId id="306" r:id="rId3"/>
    <p:sldId id="258" r:id="rId4"/>
    <p:sldId id="259" r:id="rId5"/>
    <p:sldId id="261" r:id="rId6"/>
    <p:sldId id="314" r:id="rId7"/>
    <p:sldId id="316" r:id="rId8"/>
    <p:sldId id="308" r:id="rId9"/>
    <p:sldId id="315" r:id="rId10"/>
    <p:sldId id="263" r:id="rId11"/>
    <p:sldId id="265" r:id="rId12"/>
    <p:sldId id="313" r:id="rId13"/>
    <p:sldId id="266" r:id="rId14"/>
    <p:sldId id="269" r:id="rId15"/>
    <p:sldId id="268" r:id="rId16"/>
    <p:sldId id="296" r:id="rId17"/>
    <p:sldId id="270" r:id="rId18"/>
    <p:sldId id="271" r:id="rId19"/>
    <p:sldId id="274" r:id="rId20"/>
    <p:sldId id="304" r:id="rId21"/>
    <p:sldId id="302" r:id="rId22"/>
    <p:sldId id="303" r:id="rId23"/>
    <p:sldId id="277" r:id="rId24"/>
    <p:sldId id="279" r:id="rId25"/>
    <p:sldId id="280" r:id="rId26"/>
    <p:sldId id="309" r:id="rId27"/>
    <p:sldId id="281" r:id="rId28"/>
    <p:sldId id="310" r:id="rId29"/>
    <p:sldId id="290" r:id="rId30"/>
    <p:sldId id="292" r:id="rId31"/>
    <p:sldId id="311" r:id="rId3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Açık Sti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60"/>
  </p:normalViewPr>
  <p:slideViewPr>
    <p:cSldViewPr snapToGrid="0">
      <p:cViewPr varScale="1">
        <p:scale>
          <a:sx n="84" d="100"/>
          <a:sy n="84" d="100"/>
        </p:scale>
        <p:origin x="62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8C5CC-5361-495E-BEED-5DD2DA27E07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A8C9D-C081-4EE6-9280-0C585A4475C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6809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8C9D-C081-4EE6-9280-0C585A4475C3}" type="slidenum">
              <a:rPr lang="tr-TR" smtClean="0"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720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8C9D-C081-4EE6-9280-0C585A4475C3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8011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8C9D-C081-4EE6-9280-0C585A4475C3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259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250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144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896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684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26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0866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475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526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919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0746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039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BD7CC-BD92-4B74-BA36-4D8AF1B7CDE0}" type="datetimeFigureOut">
              <a:rPr lang="tr-TR" smtClean="0"/>
              <a:t>30.12.2019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9C925-C825-4578-A15A-BEB8F03B01B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232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680926" y="1840190"/>
            <a:ext cx="89931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</a:t>
            </a:r>
            <a:r>
              <a:rPr lang="tr-TR" sz="48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mmün</a:t>
            </a:r>
            <a:r>
              <a:rPr lang="tr-TR" sz="4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Yetmezliklerde </a:t>
            </a:r>
            <a:r>
              <a:rPr lang="tr-TR" sz="4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Transplantasyon </a:t>
            </a:r>
            <a:endParaRPr lang="tr-TR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7686477" y="4911294"/>
            <a:ext cx="3905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Dr. Barış Kuşkonmaz</a:t>
            </a:r>
          </a:p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Hacettepe Üniversitesi</a:t>
            </a:r>
          </a:p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Pediatrik Hematoloji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93374" y="74993"/>
            <a:ext cx="11730039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sonrası </a:t>
            </a:r>
            <a:r>
              <a:rPr lang="tr-TR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değerlendirme-</a:t>
            </a:r>
            <a:r>
              <a:rPr lang="tr-TR" sz="28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analizi</a:t>
            </a:r>
            <a:endParaRPr lang="tr-T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66625" y="628778"/>
            <a:ext cx="1248774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Miks </a:t>
            </a:r>
            <a:r>
              <a:rPr lang="tr-TR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endParaRPr lang="tr-TR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Miks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PIY’in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çoğunda kabul edilebilir.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Genellikle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defektin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100% düzeltilmesi gerekmez.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kimerizminin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belli bir eşiğin altına (yaklaşık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%20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düşmesi 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relaps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2. transplantasyon riski taşır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168555"/>
              </p:ext>
            </p:extLst>
          </p:nvPr>
        </p:nvGraphicFramePr>
        <p:xfrm>
          <a:off x="193374" y="3572507"/>
          <a:ext cx="417945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69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25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 </a:t>
                      </a:r>
                      <a:r>
                        <a:rPr lang="tr-TR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kimerizm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&gt;%95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Yüksek</a:t>
                      </a:r>
                      <a:r>
                        <a:rPr lang="tr-TR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kimerizm</a:t>
                      </a:r>
                      <a:endParaRPr lang="tr-TR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%50-%95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Düşük </a:t>
                      </a:r>
                      <a:r>
                        <a:rPr lang="tr-TR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kimerizm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%5-%50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Kimerizm</a:t>
                      </a:r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kaybı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&lt;%5</a:t>
                      </a:r>
                      <a:endParaRPr lang="tr-TR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Metin kutusu 8"/>
          <p:cNvSpPr txBox="1"/>
          <p:nvPr/>
        </p:nvSpPr>
        <p:spPr>
          <a:xfrm>
            <a:off x="193374" y="3029435"/>
            <a:ext cx="4897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sınıflaması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4495456" y="4871414"/>
            <a:ext cx="26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Moratta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D, Blood, 2011 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3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148107" y="142447"/>
            <a:ext cx="11730039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sonrası </a:t>
            </a:r>
            <a:r>
              <a:rPr lang="tr-TR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değerlendirme-</a:t>
            </a:r>
            <a:r>
              <a:rPr lang="tr-TR" sz="28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analizi</a:t>
            </a:r>
            <a:endParaRPr lang="tr-T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350068" y="790736"/>
            <a:ext cx="120966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Miyeloid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lenfoid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seride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farklı şekilde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değerlendirilir;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‘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lineage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 spesifik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Miyeloid</a:t>
            </a: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seri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hücreleri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kısa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ömürlüdür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emik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iliğindeki üretime bağlıdırlar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iyeloid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kimerizmde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azalma 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HKH oranında azalmaya işaret eder. 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Lenfoid</a:t>
            </a: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seri</a:t>
            </a: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uzun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ömürlü  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ransplantasyon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sonrası erken dönemde HKH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kimerizmini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yansıtmayabilir.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77307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81069" y="2406020"/>
            <a:ext cx="11832879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Spesifik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immünyetmezliklerde</a:t>
            </a:r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837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90123" y="144855"/>
            <a:ext cx="1172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Ağır kombine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yetmezlik (AKIY)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0" y="731717"/>
            <a:ext cx="1249378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AKIY’de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HLA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uyumlu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kardeşten yapılan transplantasyonlarda yaşam oranı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&gt;%90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Özellikle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fırsatçı enfeksiyon gelişiminden önce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uyumlu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kardeşten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yapılan transplantasyonlarda, hazırlık rejimi ve GVHH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proflaksisi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gerekmez.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AKIY’de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hazırlık rejimi verilmeden yapılan transplantasyonlarda çoğunlukla IVIG ihtiyacı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T-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/B+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AKIY’de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hastaların çoğunda 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humoral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fonksiyonlarda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düzelme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T-/B-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tiplerine göre daha iyi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Genel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olarak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fenotipik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idantik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donörden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yapılan transplantasyonlarda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hazırlık rejimi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önerilir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ejeksiyon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GVHH riski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yüksek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05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14675" y="685086"/>
            <a:ext cx="118992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Haploidantik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anne veya baba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hücre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deplesyonu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ile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olarak kullanılabilir. 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</a:t>
            </a: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iyi </a:t>
            </a: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sonuçlar: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3.5 aylıktan küçük ve transplantasyon sırasında aktif enfeksiyonu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olmayanlarda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T-B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AKİY’lerde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T-B+ tiplerine göre başarı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oranı daha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yüksektir;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fakat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bunlarda bile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 hücre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fonksiyonları az sayıda hastada normale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gelir.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Sonuçları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iyileştirmek için hazırlık rejimi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kullanılabilmekte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Rejim ilişkili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toksisite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/enfeksiyon riski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14676" y="90535"/>
            <a:ext cx="11899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AKIY-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haploidantik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nakil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11658" y="29452"/>
            <a:ext cx="11715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AKIY-KT bazlı hazırlık rejimi kullanılmadan; tam uyumlu kardeş (MSD) ile akraba dışı 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donörden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(URD) yapılan transplantasyonların karşılaştırılması	 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11658" y="894203"/>
            <a:ext cx="114707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Kardeş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66; akraba dışı:37 (hazırlık rejimi verilmeden nakil yapılan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büyük seri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URD: UCB de içeriyor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Seroterapi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-GVVH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proflaksisi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amacı ile- (ATG/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alemtuzumab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MSD (%3); URD (%38) 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11658" y="5565338"/>
            <a:ext cx="12146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Çalışmanın mesajı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alamayacak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URD’den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yapılacak transplantasyonlar güvenli olabilir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0288533" y="6581001"/>
            <a:ext cx="18582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Dworak CC, JCIA, 2014 </a:t>
            </a:r>
          </a:p>
        </p:txBody>
      </p:sp>
      <p:graphicFrame>
        <p:nvGraphicFramePr>
          <p:cNvPr id="8" name="Tablo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337776"/>
              </p:ext>
            </p:extLst>
          </p:nvPr>
        </p:nvGraphicFramePr>
        <p:xfrm>
          <a:off x="184085" y="2405285"/>
          <a:ext cx="8072675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907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481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111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226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tr-TR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Kardeş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Akraba dışı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yıllık </a:t>
                      </a: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yaşam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%92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71*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yıllık olaysız yaşam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%89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%60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GVHH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%22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%50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Kronik GVHH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%39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hücre </a:t>
                      </a:r>
                      <a:r>
                        <a:rPr lang="tr-TR" sz="20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engraftmanı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%97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%92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tr-TR" sz="2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&gt;0.05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hücre rekonstrüksiyonu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%72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%17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Metin kutusu 3"/>
          <p:cNvSpPr txBox="1"/>
          <p:nvPr/>
        </p:nvSpPr>
        <p:spPr>
          <a:xfrm>
            <a:off x="111658" y="5198258"/>
            <a:ext cx="111327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Seroterapi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alanlarda yaşam oranı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MSD’e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benzer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0" y="396309"/>
            <a:ext cx="122991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MMRD: 175 hasta, (33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Omen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sendromu) 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hücre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deplesyonu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UCB: 75 hasta (15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Omen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sendromu)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rejimi: MMRD (%83), UCB (%90)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Myeloablatif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rejim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MMRD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(%46), UCB (%64)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53909" y="0"/>
            <a:ext cx="1167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AKIY- 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HLA uyumsuz akraba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(MMRD)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mblikal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kord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kanı (UCB)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315240"/>
              </p:ext>
            </p:extLst>
          </p:nvPr>
        </p:nvGraphicFramePr>
        <p:xfrm>
          <a:off x="153909" y="2463284"/>
          <a:ext cx="8260979" cy="2133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140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8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509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408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MMRD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UCB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Engraftman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%78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%86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T-hücre tam 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donör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kimerizm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(CD3+, +6 ay)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%88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%97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Myeloid tam 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donör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kimerzmi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(CD3-, +6 ay)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%33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%75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GVHH (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II-IV)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%22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%34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Kronik GVHH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%10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%22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  <a:endParaRPr lang="tr-TR" sz="20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yıllık yaşam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Metin kutusu 7"/>
          <p:cNvSpPr txBox="1"/>
          <p:nvPr/>
        </p:nvSpPr>
        <p:spPr>
          <a:xfrm>
            <a:off x="153909" y="4768920"/>
            <a:ext cx="125299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İmmün düzelme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Total lenfosit sayısı UCB grubunda daha hızlı düzelir ama  24 ayda iki grup arasında fark yok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IVIG tedavisi kesilmesi (+3 yıl): UCB grubunda %45; MMRD grubunda %31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(p=0.023)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0172921" y="6581001"/>
            <a:ext cx="2019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Fernandes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JF, Blood, 2012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8772808" y="1050202"/>
            <a:ext cx="3141552" cy="1095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579504"/>
              </p:ext>
            </p:extLst>
          </p:nvPr>
        </p:nvGraphicFramePr>
        <p:xfrm>
          <a:off x="8772807" y="1050202"/>
          <a:ext cx="3204927" cy="114141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60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07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81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983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HLA uyumsuzluk</a:t>
                      </a:r>
                      <a:endParaRPr lang="tr-T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MMRD</a:t>
                      </a:r>
                      <a:endParaRPr lang="tr-T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UCB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98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(%28)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98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(%9)</a:t>
                      </a:r>
                      <a:endParaRPr lang="tr-T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(%39)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98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veya 3</a:t>
                      </a:r>
                      <a:endParaRPr lang="tr-TR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 </a:t>
                      </a:r>
                      <a:r>
                        <a:rPr lang="tr-TR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(%91)</a:t>
                      </a:r>
                      <a:endParaRPr lang="tr-TR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(%33)</a:t>
                      </a:r>
                      <a:endParaRPr lang="tr-TR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9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38869" y="5455140"/>
            <a:ext cx="530915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ikdörtgen 9"/>
          <p:cNvSpPr/>
          <p:nvPr/>
        </p:nvSpPr>
        <p:spPr>
          <a:xfrm>
            <a:off x="305647" y="5962971"/>
            <a:ext cx="8598205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10017504" y="6581001"/>
            <a:ext cx="20190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Fernandes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JF, Blood, 2012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238869" y="697117"/>
            <a:ext cx="115940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Çalışmanın mesajı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HLA tam uyumlu kardeşi olmayanlarda hem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MMRD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hem de UCB 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geçerli seçeneklerdir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Sonuçlar birbirine benzer; her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merkez deneyimine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göre ikisi arasında tercihte bulunabilir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rekonstrüksiyonun hızlı bir şekilde elde edilmesini sağlayacak stratejilerin geliştirilmesi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sonuçlarında önemli iyileşme</a:t>
            </a:r>
          </a:p>
          <a:p>
            <a:endParaRPr lang="tr-TR" dirty="0" smtClean="0"/>
          </a:p>
        </p:txBody>
      </p:sp>
      <p:sp>
        <p:nvSpPr>
          <p:cNvPr id="7" name="Metin kutusu 6"/>
          <p:cNvSpPr txBox="1"/>
          <p:nvPr/>
        </p:nvSpPr>
        <p:spPr>
          <a:xfrm>
            <a:off x="-506994" y="13387"/>
            <a:ext cx="1167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AKIY- 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MMRD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UCB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05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44855" y="235390"/>
            <a:ext cx="11778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AKIY-Transplantasyon değerlendirme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490601" y="849145"/>
            <a:ext cx="112607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</a:t>
            </a:r>
            <a:r>
              <a:rPr lang="tr-T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sonuçları üzerinde etkili olan başlıca </a:t>
            </a: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faktörler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 Eşlik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eden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komorbidite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özellikle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sırasında enfeksiyon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durumu</a:t>
            </a:r>
          </a:p>
          <a:p>
            <a:pPr algn="just"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 Transplantasyon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sırasında hasta yaşının &lt;3.5 ay olması iyi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prognoz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göstergesi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tipi: en iyi sonuçlar tam uyumlu kardeşten yapılan transplantasyonlarda elde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edilir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AKİY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tipi: T-B- formunda transplantasyon başarısı daha düşük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5802" y="10474"/>
            <a:ext cx="11706131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Wiskott-Aldrich</a:t>
            </a:r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sendromu </a:t>
            </a:r>
            <a:endParaRPr lang="tr-T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295746" y="4606973"/>
            <a:ext cx="11618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tr-TR" dirty="0"/>
          </a:p>
        </p:txBody>
      </p:sp>
      <p:sp>
        <p:nvSpPr>
          <p:cNvPr id="8" name="Metin kutusu 7"/>
          <p:cNvSpPr txBox="1"/>
          <p:nvPr/>
        </p:nvSpPr>
        <p:spPr>
          <a:xfrm>
            <a:off x="135802" y="563831"/>
            <a:ext cx="123579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 sayısı: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194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(1980-2009 yılları arasında)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yaş: 34.6 ay (2ay-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yıl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); %61.3 &lt;2 yaş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Klinik skor: &lt;3 (%13.9), 3-4 (%56.7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(%29.4)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Miyeloablatif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rejim: %88.1</a:t>
            </a:r>
          </a:p>
          <a:p>
            <a:pPr>
              <a:lnSpc>
                <a:spcPct val="150000"/>
              </a:lnSpc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Yaşam oranları ve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prognostik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yıllık yaşam oranı: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%84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(2000’den sonra yapılanlarda %89)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Klinik skoru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olanda yaşam oranı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%92.5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 5 olanda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79.3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Yaşam oranı;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MSD’de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MMFD ve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UCB göre daha iyi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MSD-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MMFD’de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yaşın yaşam üzerine etkisi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yok;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URD’de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5 yıllık yaşam oranı &lt;2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yaşta daha iyi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126300" y="6519307"/>
            <a:ext cx="26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Moratta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D, Blood, 2011 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35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81481" y="99588"/>
            <a:ext cx="11778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Sunu planı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26336" y="622808"/>
            <a:ext cx="114888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immünyetmezliklerde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transplantasyon genel prensipleri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Hastalık aktivitesi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seçimi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graft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manipülasyonu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Hazırlık rejimi (MA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RIC)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Transplantasyon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sonrası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izlem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Spesifik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immünyetmezliklerde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transplantasyon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Ağır kombine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yetmezlik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Wiskott-Aldrich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sendromu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Kronik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granülomatöz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Griscelli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sendromu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DOCK8 eksikliği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IPEX sendromu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Erişkinlerde transplantasyon</a:t>
            </a:r>
          </a:p>
          <a:p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15094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0" y="108426"/>
            <a:ext cx="11706131" cy="519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8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Wiskott-Aldrich</a:t>
            </a:r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sendromu  </a:t>
            </a:r>
            <a:endParaRPr lang="tr-T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53908" y="691686"/>
            <a:ext cx="1237485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Komplikasyonlar ve risk faktörleri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Klinik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skoru ≥3 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olanlarda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omplikasyonlar daha fazla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güçlü (&gt;%50) ve stabil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miyeloid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olmayanlarda daha fazla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Lenfosit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sayısı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kimerizmi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düşük olanlarda (%5-50) daha az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Otoimmünite (%13.9),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kimerizmi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düşük olanlarda,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mmün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düzelme olmayanlarda daha fazla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10125203" y="6173379"/>
            <a:ext cx="2688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Moratta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D, Blood, 2011 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280658" y="3155717"/>
            <a:ext cx="117966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Çalışma 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mesajı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 ve güçlü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(&gt;%50)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engraftman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tam düzelme için önemli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Miyeloablatif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rejim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(klinik durum uygunsa) tercih edilir</a:t>
            </a:r>
          </a:p>
          <a:p>
            <a:endParaRPr lang="tr-TR" dirty="0" smtClean="0"/>
          </a:p>
          <a:p>
            <a:r>
              <a:rPr lang="tr-TR" dirty="0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829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44855" y="0"/>
            <a:ext cx="11932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WAS-akraba dışı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kord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44855" y="523220"/>
            <a:ext cx="1290118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 sayısı: 90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yıl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(4.8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ay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14.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yıl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≤5 yaş: 81 hasta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(%90.0)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HLA uyum: 6/6 (11 hasta), 5/6 (52 hasta), 4/6 (25 hasta) 3/6 (1hasta)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Busulfan bazlı 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miyeloablatif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rejim: %97</a:t>
            </a:r>
            <a:endParaRPr lang="tr-TR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sonuçları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yıllık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yaşam/olaysız yaşam: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75/70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Klinik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skor 2 olanlarda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%85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; klinik skoru 4-5 olanlarda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 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 smtClean="0"/>
          </a:p>
        </p:txBody>
      </p:sp>
      <p:sp>
        <p:nvSpPr>
          <p:cNvPr id="6" name="Dikdörtgen 5"/>
          <p:cNvSpPr/>
          <p:nvPr/>
        </p:nvSpPr>
        <p:spPr>
          <a:xfrm>
            <a:off x="6859508" y="677129"/>
            <a:ext cx="52178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 err="1">
                <a:latin typeface="FranklinGothic-Medium"/>
              </a:rPr>
              <a:t>Eurocord</a:t>
            </a:r>
            <a:r>
              <a:rPr lang="tr-TR" sz="1400" dirty="0">
                <a:latin typeface="FranklinGothic-Medium"/>
              </a:rPr>
              <a:t>, </a:t>
            </a:r>
            <a:r>
              <a:rPr lang="tr-TR" sz="1400" dirty="0" err="1">
                <a:latin typeface="FranklinGothic-Medium"/>
              </a:rPr>
              <a:t>Cord</a:t>
            </a:r>
            <a:r>
              <a:rPr lang="tr-TR" sz="1400" dirty="0">
                <a:latin typeface="FranklinGothic-Medium"/>
              </a:rPr>
              <a:t> </a:t>
            </a:r>
            <a:r>
              <a:rPr lang="tr-TR" sz="1400" dirty="0" smtClean="0">
                <a:latin typeface="FranklinGothic-Medium"/>
              </a:rPr>
              <a:t>Blood </a:t>
            </a:r>
            <a:r>
              <a:rPr lang="en-US" sz="1400" dirty="0" smtClean="0">
                <a:latin typeface="FranklinGothic-Medium"/>
              </a:rPr>
              <a:t>Committee </a:t>
            </a:r>
            <a:r>
              <a:rPr lang="en-US" sz="1400" dirty="0">
                <a:latin typeface="FranklinGothic-Medium"/>
              </a:rPr>
              <a:t>of Cellular Therapy and </a:t>
            </a:r>
            <a:r>
              <a:rPr lang="en-US" sz="1400" dirty="0" err="1">
                <a:latin typeface="FranklinGothic-Medium"/>
              </a:rPr>
              <a:t>Immunobiology</a:t>
            </a:r>
            <a:r>
              <a:rPr lang="en-US" sz="1400" dirty="0">
                <a:latin typeface="FranklinGothic-Medium"/>
              </a:rPr>
              <a:t> Working Party of </a:t>
            </a:r>
            <a:r>
              <a:rPr lang="en-US" sz="1400" dirty="0" smtClean="0">
                <a:latin typeface="FranklinGothic-Medium"/>
              </a:rPr>
              <a:t>the</a:t>
            </a:r>
            <a:r>
              <a:rPr lang="tr-TR" sz="1400" dirty="0" smtClean="0">
                <a:latin typeface="FranklinGothic-Medium"/>
              </a:rPr>
              <a:t> </a:t>
            </a:r>
            <a:r>
              <a:rPr lang="en-US" sz="1400" dirty="0" smtClean="0">
                <a:latin typeface="FranklinGothic-Medium"/>
              </a:rPr>
              <a:t>EBMT</a:t>
            </a:r>
            <a:r>
              <a:rPr lang="en-US" sz="1400" dirty="0">
                <a:latin typeface="FranklinGothic-Medium"/>
              </a:rPr>
              <a:t>, </a:t>
            </a:r>
            <a:r>
              <a:rPr lang="en-US" sz="1400" dirty="0" smtClean="0">
                <a:latin typeface="FranklinGothic-Medium"/>
              </a:rPr>
              <a:t>Inborn </a:t>
            </a:r>
            <a:r>
              <a:rPr lang="en-US" sz="1400" dirty="0">
                <a:latin typeface="FranklinGothic-Medium"/>
              </a:rPr>
              <a:t>Errors Working Party of the EBMT</a:t>
            </a:r>
            <a:endParaRPr lang="tr-TR" sz="1400" dirty="0"/>
          </a:p>
        </p:txBody>
      </p:sp>
      <p:sp>
        <p:nvSpPr>
          <p:cNvPr id="2" name="Dikdörtgen 1"/>
          <p:cNvSpPr/>
          <p:nvPr/>
        </p:nvSpPr>
        <p:spPr>
          <a:xfrm>
            <a:off x="8933301" y="6332511"/>
            <a:ext cx="3850191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Shekhovtsova,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Haematologica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4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/>
          <p:cNvSpPr/>
          <p:nvPr/>
        </p:nvSpPr>
        <p:spPr>
          <a:xfrm>
            <a:off x="199175" y="963823"/>
            <a:ext cx="11742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425513" y="2609703"/>
            <a:ext cx="10945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144855" y="24515"/>
            <a:ext cx="11932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WAS-akraba dışı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kord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kanı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99175" y="2194436"/>
            <a:ext cx="11724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Çalışmanın mesajı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idantik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donörü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olmayan küçük çocuklarda, UCB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transplantasyonu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iyi bir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seçenek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X’e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bağlı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tipinde transplantasyon kararı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 bazlı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olarak değerlendirilmeli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8933301" y="6332511"/>
            <a:ext cx="3850191" cy="335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Shekhovtsova,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Haematologica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144855" y="530827"/>
            <a:ext cx="113530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Prognositik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Multivaryant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analizlerde total ve olaysız yaşam için iyi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prognostik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faktörler: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&lt;2yaş, skor &lt;3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Olaysız yaşamda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X’e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bağlı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fenotipi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iyi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967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53909" y="63156"/>
            <a:ext cx="1160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Kronik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granülomatöz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86008" y="771289"/>
            <a:ext cx="88090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-Hafif klinik seyir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-Ağır organ hasarı/enfeksiyon nedeni ile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toksisitesi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GVHH riski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ağ Ayraç 5"/>
          <p:cNvSpPr/>
          <p:nvPr/>
        </p:nvSpPr>
        <p:spPr>
          <a:xfrm>
            <a:off x="4508625" y="772902"/>
            <a:ext cx="851025" cy="1475715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5476249" y="1271632"/>
            <a:ext cx="4499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kararı?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86008" y="2610553"/>
            <a:ext cx="97686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ESID-EBMT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uygunluk kriterleri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Bir veya daha fazla yaşamı tehdit eden enfeksiyon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Tedaviye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dirençli enfeksiyon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Progresif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organ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disfonksiyonu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Steroid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bağımlı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granülomatöz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hastalık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Profilaktik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tedavilere uyum olmaması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Tıbbi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bakım uzmanının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bulunmaması 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 Gen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tedavisi sonrası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premalign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veya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miyelodisplastik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klon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gelişmesi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5685713" y="1898523"/>
            <a:ext cx="5640446" cy="958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Transplantasyon yapılan hastalarda, büyüme ve yaşam kalitesinde düzelme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daha iyi</a:t>
            </a:r>
          </a:p>
        </p:txBody>
      </p:sp>
    </p:spTree>
    <p:extLst>
      <p:ext uri="{BB962C8B-B14F-4D97-AF65-F5344CB8AC3E}">
        <p14:creationId xmlns:p14="http://schemas.microsoft.com/office/powerpoint/2010/main" val="14107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5802" y="598164"/>
            <a:ext cx="123006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56 hasta (16 merkez)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Yaş 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): 12.7 yıl (6.8-17.3); %45’i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adölesan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/genç yetişkin (14-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39 yaş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Hastaların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%75’i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yüksek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riskli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 uyumlu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donörler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): MRD (21 hasta), MURD (35 hasta)</a:t>
            </a:r>
          </a:p>
          <a:p>
            <a:pPr>
              <a:lnSpc>
                <a:spcPct val="150000"/>
              </a:lnSpc>
            </a:pPr>
            <a:endParaRPr lang="tr-TR" sz="2000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sonuçları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Toplam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yaşam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%93,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olaysız yaşam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89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izlem 21 ay)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Akut GVHH 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II-IV): %11,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kronik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GVHH: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VOD ve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mukozit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III-IV):  yok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Hayatta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olan hastalar içinde stabil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(≥%90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oranı: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93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Çalışmanın mesajı: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Yüksek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riskli hastalarda azaltılmış yoğunluktaki bu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rejim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etkin ve güvenli</a:t>
            </a:r>
            <a:endParaRPr lang="tr-TR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35802" y="0"/>
            <a:ext cx="1160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Kronik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granülomatöz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 (RIC)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0326985" y="6537363"/>
            <a:ext cx="2218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Güngör T,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Lancet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2014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6455121" y="581938"/>
            <a:ext cx="508804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Azaltılmış yoğunlukta rejim: </a:t>
            </a:r>
            <a:r>
              <a:rPr lang="tr-T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busulfan</a:t>
            </a:r>
            <a:r>
              <a:rPr lang="tr-T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(azaltılmış dozda), </a:t>
            </a:r>
            <a:r>
              <a:rPr lang="tr-T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fludarabin</a:t>
            </a:r>
            <a:r>
              <a:rPr lang="tr-T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ATG/</a:t>
            </a:r>
            <a:r>
              <a:rPr lang="tr-TR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alemtuzumab</a:t>
            </a:r>
            <a:r>
              <a:rPr lang="tr-T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34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5802" y="630207"/>
            <a:ext cx="11887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70 hasta (16 merkez)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%80 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 uyumlu</a:t>
            </a:r>
          </a:p>
          <a:p>
            <a:pPr algn="just"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</a:t>
            </a: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MURD (44), MSD (12), MMURD (12) , MFD (1), </a:t>
            </a:r>
            <a:r>
              <a:rPr lang="tr-TR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haploidantik</a:t>
            </a:r>
            <a:r>
              <a:rPr lang="tr-T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(1)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Yaş: 8.9 yıl (</a:t>
            </a:r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46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ay</a:t>
            </a:r>
            <a:r>
              <a:rPr lang="en-US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19.3 yıl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91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’i yüksek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riskli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tr-TR" sz="2000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sonuçları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aşam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olaysız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yaşam: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%91.4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%81.4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izlem 34 ay)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GVHH (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grade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III-IV): %12, kronik GVHH: 9 hastada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Yaşayan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hastalar içerisinde, ≥%95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miyeloid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elde edilen hasta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oranı: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%80 </a:t>
            </a:r>
            <a:endParaRPr lang="tr-TR" sz="2000" dirty="0" smtClean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Major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toksisite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yok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Çalışmanın mesajı: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Yüksek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riskli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hastalarda, </a:t>
            </a:r>
            <a:r>
              <a:rPr lang="tr-TR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treosulfan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içeren hazırlık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rejimleri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etkin ve güvenli</a:t>
            </a:r>
          </a:p>
          <a:p>
            <a:pPr>
              <a:lnSpc>
                <a:spcPct val="150000"/>
              </a:lnSpc>
            </a:pP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35802" y="-1655"/>
            <a:ext cx="11606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Kronik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granülomatöz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 (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Treosulfan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9672594" y="6500858"/>
            <a:ext cx="22220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Morillo-Gutierrez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Blood, 2016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44444" y="72427"/>
            <a:ext cx="11543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Griscelli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sendromu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689065"/>
            <a:ext cx="1243770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 sayısı: 10 (1997-2013 yılları arasında)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yaş: 13.5 ay (6-58 ay)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HLA tam uyumlu kardeş (6), HLA tam uyumlu diğer akraba (2), HLA uyumlu olmayan akraba (2)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MSS tutulumu: 3 hasta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 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miyeloablatif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Bu+Cy+ATG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etoposid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(8),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Bu+Flu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(2)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Transplantayon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sonuçları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Engraftman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9/10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Akut GVHH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(-), kronik GVHH: 1 hasta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VOD: 4 hasta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Yaşam: 8 (%80)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Nörolojik sekel: (-)</a:t>
            </a:r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9492017" y="6414795"/>
            <a:ext cx="2572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Kuskonmaz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B,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Ped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Transpl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2017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39916" y="38334"/>
            <a:ext cx="11715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DOCK8 eksikliği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674630"/>
            <a:ext cx="1245304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Hasta/transplantasyon özellikleri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81 hasta (21 merkez)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Ortanca yaş 9.7 yıl (0.7-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27.7 yıl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tipleri: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%88.9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HLA uyumlu </a:t>
            </a:r>
          </a:p>
          <a:p>
            <a:pPr>
              <a:lnSpc>
                <a:spcPct val="150000"/>
              </a:lnSpc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Yaşam oranı ve 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prognostik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faktörler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yıllık yaşam oranı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%84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Hazırlık rejimi: TREO veya Bu (RIC) ile Bu (MA)’e göre yaşam oranı daha iyi: %97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%78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(p=0.049)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Yaş: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&lt;8 yaşta: %96; &gt;8 yaşta %78 (p=0.06)</a:t>
            </a: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zamanı: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2011-15 yılları arası: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%92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1995-20110 arası: %57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(p=0.01)</a:t>
            </a:r>
          </a:p>
          <a:p>
            <a:pPr>
              <a:lnSpc>
                <a:spcPct val="150000"/>
              </a:lnSpc>
            </a:pPr>
            <a:endParaRPr lang="tr-TR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9587621" y="505353"/>
            <a:ext cx="28654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IEWP of EBMT, ESID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0168550" y="6490126"/>
            <a:ext cx="2132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Aydin SE, JACI,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3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50067" y="905346"/>
            <a:ext cx="4940390" cy="49859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 sayısı: 3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Yaş: 1.5 y, 15.8 y, 6,8 y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Sklerozan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kolanjit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2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hasta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Kolit:1 hasta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rejimi: Bu bazlı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miyeloablatif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HLA tam uyumlu kardeş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Akut/kronik GVHD: (-)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VOD: 1 hasta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Yaşam: 3/3 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Tam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Kuskonmaz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B, BMT, 2018</a:t>
            </a:r>
            <a:endParaRPr lang="tr-TR" sz="1200" dirty="0"/>
          </a:p>
        </p:txBody>
      </p:sp>
      <p:sp>
        <p:nvSpPr>
          <p:cNvPr id="6" name="Metin kutusu 5"/>
          <p:cNvSpPr txBox="1"/>
          <p:nvPr/>
        </p:nvSpPr>
        <p:spPr>
          <a:xfrm>
            <a:off x="6038661" y="896292"/>
            <a:ext cx="5640309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Yaş: 7 y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Dirençli AML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non-miyeloablatif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(Mel+Flu+ATG)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Tam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(+1 ay, +2 ay)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Akut GVHD: (-)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VOD: (-)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AML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relaps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(+ 4 ay),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(+6 ay)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Kuskonmaz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B, Pediatr Blood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2017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81068" y="161480"/>
            <a:ext cx="11715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DOCK8 eksikliği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8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0" y="74577"/>
            <a:ext cx="11914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cs typeface="Arial" panose="020B0604020202020204" pitchFamily="34" charset="0"/>
              </a:rPr>
              <a:t>IPEX 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sendromu 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immundisregülasyon, </a:t>
            </a:r>
            <a:r>
              <a:rPr lang="tr-TR" sz="2400" dirty="0" err="1">
                <a:latin typeface="Arial" panose="020B0604020202020204" pitchFamily="34" charset="0"/>
                <a:cs typeface="Arial" panose="020B0604020202020204" pitchFamily="34" charset="0"/>
              </a:rPr>
              <a:t>poliendokrinopati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err="1">
                <a:latin typeface="Arial" panose="020B0604020202020204" pitchFamily="34" charset="0"/>
                <a:cs typeface="Arial" panose="020B0604020202020204" pitchFamily="34" charset="0"/>
              </a:rPr>
              <a:t>enteropati</a:t>
            </a:r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X-</a:t>
            </a:r>
            <a:r>
              <a:rPr lang="tr-TR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linked</a:t>
            </a:r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Dikdörtgen 8"/>
          <p:cNvSpPr/>
          <p:nvPr/>
        </p:nvSpPr>
        <p:spPr>
          <a:xfrm>
            <a:off x="10224380" y="6497722"/>
            <a:ext cx="3164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Barzaghi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F, JACI,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9569514" y="2171219"/>
            <a:ext cx="2492721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Organ tutulum skoru 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(1’er puan)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İnatçı ishal</a:t>
            </a: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Malnütrisyon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KC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disfonksiyonu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Respiratuar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tutulum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Böbrek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disfonksiyonu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03632" y="697385"/>
            <a:ext cx="11988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Transplantasyon (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 hasta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 ile IST (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 hasta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 uzun dönem karşılaştırma (38 merkez)</a:t>
            </a:r>
          </a:p>
          <a:p>
            <a:pPr>
              <a:lnSpc>
                <a:spcPct val="150000"/>
              </a:lnSpc>
            </a:pP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      (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PIDTC, IEWP of EBMT)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Hasta/transplantasyon </a:t>
            </a:r>
            <a:r>
              <a:rPr lang="tr-TR" sz="2000" b="1" dirty="0">
                <a:latin typeface="Arial" panose="020B0604020202020204" pitchFamily="34" charset="0"/>
                <a:cs typeface="Arial" panose="020B0604020202020204" pitchFamily="34" charset="0"/>
              </a:rPr>
              <a:t>özellikleri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yapılanlarda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yaş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9.7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yıl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(0.7-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27.2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yıl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Donörler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%89.7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HLA uyumlu 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sonuçları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Yaşam oranları benzer (%73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%65)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 tutulum skoru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hem yaşam oranı hem de yaşam kalitesinde belirleyici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bulguların devamı veya yeni çıkan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transplant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ile %17; İST ile %51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(p=0.001)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    İST hastalık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progresyonunu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engellemez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Fonksiyonel </a:t>
            </a:r>
            <a:r>
              <a:rPr lang="tr-TR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Treg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hücrelerinin sayısı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otoimmünitenin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kontrolü açısından kritik</a:t>
            </a:r>
          </a:p>
        </p:txBody>
      </p:sp>
    </p:spTree>
    <p:extLst>
      <p:ext uri="{BB962C8B-B14F-4D97-AF65-F5344CB8AC3E}">
        <p14:creationId xmlns:p14="http://schemas.microsoft.com/office/powerpoint/2010/main" val="22959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0" y="-72428"/>
            <a:ext cx="11760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yetmezlik (PIY)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44444" y="369311"/>
            <a:ext cx="118841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Heterojen klinik;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aşırı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inflamatuvar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yanıt ön planda olabilir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immündisregülasyon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İnsidans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1/1200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Son yıllarda tanımlanan PIY sayısında önemli artış olmuştur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Yeni nesil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sekanslama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yöntemleri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PIY altında 9 farklı grupta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354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farklı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yetmezlik tanımlanmıştır  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‘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International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Union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Immunologic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Societies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’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2018 yılında yayınlanan raporu</a:t>
            </a:r>
            <a:endParaRPr lang="tr-TR" dirty="0"/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23692"/>
              </p:ext>
            </p:extLst>
          </p:nvPr>
        </p:nvGraphicFramePr>
        <p:xfrm>
          <a:off x="444635" y="3231633"/>
          <a:ext cx="7301312" cy="37033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72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73409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Kombine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immünyetmezlik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Sendromik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ulgular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ile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kombine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yetmezlik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Ağırlıklı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olarak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antikor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eksikliği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İmmündisregülasyon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hastalıkları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Fagosit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sayı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fonksiyon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bozuklukları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İntrinsik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doğal 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immünite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bozuklukları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Otoinfl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matu</a:t>
                      </a: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US" sz="1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hastalıklar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Kompleman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eksiklikleri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Doğuştan </a:t>
                      </a:r>
                      <a:r>
                        <a:rPr lang="tr-TR" sz="18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immünite</a:t>
                      </a:r>
                      <a:r>
                        <a:rPr lang="tr-TR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bozukluklarının </a:t>
                      </a:r>
                      <a:r>
                        <a:rPr lang="tr-TR" sz="18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fenokopileri</a:t>
                      </a:r>
                      <a:r>
                        <a:rPr lang="tr-TR" sz="18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123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99176" y="0"/>
            <a:ext cx="11579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Erişkin PIY-transplantasyon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199176" y="654454"/>
            <a:ext cx="119928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29 hasta, ortalama yaş 24 yıl (17-50 yıl arası)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: MUD/MMUD (18), MR (11)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Azaltılmış yoğunlukta rejim: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Mel+Flu+alemtuzumab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(20)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Bu+Flu+alemtuzmab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(8),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Bu+Flu+ATG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(1)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Total yaşam (3 yıl): %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85.1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KGH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dışı (18 hasta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%88.9, KGH (11 hasta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%81.8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Hayatta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olanların %87’sinde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persistan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veya tekrarlayan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enfekskiyon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yok (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miks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veya tam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kimerism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								           </a:t>
            </a:r>
            <a:r>
              <a:rPr lang="tr-T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Fox</a:t>
            </a:r>
            <a:r>
              <a:rPr lang="tr-T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200" dirty="0">
                <a:latin typeface="Arial" panose="020B0604020202020204" pitchFamily="34" charset="0"/>
                <a:cs typeface="Arial" panose="020B0604020202020204" pitchFamily="34" charset="0"/>
              </a:rPr>
              <a:t>TA,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Blood. 2018</a:t>
            </a:r>
            <a:endParaRPr lang="tr-T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17283" y="181069"/>
            <a:ext cx="11561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PIY’de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transplantasyon-sonuç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353086" y="823865"/>
            <a:ext cx="119143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Giderek artan sayıda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immünyetmezlik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tanımlanmakta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başarısında son yıllarda artış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öncesi hastalık aktivitesinin (enfeksiyon,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kontrolü kritik öneme sahip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Azaltılmış yoğunlukta rejim yaygın olarak kullanılmakta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Transplantasyon sonrası yakın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takibi, ‘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lineage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’ spesifik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kimerizm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çalışması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Nakil sonrası yakın enfeksiyon,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rekonstrüksiyon,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takibi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Erişkin hastalarda azaltılmış yoğunlukta rejim, ve uygun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ile başarılı sonuçlar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1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80658" y="261790"/>
            <a:ext cx="11688024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tr-TR" sz="28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</a:t>
            </a:r>
            <a:r>
              <a:rPr lang="tr-TR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yetmezliklerde transplantasyonun genel prensipleri</a:t>
            </a:r>
            <a:endParaRPr lang="tr-T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280658" y="792384"/>
            <a:ext cx="117785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Toplam ve olaysız yaşam süresi transplantasyon sonuçlarını değerlendirmede önemli fakat, 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nihai amaç;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güçlü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engarftmanı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 altta yatan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bozukluğun düzeltilmesidir</a:t>
            </a:r>
            <a:r>
              <a:rPr lang="tr-TR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280658" y="1990726"/>
            <a:ext cx="1150695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Transplantasyonda değerlendirilecek önemli konular                                            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Hastalık aktivitesi: Enfeksiyon,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otoinflamasyon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 beslenme durumu                                                          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seçimi,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graft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manipülasyonunu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Hazırlık rejimi: Kullanılacak ilaçlar ve dozları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(MA </a:t>
            </a:r>
            <a:r>
              <a:rPr lang="tr-TR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RIC)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                                                          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sonrası izlem: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Donör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kimerizmi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GVHH, enfeksiyon ve </a:t>
            </a:r>
            <a:r>
              <a:rPr lang="tr-TR" sz="2000" dirty="0" err="1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</a:t>
            </a:r>
            <a:r>
              <a:rPr lang="tr-TR" sz="2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rekonstrüksiyon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8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86302" y="964254"/>
            <a:ext cx="912964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Hastalık aktivitesinin kontrolü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e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nfeksiyon,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hiperinflamasyon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Beslenme </a:t>
            </a:r>
            <a:r>
              <a:rPr lang="tr-T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durumunun düzeltilmesi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erum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IgG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seviyesinin optimum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replasmanı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-95524" y="151737"/>
            <a:ext cx="11862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öncesi hastalık aktivitesi ve medikal yaklaşım</a:t>
            </a:r>
          </a:p>
        </p:txBody>
      </p:sp>
      <p:sp>
        <p:nvSpPr>
          <p:cNvPr id="3" name="Dikdörtgen 2"/>
          <p:cNvSpPr/>
          <p:nvPr/>
        </p:nvSpPr>
        <p:spPr>
          <a:xfrm>
            <a:off x="6561234" y="1388960"/>
            <a:ext cx="28760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başarısında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anahtar </a:t>
            </a:r>
            <a:r>
              <a:rPr lang="tr-TR" sz="20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rol</a:t>
            </a:r>
            <a:endParaRPr lang="tr-TR" sz="2000" dirty="0"/>
          </a:p>
        </p:txBody>
      </p:sp>
      <p:sp>
        <p:nvSpPr>
          <p:cNvPr id="5" name="Sağ Ayraç 4"/>
          <p:cNvSpPr/>
          <p:nvPr/>
        </p:nvSpPr>
        <p:spPr>
          <a:xfrm>
            <a:off x="5909384" y="964254"/>
            <a:ext cx="651850" cy="1865077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811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9988" y="-25343"/>
            <a:ext cx="11862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öncesi hastalık aktivitesi ve medikal yaklaşım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29824" y="601898"/>
            <a:ext cx="11757376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outcome with second hematopoietic stem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transplantation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a patient with IL-10R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deficie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ncy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21 ay, E </a:t>
            </a:r>
          </a:p>
          <a:p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Pretransplant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tedavi: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ortikosteroid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mesalazin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azotiopürin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MKH                                          </a:t>
            </a:r>
          </a:p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rejimleri: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Bu+Cy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(MA)/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Bu+Flu+ATG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(RIC)                                                                        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BMT, 2016</a:t>
            </a:r>
          </a:p>
        </p:txBody>
      </p:sp>
      <p:sp>
        <p:nvSpPr>
          <p:cNvPr id="4" name="Dikdörtgen 3"/>
          <p:cNvSpPr/>
          <p:nvPr/>
        </p:nvSpPr>
        <p:spPr>
          <a:xfrm>
            <a:off x="129824" y="4584286"/>
            <a:ext cx="8950801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 </a:t>
            </a:r>
            <a:r>
              <a:rPr lang="en-US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IL-2-inducible T-cell kinase deficiency in a family</a:t>
            </a:r>
            <a:r>
              <a:rPr lang="en-US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lymphomatoid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granulomatosis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lymphoma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allogeneic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bone marrow transplantation in one sibling;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death in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y, E</a:t>
            </a:r>
          </a:p>
          <a:p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Pretransplant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interferon 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alpha-2a, </a:t>
            </a:r>
            <a:r>
              <a:rPr lang="tr-TR" sz="2000" dirty="0" err="1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rituximab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Hazırlık rejimi: </a:t>
            </a:r>
            <a:r>
              <a:rPr lang="tr-TR" sz="20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Mel+Flu+ATG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	</a:t>
            </a:r>
            <a:r>
              <a:rPr lang="tr-TR" sz="2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tr-TR" sz="16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BMT</a:t>
            </a:r>
            <a:r>
              <a:rPr lang="tr-TR" sz="1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16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r>
              <a:rPr lang="tr-TR" sz="2000" dirty="0" smtClean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4" y="2380256"/>
            <a:ext cx="3554936" cy="1999651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3782514" y="3733576"/>
            <a:ext cx="3914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7 y, E, CD40 eksikliği, +64 gün</a:t>
            </a:r>
          </a:p>
          <a:p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rejimi: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Treo+Flu+ATG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2715" y="4643483"/>
            <a:ext cx="2830518" cy="212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1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tin kutusu 5"/>
          <p:cNvSpPr txBox="1"/>
          <p:nvPr/>
        </p:nvSpPr>
        <p:spPr>
          <a:xfrm>
            <a:off x="239913" y="26565"/>
            <a:ext cx="1155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rejimi-GVHD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proflaksisi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0" y="505678"/>
            <a:ext cx="115419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tr-T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BMT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</a:t>
            </a:r>
            <a:r>
              <a:rPr lang="tr-T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Guidelines </a:t>
            </a:r>
            <a:r>
              <a:rPr lang="tr-TR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Haematopoietic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Stem Cell Transplantation For Primary </a:t>
            </a:r>
            <a:r>
              <a:rPr lang="en-US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Immunodeficiencie</a:t>
            </a:r>
            <a:r>
              <a:rPr lang="tr-TR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s»</a:t>
            </a:r>
            <a:endParaRPr lang="tr-TR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o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53283"/>
              </p:ext>
            </p:extLst>
          </p:nvPr>
        </p:nvGraphicFramePr>
        <p:xfrm>
          <a:off x="239913" y="1215180"/>
          <a:ext cx="11563311" cy="34742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36960"/>
                <a:gridCol w="3470988"/>
                <a:gridCol w="3965510"/>
                <a:gridCol w="2789853"/>
              </a:tblGrid>
              <a:tr h="3782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Protokol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Kemoterapi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Seroterapi</a:t>
                      </a:r>
                      <a:r>
                        <a:rPr lang="tr-TR" sz="2000" b="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tr-TR" sz="2000" b="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GVHH </a:t>
                      </a:r>
                      <a:r>
                        <a:rPr lang="tr-TR" sz="20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proflaksisi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73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(MA)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Busulfan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(2.7-5.1 mg/kg)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(160 mg/m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20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Campath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H (0.6-1 mg/kg)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 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(10 mg)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CyA+MMF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 MTX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73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(RIC)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27760" algn="l"/>
                        </a:tabLst>
                        <a:defRPr/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Busulfan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(1.8-3.5 mg/kg)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(150 mg/m</a:t>
                      </a:r>
                      <a:r>
                        <a:rPr lang="tr-TR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Campath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H (0.6-1 mg/kg)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 ATG (10 mg) 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CyA+MMF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 MTX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73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(RIC)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Melfelan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(140 mg/m</a:t>
                      </a:r>
                      <a:r>
                        <a:rPr lang="tr-TR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(150 mg/m</a:t>
                      </a:r>
                      <a:r>
                        <a:rPr lang="tr-TR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Campath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H (0.6-1 mg/kg)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CyA+MMF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773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(RIC)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Treosulfan</a:t>
                      </a:r>
                      <a:r>
                        <a:rPr lang="tr-TR" sz="20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 g/m</a:t>
                      </a:r>
                      <a:r>
                        <a:rPr lang="tr-TR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Fludarabin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mg/m</a:t>
                      </a:r>
                      <a:r>
                        <a:rPr lang="tr-TR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tr-TR" sz="2000" baseline="30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Verilmez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Campath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 H (0.6-1 mg/kg)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veya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127760" algn="l"/>
                        </a:tabLst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CyA+MMF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Dikdörtgen 13"/>
          <p:cNvSpPr/>
          <p:nvPr/>
        </p:nvSpPr>
        <p:spPr>
          <a:xfrm>
            <a:off x="0" y="5719655"/>
            <a:ext cx="1188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DNA kırığı tamir bozuklukları (MIC):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Fludarabin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(120 mg/m</a:t>
            </a:r>
            <a:r>
              <a:rPr lang="tr-TR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)+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siklofosfamid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(20 mg/kg)±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alemtuzumab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(1 mg/kg)                                                 				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Alemtuzumab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tam uyumlu kardeşte verilmez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239913" y="4761428"/>
            <a:ext cx="11837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 rejim </a:t>
            </a:r>
            <a:r>
              <a:rPr lang="tr-T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MSD’de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verilemez 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AUC (MA)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90+/- 5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mg*h/L, AUC (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RIC)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60+/-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5 mg*h/L 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Tavşan kaynaklı, 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Melfelan 140/mg/m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tr-TR" sz="1400" dirty="0">
                <a:latin typeface="Arial" panose="020B0604020202020204" pitchFamily="34" charset="0"/>
                <a:cs typeface="Arial" panose="020B0604020202020204" pitchFamily="34" charset="0"/>
              </a:rPr>
              <a:t>&lt;1 yaş,</a:t>
            </a:r>
            <a:r>
              <a:rPr lang="tr-TR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HLH yoksa kaçınılmalı, 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tr-TR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treosulfan</a:t>
            </a:r>
            <a:r>
              <a:rPr lang="tr-T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&lt;1 yaş 36 g/m</a:t>
            </a:r>
            <a:r>
              <a:rPr lang="tr-TR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087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16545" y="65714"/>
            <a:ext cx="118620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Transplantasyon öncesi hastalık aktivitesi ve medikal yaklaşım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272649" y="744037"/>
            <a:ext cx="6328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Hedef ajanlar</a:t>
            </a:r>
            <a:endParaRPr lang="tr-T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480749"/>
              </p:ext>
            </p:extLst>
          </p:nvPr>
        </p:nvGraphicFramePr>
        <p:xfrm>
          <a:off x="272649" y="1734066"/>
          <a:ext cx="10835953" cy="2743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6149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74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Abadasept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LRBA eksikliği, CTLA4 </a:t>
                      </a:r>
                      <a:r>
                        <a:rPr lang="tr-TR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haplo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eksikliği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JAK inhibitör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STAT1 ve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 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‘</a:t>
                      </a: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-of-</a:t>
                      </a: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’ </a:t>
                      </a: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(GOF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Anakinra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IL-10, IL-10r eksikliği</a:t>
                      </a:r>
                      <a:endParaRPr lang="tr-TR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Rapamisin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LRBA eksikliği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Rapamisin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veya </a:t>
                      </a: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fosfoinositid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3-kinase (PI3k) </a:t>
                      </a:r>
                      <a:r>
                        <a:rPr lang="tr-TR" sz="20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</a:t>
                      </a:r>
                      <a:endParaRPr lang="tr-TR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PIK3CD mutasyonları</a:t>
                      </a:r>
                      <a:endParaRPr lang="tr-TR" sz="20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Dikdörtgen 5"/>
          <p:cNvSpPr/>
          <p:nvPr/>
        </p:nvSpPr>
        <p:spPr>
          <a:xfrm>
            <a:off x="272649" y="4594259"/>
            <a:ext cx="1121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LRBA: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lipopolysaccharide-responsive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latin typeface="Arial" panose="020B0604020202020204" pitchFamily="34" charset="0"/>
                <a:cs typeface="Arial" panose="020B0604020202020204" pitchFamily="34" charset="0"/>
              </a:rPr>
              <a:t>beigelike</a:t>
            </a:r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latin typeface="Arial" panose="020B0604020202020204" pitchFamily="34" charset="0"/>
                <a:cs typeface="Arial" panose="020B0604020202020204" pitchFamily="34" charset="0"/>
              </a:rPr>
              <a:t>anchor</a:t>
            </a:r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protein, CTLA4: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cytotoxic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T-</a:t>
            </a:r>
            <a:r>
              <a:rPr lang="tr-TR" sz="1600" dirty="0" err="1">
                <a:latin typeface="Arial" panose="020B0604020202020204" pitchFamily="34" charset="0"/>
                <a:cs typeface="Arial" panose="020B0604020202020204" pitchFamily="34" charset="0"/>
              </a:rPr>
              <a:t>lymphocyte</a:t>
            </a:r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1600" dirty="0" err="1">
                <a:latin typeface="Arial" panose="020B0604020202020204" pitchFamily="34" charset="0"/>
                <a:cs typeface="Arial" panose="020B0604020202020204" pitchFamily="34" charset="0"/>
              </a:rPr>
              <a:t>associated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1600" dirty="0">
                <a:latin typeface="Arial" panose="020B0604020202020204" pitchFamily="34" charset="0"/>
                <a:cs typeface="Arial" panose="020B0604020202020204" pitchFamily="34" charset="0"/>
              </a:rPr>
              <a:t>protein 4 (CTLA4) </a:t>
            </a:r>
            <a:r>
              <a:rPr lang="tr-T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haploinsufficiency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STAT: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tr-T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transducer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and activator of transcription</a:t>
            </a:r>
            <a:endParaRPr lang="tr-T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0" y="1195419"/>
            <a:ext cx="12378557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Selektif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olmayan ve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toksisitesi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yüksek ilaçların (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glukokortikoid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kalsinörin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inhibitörü) kullanımında azalma</a:t>
            </a:r>
            <a:endParaRPr lang="tr-TR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7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56896" y="662444"/>
            <a:ext cx="122916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Genotoksik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olmayan hedef yaklaşımlar (deneysel çalışma)</a:t>
            </a:r>
            <a:r>
              <a:rPr lang="tr-TR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CD45’i (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panlenfohematopoetik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seri ekspresyonu) hedef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alan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antikorlar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 Yüksek riskli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immünyetmezliklerde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(faz 1-2)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 MIC rejim: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Fludarabin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siklofosfamid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(düşük doz), </a:t>
            </a:r>
            <a:r>
              <a:rPr lang="tr-TR" sz="20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alemtuzumab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ile beraber      </a:t>
            </a:r>
            <a:r>
              <a:rPr lang="tr-TR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Straathof KC, </a:t>
            </a:r>
            <a:r>
              <a:rPr lang="tr-TR" sz="1200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Lancet</a:t>
            </a:r>
            <a:r>
              <a:rPr lang="tr-TR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2009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-KİT’i 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hematopoetik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progenitör</a:t>
            </a: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hücre ekspresyonu) hedef alan antikorlar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Faz I çalışma devam ediyor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37483" y="40291"/>
            <a:ext cx="11541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Hazırlık rejimi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077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2723</Words>
  <Application>Microsoft Office PowerPoint</Application>
  <PresentationFormat>Geniş ekran</PresentationFormat>
  <Paragraphs>438</Paragraphs>
  <Slides>31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FranklinGothic-Medium</vt:lpstr>
      <vt:lpstr>Times New Roman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HP</dc:creator>
  <cp:lastModifiedBy>HP</cp:lastModifiedBy>
  <cp:revision>309</cp:revision>
  <dcterms:created xsi:type="dcterms:W3CDTF">2019-02-09T06:54:10Z</dcterms:created>
  <dcterms:modified xsi:type="dcterms:W3CDTF">2019-12-30T06:29:02Z</dcterms:modified>
</cp:coreProperties>
</file>