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63" r:id="rId3"/>
    <p:sldId id="276" r:id="rId4"/>
    <p:sldId id="264" r:id="rId5"/>
    <p:sldId id="277" r:id="rId6"/>
    <p:sldId id="281" r:id="rId7"/>
    <p:sldId id="265" r:id="rId8"/>
    <p:sldId id="262" r:id="rId9"/>
    <p:sldId id="269" r:id="rId10"/>
    <p:sldId id="261" r:id="rId11"/>
    <p:sldId id="271" r:id="rId12"/>
    <p:sldId id="278" r:id="rId13"/>
    <p:sldId id="272" r:id="rId14"/>
    <p:sldId id="273" r:id="rId15"/>
    <p:sldId id="258" r:id="rId16"/>
    <p:sldId id="279" r:id="rId17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til Yok, Tablo Kılavuz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660"/>
  </p:normalViewPr>
  <p:slideViewPr>
    <p:cSldViewPr snapToGrid="0">
      <p:cViewPr varScale="1">
        <p:scale>
          <a:sx n="84" d="100"/>
          <a:sy n="84" d="100"/>
        </p:scale>
        <p:origin x="61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C9D6-69A4-4726-B9E6-2C8582A0B894}" type="datetimeFigureOut">
              <a:rPr lang="tr-TR" smtClean="0"/>
              <a:t>6.08.2020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21F0-6C78-4D1C-ACC9-C87C7CA80C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5981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C9D6-69A4-4726-B9E6-2C8582A0B894}" type="datetimeFigureOut">
              <a:rPr lang="tr-TR" smtClean="0"/>
              <a:t>6.08.2020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21F0-6C78-4D1C-ACC9-C87C7CA80C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98231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C9D6-69A4-4726-B9E6-2C8582A0B894}" type="datetimeFigureOut">
              <a:rPr lang="tr-TR" smtClean="0"/>
              <a:t>6.08.2020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21F0-6C78-4D1C-ACC9-C87C7CA80C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74080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C9D6-69A4-4726-B9E6-2C8582A0B894}" type="datetimeFigureOut">
              <a:rPr lang="tr-TR" smtClean="0"/>
              <a:t>6.08.2020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21F0-6C78-4D1C-ACC9-C87C7CA80C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92164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C9D6-69A4-4726-B9E6-2C8582A0B894}" type="datetimeFigureOut">
              <a:rPr lang="tr-TR" smtClean="0"/>
              <a:t>6.08.2020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21F0-6C78-4D1C-ACC9-C87C7CA80C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73577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C9D6-69A4-4726-B9E6-2C8582A0B894}" type="datetimeFigureOut">
              <a:rPr lang="tr-TR" smtClean="0"/>
              <a:t>6.08.2020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21F0-6C78-4D1C-ACC9-C87C7CA80C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14213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C9D6-69A4-4726-B9E6-2C8582A0B894}" type="datetimeFigureOut">
              <a:rPr lang="tr-TR" smtClean="0"/>
              <a:t>6.08.2020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21F0-6C78-4D1C-ACC9-C87C7CA80C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28710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C9D6-69A4-4726-B9E6-2C8582A0B894}" type="datetimeFigureOut">
              <a:rPr lang="tr-TR" smtClean="0"/>
              <a:t>6.08.2020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21F0-6C78-4D1C-ACC9-C87C7CA80C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06988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C9D6-69A4-4726-B9E6-2C8582A0B894}" type="datetimeFigureOut">
              <a:rPr lang="tr-TR" smtClean="0"/>
              <a:t>6.08.2020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21F0-6C78-4D1C-ACC9-C87C7CA80C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2173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C9D6-69A4-4726-B9E6-2C8582A0B894}" type="datetimeFigureOut">
              <a:rPr lang="tr-TR" smtClean="0"/>
              <a:t>6.08.2020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21F0-6C78-4D1C-ACC9-C87C7CA80C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17358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3C9D6-69A4-4726-B9E6-2C8582A0B894}" type="datetimeFigureOut">
              <a:rPr lang="tr-TR" smtClean="0"/>
              <a:t>6.08.2020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21F0-6C78-4D1C-ACC9-C87C7CA80C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70219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3C9D6-69A4-4726-B9E6-2C8582A0B894}" type="datetimeFigureOut">
              <a:rPr lang="tr-TR" smtClean="0"/>
              <a:t>6.08.2020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421F0-6C78-4D1C-ACC9-C87C7CA80C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37080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2118511" y="1846907"/>
            <a:ext cx="105653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SLE’de</a:t>
            </a:r>
            <a:r>
              <a:rPr lang="tr-TR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hematolojik bulgular</a:t>
            </a:r>
            <a:endParaRPr lang="tr-TR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6835366" y="4363770"/>
            <a:ext cx="48707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Prof. Dr. Barış Kuşkonmaz</a:t>
            </a:r>
          </a:p>
          <a:p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HÜTF</a:t>
            </a:r>
          </a:p>
          <a:p>
            <a:r>
              <a:rPr lang="tr-T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Pediatrik Hematoloji</a:t>
            </a:r>
            <a:endParaRPr lang="tr-T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07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27114" y="247691"/>
            <a:ext cx="7179033" cy="660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b="1" dirty="0" smtClean="0">
                <a:latin typeface="Arial" panose="020B0604020202020204" pitchFamily="34" charset="0"/>
                <a:cs typeface="Arial" panose="020B0604020202020204" pitchFamily="34" charset="0"/>
              </a:rPr>
              <a:t>Tanı kriterleri</a:t>
            </a: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a) Aşağıdaki 8 kriterden 5’inin bulunması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ateş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SMG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Bisitopeni</a:t>
            </a:r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&lt;9 g/dl (&lt;4 haftalık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infantlarda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&lt;10 g/dl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Trombosit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&lt; 100.000/mm3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Nötrofil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&lt;1000/mm3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&gt;500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/ml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Hiperlipidemi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(açlık TG&gt;265 mg/dl) veya fibrinojen &lt;150 mg/dl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NK aktivitesine azalma/yokluk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Soluble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CD 25 (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soluble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IL-2 r)≥2400µ/ml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Hemofagoistız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görülmesi (Kİ veya dalak veya lenf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nodu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veya</a:t>
            </a: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b) HFS ile ilgili mutasyonun gösterilmesi</a:t>
            </a:r>
          </a:p>
          <a:p>
            <a:endParaRPr lang="tr-TR" dirty="0"/>
          </a:p>
        </p:txBody>
      </p:sp>
      <p:sp>
        <p:nvSpPr>
          <p:cNvPr id="6" name="Metin kutusu 5"/>
          <p:cNvSpPr txBox="1"/>
          <p:nvPr/>
        </p:nvSpPr>
        <p:spPr>
          <a:xfrm>
            <a:off x="209327" y="-13919"/>
            <a:ext cx="11803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emofagositik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sendrom(HPS)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7764855" y="631933"/>
            <a:ext cx="442714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b="1" dirty="0" smtClean="0">
                <a:latin typeface="Arial" panose="020B0604020202020204" pitchFamily="34" charset="0"/>
                <a:cs typeface="Arial" panose="020B0604020202020204" pitchFamily="34" charset="0"/>
              </a:rPr>
              <a:t>Diğer bulgular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HMG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LAP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SIRS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Sepsis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benzeri klinik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Hepatit, akut KC yetmezliği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Kolestaz</a:t>
            </a:r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Nörolojik bulgular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Koagülopati</a:t>
            </a:r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Diğer: AC, barsak, cilt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46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438956" y="639034"/>
            <a:ext cx="1127156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Diğer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sekonder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HPS’lere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göre;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sitopeni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daha hafif,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daha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yüksek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Hastalık başlangıcı ile beraber ortaya çıkabilir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MAS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romatolojik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hastalıklardan en çok JIA ile beraber görülür (%7-13)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SLE’de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insidansı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%0.9-4.6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SLE’de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tanımlanma güçlüğü veya rapor sayısı az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Mortalite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oranı %8-22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Erken tanı ve tedavi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prognozda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çok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önemli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Uyarıcı bulgular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Yeni tanı kriterleri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172016" y="135802"/>
            <a:ext cx="11660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Macrophage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activating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syndrome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(MAS)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245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172016" y="135802"/>
            <a:ext cx="11660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Macrophage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activating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syndrome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(MAS)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1095470" y="1598702"/>
            <a:ext cx="3938258" cy="2862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Uyarıcı bulgular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Trombosit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sayısında azalma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Lökosit sayısında düşme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KC enzimlerinde artış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Dirençli, devamlı ateş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Sedimentasyonda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düşme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246354" y="767663"/>
            <a:ext cx="721370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Erken tanı ve tedavi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prognozda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çok önemli</a:t>
            </a:r>
          </a:p>
        </p:txBody>
      </p:sp>
      <p:sp>
        <p:nvSpPr>
          <p:cNvPr id="5" name="Sağa Bükülü Ok 4"/>
          <p:cNvSpPr/>
          <p:nvPr/>
        </p:nvSpPr>
        <p:spPr>
          <a:xfrm>
            <a:off x="651849" y="1222072"/>
            <a:ext cx="362138" cy="41646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861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5795865" y="815462"/>
            <a:ext cx="6396135" cy="3831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b="1" dirty="0" smtClean="0">
                <a:latin typeface="Arial" panose="020B0604020202020204" pitchFamily="34" charset="0"/>
                <a:cs typeface="Arial" panose="020B0604020202020204" pitchFamily="34" charset="0"/>
              </a:rPr>
              <a:t>MAS için yeni kriterler </a:t>
            </a: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JIA olduğu bilinen veya şüphelenilen, ateşi olan bir hastada aşağıda kriterler karşılanıyorsa MAS tanısı alır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Feritin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&gt;684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ng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/ml</a:t>
            </a: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ve aşağıdakilerden ikisi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Trombosit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≤181.000/mm3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AST&gt;48 U/L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Trigliserid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&gt;156 mg/dl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Fibrinojen ≤360 mg/dl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172016" y="135802"/>
            <a:ext cx="11660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Macrophage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activating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syndrome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(MAS-yeni tanı kriterleri)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ikdörtgen 4"/>
          <p:cNvSpPr/>
          <p:nvPr/>
        </p:nvSpPr>
        <p:spPr>
          <a:xfrm>
            <a:off x="172016" y="659022"/>
            <a:ext cx="6096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Aşağıdaki 8 kriterden 5’inin bulunması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ateş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SMG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Bisitopeni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&lt;9 g/dl (&lt;4 haftalık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infantlarda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&lt;10 g/dl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Trombosit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&lt; 100.000/mm3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Nötrofil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&lt;1000/mm3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&gt;500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ng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/ml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Hiperlipidemi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(açlık TG&gt;265 mg/dl) veya fibrinojen &lt;150 mg/dl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NK aktivitesine azalma/yokluk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Soluble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CD 25 (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solenle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IL-2 r)≥2400µ/ml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Hemofagoistız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görülmesi (Kİ veya dalak veya lenf </a:t>
            </a:r>
            <a:r>
              <a:rPr lang="tr-TR" dirty="0" err="1">
                <a:latin typeface="Arial" panose="020B0604020202020204" pitchFamily="34" charset="0"/>
                <a:cs typeface="Arial" panose="020B0604020202020204" pitchFamily="34" charset="0"/>
              </a:rPr>
              <a:t>nodu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6" name="Sağa Bükülü Ok 5"/>
          <p:cNvSpPr/>
          <p:nvPr/>
        </p:nvSpPr>
        <p:spPr>
          <a:xfrm>
            <a:off x="6373640" y="4789283"/>
            <a:ext cx="307817" cy="40740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6853473" y="4992986"/>
            <a:ext cx="37662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SLE için de kullanılabilir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56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083" y="606582"/>
            <a:ext cx="9245577" cy="30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330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757894"/>
              </p:ext>
            </p:extLst>
          </p:nvPr>
        </p:nvGraphicFramePr>
        <p:xfrm>
          <a:off x="203566" y="1374149"/>
          <a:ext cx="5640309" cy="460299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223034">
                  <a:extLst>
                    <a:ext uri="{9D8B030D-6E8A-4147-A177-3AD203B41FA5}">
                      <a16:colId xmlns="" xmlns:a16="http://schemas.microsoft.com/office/drawing/2014/main" val="2925449881"/>
                    </a:ext>
                  </a:extLst>
                </a:gridCol>
                <a:gridCol w="1092539">
                  <a:extLst>
                    <a:ext uri="{9D8B030D-6E8A-4147-A177-3AD203B41FA5}">
                      <a16:colId xmlns="" xmlns:a16="http://schemas.microsoft.com/office/drawing/2014/main" val="209554398"/>
                    </a:ext>
                  </a:extLst>
                </a:gridCol>
                <a:gridCol w="1324736">
                  <a:extLst>
                    <a:ext uri="{9D8B030D-6E8A-4147-A177-3AD203B41FA5}">
                      <a16:colId xmlns="" xmlns:a16="http://schemas.microsoft.com/office/drawing/2014/main" val="2997521674"/>
                    </a:ext>
                  </a:extLst>
                </a:gridCol>
              </a:tblGrid>
              <a:tr h="4881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JIA</a:t>
                      </a:r>
                      <a:endParaRPr lang="tr-T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SLE</a:t>
                      </a:r>
                      <a:endParaRPr lang="tr-T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412660207"/>
                  </a:ext>
                </a:extLst>
              </a:tr>
              <a:tr h="2910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Hasta sayısı</a:t>
                      </a:r>
                      <a:endParaRPr lang="tr-T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tr-T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tr-T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379677852"/>
                  </a:ext>
                </a:extLst>
              </a:tr>
              <a:tr h="2856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Hastalık </a:t>
                      </a:r>
                      <a:r>
                        <a:rPr lang="tr-TR" sz="2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başlangıcı</a:t>
                      </a:r>
                      <a:r>
                        <a:rPr lang="tr-TR" sz="20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ile</a:t>
                      </a:r>
                      <a:endParaRPr lang="tr-T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%53.6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%16.7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592634510"/>
                  </a:ext>
                </a:extLst>
              </a:tr>
              <a:tr h="2856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tr-TR" sz="2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Tedavi</a:t>
                      </a:r>
                      <a:endParaRPr lang="tr-T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tr-T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262564580"/>
                  </a:ext>
                </a:extLst>
              </a:tr>
              <a:tr h="2941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tr-TR" sz="2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</a:t>
                      </a:r>
                      <a:r>
                        <a:rPr lang="tr-TR" sz="2000" b="1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CsA</a:t>
                      </a:r>
                      <a:endParaRPr lang="tr-T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%74.2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%66.7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182317653"/>
                  </a:ext>
                </a:extLst>
              </a:tr>
              <a:tr h="2856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tr-TR" sz="2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IVIG</a:t>
                      </a:r>
                      <a:endParaRPr lang="tr-T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%67.7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%33.3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355874290"/>
                  </a:ext>
                </a:extLst>
              </a:tr>
              <a:tr h="2856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tr-TR" sz="2000" b="1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Anakinra</a:t>
                      </a:r>
                      <a:r>
                        <a:rPr lang="tr-TR" sz="2000" b="1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tr-T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41.9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%33.3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110358296"/>
                  </a:ext>
                </a:extLst>
              </a:tr>
              <a:tr h="2856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tr-TR" sz="2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</a:t>
                      </a:r>
                      <a:r>
                        <a:rPr lang="tr-TR" sz="2000" b="1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Etoposid</a:t>
                      </a:r>
                      <a:r>
                        <a:rPr lang="tr-TR" sz="2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tr-T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32.3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%50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074813747"/>
                  </a:ext>
                </a:extLst>
              </a:tr>
              <a:tr h="2856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tr-TR" sz="2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</a:t>
                      </a:r>
                      <a:r>
                        <a:rPr lang="tr-TR" sz="2000" b="1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Plazmaferez</a:t>
                      </a:r>
                      <a:endParaRPr lang="tr-T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%41.9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%33.3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96340328"/>
                  </a:ext>
                </a:extLst>
              </a:tr>
              <a:tr h="28585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tr-TR" sz="2000" b="1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Mortalite (%11.8)</a:t>
                      </a:r>
                      <a:endParaRPr lang="tr-TR" sz="2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 ()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tr-TR" sz="2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1()</a:t>
                      </a:r>
                      <a:endParaRPr lang="tr-T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97302130"/>
                  </a:ext>
                </a:extLst>
              </a:tr>
            </a:tbl>
          </a:graphicData>
        </a:graphic>
      </p:graphicFrame>
      <p:sp>
        <p:nvSpPr>
          <p:cNvPr id="3" name="Metin kutusu 2"/>
          <p:cNvSpPr txBox="1"/>
          <p:nvPr/>
        </p:nvSpPr>
        <p:spPr>
          <a:xfrm>
            <a:off x="271603" y="72428"/>
            <a:ext cx="10918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Romatolojik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hastalık-MAS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etin kutusu 6"/>
          <p:cNvSpPr txBox="1"/>
          <p:nvPr/>
        </p:nvSpPr>
        <p:spPr>
          <a:xfrm>
            <a:off x="203566" y="818165"/>
            <a:ext cx="10895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Hasta sayısı: 34 (2009-2015 yılları arasında);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median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yaş (MAS): 11 yıl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0" y="6059580"/>
            <a:ext cx="13041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Semptomların başlangıcı ile hastaneye başvuru süresi ölen hastalarda daha uzun (16.5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7 gün p=0.049)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57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289711" y="217283"/>
            <a:ext cx="113349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Hematolojik tutulum-Sonuç</a:t>
            </a:r>
            <a:endParaRPr lang="tr-T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398352" y="968721"/>
            <a:ext cx="1122629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ık görülür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Erişkinlere göre daha fazla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Çok farklı klinik bulgular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Prezentasyon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bulgusu olabilir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Prognozitik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önem; daha kötü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Morbidite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mortaliyeye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yol açabilir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MAS erken tanı ve tedavi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prognozda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çok önemli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      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256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253496" y="121034"/>
            <a:ext cx="117604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SLE-hematolojik bulgular</a:t>
            </a:r>
            <a:endParaRPr lang="tr-T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78463" y="995881"/>
            <a:ext cx="1211353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Tanı kriterlerinden biri hematolojik tutulum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İmmün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hemolitik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anemi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İmmün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trombositopeni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İmmün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nötropeni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Çok farklı hematolojik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bulgular görülebilir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Hastalık ilk tanı aldığında veya izlemde hematolojik bulgular gelişebilir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Prezentasyon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bulgusu olabilir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Çocuklarda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sık görülen SLE bulguları: döküntü,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artrit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hematolojik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tutulum, nefrit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Çocuklarda hematolojik bulgular; yetişkinlere göre daha çok görülür (%57.4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%36.0)</a:t>
            </a:r>
          </a:p>
        </p:txBody>
      </p:sp>
    </p:spTree>
    <p:extLst>
      <p:ext uri="{BB962C8B-B14F-4D97-AF65-F5344CB8AC3E}">
        <p14:creationId xmlns:p14="http://schemas.microsoft.com/office/powerpoint/2010/main" val="94669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621671" y="959869"/>
            <a:ext cx="1174536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Mortalite ve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morbiditeye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yol açabilir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Prognostik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önem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Otoimün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hemolitik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anemi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mortalite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üzerinde olumsuz etkiye sahip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Renal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ve hematolojik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tutulumu olanlarda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mortalite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daha yüksek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215774" y="139141"/>
            <a:ext cx="117604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SLE-hematolojik bulgular</a:t>
            </a:r>
            <a:endParaRPr lang="tr-T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43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87104" y="113666"/>
            <a:ext cx="11760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SLE-hematolojik bulgular</a:t>
            </a:r>
          </a:p>
        </p:txBody>
      </p:sp>
      <p:sp>
        <p:nvSpPr>
          <p:cNvPr id="4" name="Dikdörtgen 3"/>
          <p:cNvSpPr/>
          <p:nvPr/>
        </p:nvSpPr>
        <p:spPr>
          <a:xfrm>
            <a:off x="72427" y="591008"/>
            <a:ext cx="100795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Çocuklarda hematolojik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bulgu oranı (hastalık seyri boyunca): %34-90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Anemi: %70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ökopeni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%65 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rombositopeni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%25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187103" y="2588787"/>
            <a:ext cx="3253213" cy="40626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Anemi nedenleri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İmmün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hemoliz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Kronik hastalık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DEA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kaybı (GIS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itotoksik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ilaç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kullanımı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KBY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ipersiplenzim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</p:txBody>
      </p:sp>
      <p:sp>
        <p:nvSpPr>
          <p:cNvPr id="7" name="Metin kutusu 6"/>
          <p:cNvSpPr txBox="1"/>
          <p:nvPr/>
        </p:nvSpPr>
        <p:spPr>
          <a:xfrm>
            <a:off x="3822317" y="2588787"/>
            <a:ext cx="3303037" cy="24006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Trombositopeni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nedenleri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İmmün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APL antikoru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Sitotoksik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ilaç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Hipersplenizm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7507355" y="2625253"/>
            <a:ext cx="2313454" cy="18928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tr-TR" b="1" dirty="0" smtClean="0">
                <a:latin typeface="Arial" panose="020B0604020202020204" pitchFamily="34" charset="0"/>
                <a:cs typeface="Arial" panose="020B0604020202020204" pitchFamily="34" charset="0"/>
              </a:rPr>
              <a:t>Lökopeni nedenleri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İmmün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Hipersplenizm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Sitotoksik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ilaçlar</a:t>
            </a:r>
          </a:p>
        </p:txBody>
      </p:sp>
      <p:sp>
        <p:nvSpPr>
          <p:cNvPr id="9" name="Oval 8"/>
          <p:cNvSpPr/>
          <p:nvPr/>
        </p:nvSpPr>
        <p:spPr>
          <a:xfrm>
            <a:off x="8283920" y="5305331"/>
            <a:ext cx="3069125" cy="100493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MAS</a:t>
            </a:r>
          </a:p>
          <a:p>
            <a:pPr algn="ctr"/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Sekonder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HPS)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062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316871" y="636886"/>
            <a:ext cx="11500917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Lökositoz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Trombositoz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Antifosfolipid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antikor sendromu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Tromboz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Trombotik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mikroanjiyopati</a:t>
            </a: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>
                <a:latin typeface="Arial" panose="020B0604020202020204" pitchFamily="34" charset="0"/>
                <a:cs typeface="Arial" panose="020B0604020202020204" pitchFamily="34" charset="0"/>
              </a:rPr>
              <a:t>Lenfopeni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MAS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Aplatik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anemi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Hematopoetik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öncüllere karşı gelişen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otoimmünite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sitokinlerin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hematopezi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baskılaması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Otoimmün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myelofibroizis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Otoantikor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immünkomplekslerin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megakaryositlerde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FC reseptörleri uyarması sonucu GF </a:t>
            </a:r>
          </a:p>
          <a:p>
            <a:pPr>
              <a:lnSpc>
                <a:spcPct val="150000"/>
              </a:lnSpc>
            </a:pPr>
            <a:r>
              <a:rPr lang="tr-T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(ör; PDGF, TGFB)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kollajen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sentezinde artış  ve ilik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fibrozisi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87104" y="113666"/>
            <a:ext cx="11760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SLE-hematolojik bulgular</a:t>
            </a:r>
          </a:p>
        </p:txBody>
      </p:sp>
    </p:spTree>
    <p:extLst>
      <p:ext uri="{BB962C8B-B14F-4D97-AF65-F5344CB8AC3E}">
        <p14:creationId xmlns:p14="http://schemas.microsoft.com/office/powerpoint/2010/main" val="3004188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239916" y="79724"/>
            <a:ext cx="11597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Antifosfolipid</a:t>
            </a:r>
            <a:r>
              <a:rPr lang="tr-T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antikor sendromu </a:t>
            </a:r>
            <a:endParaRPr lang="tr-T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239916" y="637339"/>
            <a:ext cx="113892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Otoimmün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hastalık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SLE veya diğer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otoimmün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hastalıklar ile beraber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Antifosfolipid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antikorları: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Fosfolipid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bağlayan proteinlere karşı heterojen antikorlar </a:t>
            </a: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Antikardiyolipin (ACL), anti-beta2-glikoprotein ,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Lupus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antikoagülanı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(LA)      </a:t>
            </a:r>
            <a:endParaRPr lang="tr-T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etin kutusu 1"/>
          <p:cNvSpPr txBox="1"/>
          <p:nvPr/>
        </p:nvSpPr>
        <p:spPr>
          <a:xfrm>
            <a:off x="187104" y="2561924"/>
            <a:ext cx="12004896" cy="35086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Klinik kriterler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(en az biri olmalı)</a:t>
            </a:r>
          </a:p>
          <a:p>
            <a:pPr>
              <a:lnSpc>
                <a:spcPct val="150000"/>
              </a:lnSpc>
            </a:pPr>
            <a:r>
              <a:rPr lang="tr-T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Vasküler</a:t>
            </a:r>
            <a:r>
              <a:rPr lang="tr-TR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tromboz</a:t>
            </a:r>
            <a:r>
              <a:rPr lang="tr-TR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herhangi bir doku veya organda, 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ir veya daha fazla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venöz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arteryel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veya küçük damar     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trombozu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(radyolojik veya histolojik kanıt) </a:t>
            </a:r>
          </a:p>
          <a:p>
            <a:pPr>
              <a:lnSpc>
                <a:spcPct val="150000"/>
              </a:lnSpc>
            </a:pPr>
            <a:r>
              <a:rPr lang="tr-TR" b="1" dirty="0" smtClean="0">
                <a:latin typeface="Arial" panose="020B0604020202020204" pitchFamily="34" charset="0"/>
                <a:cs typeface="Arial" panose="020B0604020202020204" pitchFamily="34" charset="0"/>
              </a:rPr>
              <a:t>Hamilelik </a:t>
            </a:r>
            <a:r>
              <a:rPr lang="tr-T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morbiditesi</a:t>
            </a:r>
            <a:r>
              <a:rPr lang="tr-TR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≥10 hafta üzerinde bir veya daha fazla açıklanamayan düşük (normal fetüs) veya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eklemsi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preeklemsi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veya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plesental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yetmezlik sonucu 34 haftadan önce morfolojik olarak normal doğum, veya &lt;10 haftadan önce kromozom anormalliği,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maternal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anatomik veya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hormonal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nedenler olmadan tekrarlayan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abortus</a:t>
            </a:r>
            <a:endParaRPr lang="tr-T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Laboratuvar kriterleri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(bir veya daha fazla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antifosfolipid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antikor pozitifliği)</a:t>
            </a:r>
          </a:p>
          <a:p>
            <a:pPr>
              <a:lnSpc>
                <a:spcPct val="150000"/>
              </a:lnSpc>
            </a:pP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En az 12 hafta ara ile 2 veya daha fazla sayıda, ACL</a:t>
            </a:r>
            <a:r>
              <a:rPr lang="tr-TR" dirty="0">
                <a:latin typeface="Arial" panose="020B0604020202020204" pitchFamily="34" charset="0"/>
                <a:cs typeface="Arial" panose="020B0604020202020204" pitchFamily="34" charset="0"/>
              </a:rPr>
              <a:t>, anti-beta2-glikoprotein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LA pozitifliği</a:t>
            </a:r>
            <a:r>
              <a:rPr lang="tr-TR" dirty="0" smtClean="0"/>
              <a:t>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667213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1229" y="491296"/>
            <a:ext cx="8184332" cy="602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558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o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773175"/>
              </p:ext>
            </p:extLst>
          </p:nvPr>
        </p:nvGraphicFramePr>
        <p:xfrm>
          <a:off x="178051" y="137160"/>
          <a:ext cx="11491866" cy="65836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972555"/>
                <a:gridCol w="8519311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Hasta sayısı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16129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kern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r>
                        <a:rPr lang="tr-TR" sz="18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yaş (başvuru)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yıl</a:t>
                      </a:r>
                      <a:endParaRPr lang="tr-TR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Hematolojik bulgu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 (%</a:t>
                      </a:r>
                      <a:r>
                        <a:rPr lang="tr-TR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86.0)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Anemi 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(%69.8)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      İmmün </a:t>
                      </a: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hemoliz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 (%53.5)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kern="12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Trombositopeni</a:t>
                      </a:r>
                      <a:endParaRPr lang="tr-TR" sz="18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(%37.8)</a:t>
                      </a:r>
                      <a:endParaRPr lang="tr-TR" sz="18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Nötropeni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 (%18.9)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Lökopeni</a:t>
                      </a:r>
                      <a:endParaRPr lang="tr-TR" sz="18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(%35.1)</a:t>
                      </a:r>
                      <a:endParaRPr lang="tr-TR" sz="18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err="1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Pansitopeni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 (%18.9)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APL/ACL antikor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 (%32.4)</a:t>
                      </a:r>
                      <a:r>
                        <a:rPr lang="tr-TR" sz="1800" baseline="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/ 15 (%40.5)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tr-TR" sz="18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Trombotik </a:t>
                      </a:r>
                      <a:r>
                        <a:rPr lang="tr-TR" sz="1800" kern="12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mikroanjiyopati</a:t>
                      </a:r>
                      <a:r>
                        <a:rPr lang="tr-TR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(</a:t>
                      </a:r>
                      <a:r>
                        <a:rPr lang="tr-TR" sz="1800" kern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Steroid</a:t>
                      </a:r>
                      <a:r>
                        <a:rPr lang="tr-TR" sz="18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 plazma </a:t>
                      </a:r>
                      <a:r>
                        <a:rPr lang="tr-TR" sz="1800" kern="12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exchange</a:t>
                      </a:r>
                      <a:r>
                        <a:rPr lang="tr-TR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8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ile başarılı tedavi)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tr-TR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DVT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kern="12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Sinovenöz</a:t>
                      </a:r>
                      <a:r>
                        <a:rPr lang="tr-TR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8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tromboz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kern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Purpura</a:t>
                      </a:r>
                      <a:r>
                        <a:rPr lang="tr-TR" sz="18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sz="1800" kern="12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fulminans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MAS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6;1 </a:t>
                      </a:r>
                      <a:r>
                        <a:rPr lang="tr-TR" sz="1800" kern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</a:t>
                      </a:r>
                      <a:r>
                        <a:rPr lang="tr-TR" sz="18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tr-TR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erken </a:t>
                      </a:r>
                      <a:r>
                        <a:rPr lang="tr-TR" sz="18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tanı alan</a:t>
                      </a:r>
                      <a:r>
                        <a:rPr lang="tr-TR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tedavide </a:t>
                      </a:r>
                      <a:r>
                        <a:rPr lang="tr-TR" sz="1800" kern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steroid</a:t>
                      </a:r>
                      <a:r>
                        <a:rPr lang="tr-TR" sz="18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, </a:t>
                      </a:r>
                      <a:r>
                        <a:rPr lang="tr-TR" sz="1800" kern="12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CsA</a:t>
                      </a:r>
                      <a:r>
                        <a:rPr lang="tr-TR" sz="18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alan hastalarda sonuçlar çok iyi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tr-TR" sz="18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(tanıdan 9 ay sonra) </a:t>
                      </a:r>
                      <a:endParaRPr lang="tr-TR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60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tin kutusu 2"/>
          <p:cNvSpPr txBox="1"/>
          <p:nvPr/>
        </p:nvSpPr>
        <p:spPr>
          <a:xfrm>
            <a:off x="172016" y="135802"/>
            <a:ext cx="11660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Macrophage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activating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syndrome</a:t>
            </a:r>
            <a:r>
              <a:rPr lang="tr-T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(MAS)</a:t>
            </a:r>
            <a:endParaRPr lang="tr-T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172016" y="751438"/>
            <a:ext cx="12113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MAS: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Otoimmün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veya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otoinflamatuar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hastalıklarda görülen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sekonder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hemofafagositik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sendrom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289711" y="1308313"/>
            <a:ext cx="3349781" cy="42473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HPS tipleri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Genetik (</a:t>
            </a: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primer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Kazanılmış (</a:t>
            </a: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sekonder</a:t>
            </a:r>
            <a:r>
              <a:rPr lang="tr-T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Enfeskiyon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Malignansi</a:t>
            </a:r>
            <a:endParaRPr lang="tr-T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Romatizmal</a:t>
            </a:r>
            <a:r>
              <a:rPr lang="tr-TR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hastalık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İmmün yetmezlik</a:t>
            </a:r>
          </a:p>
          <a:p>
            <a:pPr>
              <a:lnSpc>
                <a:spcPct val="150000"/>
              </a:lnSpc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Metabolik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hastalık</a:t>
            </a:r>
          </a:p>
          <a:p>
            <a:pPr>
              <a:lnSpc>
                <a:spcPct val="150000"/>
              </a:lnSpc>
            </a:pP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4581054" y="1308313"/>
            <a:ext cx="6871580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Patofizyoloji</a:t>
            </a:r>
            <a:endParaRPr lang="tr-T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Aşırı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inflamatuar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yanıt</a:t>
            </a:r>
          </a:p>
          <a:p>
            <a:pPr>
              <a:lnSpc>
                <a:spcPct val="150000"/>
              </a:lnSpc>
            </a:pP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 hücre ve </a:t>
            </a: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makrofajların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kontrol dışı aşırı aktivasyonu</a:t>
            </a:r>
          </a:p>
          <a:p>
            <a:pPr>
              <a:lnSpc>
                <a:spcPct val="150000"/>
              </a:lnSpc>
            </a:pPr>
            <a:r>
              <a:rPr lang="tr-T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Sitokin</a:t>
            </a:r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fırtınası (</a:t>
            </a:r>
            <a:r>
              <a:rPr lang="en-US" sz="2000" dirty="0" smtClean="0">
                <a:solidFill>
                  <a:srgbClr val="1314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IFN-γ</a:t>
            </a:r>
            <a:r>
              <a:rPr lang="en-US" sz="2000" dirty="0">
                <a:solidFill>
                  <a:srgbClr val="1314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IL-1, IL-6, and </a:t>
            </a:r>
            <a:r>
              <a:rPr lang="en-US" sz="2000" dirty="0" smtClean="0">
                <a:solidFill>
                  <a:srgbClr val="1314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TNF-α</a:t>
            </a:r>
            <a:r>
              <a:rPr lang="tr-TR" sz="2000" dirty="0" smtClean="0">
                <a:solidFill>
                  <a:srgbClr val="1314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tr-TR" dirty="0"/>
          </a:p>
        </p:txBody>
      </p:sp>
      <p:sp>
        <p:nvSpPr>
          <p:cNvPr id="7" name="Aşağı Ok 6"/>
          <p:cNvSpPr/>
          <p:nvPr/>
        </p:nvSpPr>
        <p:spPr>
          <a:xfrm>
            <a:off x="7070756" y="3404070"/>
            <a:ext cx="244443" cy="5703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Metin kutusu 7"/>
          <p:cNvSpPr txBox="1"/>
          <p:nvPr/>
        </p:nvSpPr>
        <p:spPr>
          <a:xfrm>
            <a:off x="6002447" y="4031582"/>
            <a:ext cx="3322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Çoklu organ tutulumu</a:t>
            </a:r>
            <a:endParaRPr lang="tr-T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959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</TotalTime>
  <Words>921</Words>
  <Application>Microsoft Office PowerPoint</Application>
  <PresentationFormat>Geniş ekran</PresentationFormat>
  <Paragraphs>221</Paragraphs>
  <Slides>16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Wingdings</vt:lpstr>
      <vt:lpstr>Office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komisyon yeşim</dc:creator>
  <cp:lastModifiedBy>HP</cp:lastModifiedBy>
  <cp:revision>50</cp:revision>
  <dcterms:created xsi:type="dcterms:W3CDTF">2019-10-23T11:33:33Z</dcterms:created>
  <dcterms:modified xsi:type="dcterms:W3CDTF">2020-08-06T10:09:26Z</dcterms:modified>
</cp:coreProperties>
</file>