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0" r:id="rId2"/>
    <p:sldId id="261" r:id="rId3"/>
    <p:sldId id="257" r:id="rId4"/>
    <p:sldId id="259" r:id="rId5"/>
    <p:sldId id="258" r:id="rId6"/>
    <p:sldId id="262" r:id="rId7"/>
    <p:sldId id="263" r:id="rId8"/>
    <p:sldId id="264" r:id="rId9"/>
    <p:sldId id="265" r:id="rId10"/>
    <p:sldId id="266" r:id="rId11"/>
    <p:sldId id="260" r:id="rId12"/>
    <p:sldId id="267" r:id="rId13"/>
    <p:sldId id="280" r:id="rId14"/>
    <p:sldId id="279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89" r:id="rId25"/>
    <p:sldId id="290" r:id="rId26"/>
    <p:sldId id="291" r:id="rId27"/>
    <p:sldId id="338" r:id="rId28"/>
    <p:sldId id="292" r:id="rId29"/>
    <p:sldId id="283" r:id="rId30"/>
    <p:sldId id="281" r:id="rId31"/>
    <p:sldId id="282" r:id="rId32"/>
    <p:sldId id="284" r:id="rId33"/>
    <p:sldId id="285" r:id="rId34"/>
    <p:sldId id="304" r:id="rId35"/>
    <p:sldId id="314" r:id="rId36"/>
    <p:sldId id="305" r:id="rId37"/>
    <p:sldId id="306" r:id="rId38"/>
    <p:sldId id="288" r:id="rId39"/>
    <p:sldId id="293" r:id="rId40"/>
    <p:sldId id="318" r:id="rId41"/>
    <p:sldId id="294" r:id="rId42"/>
    <p:sldId id="300" r:id="rId43"/>
    <p:sldId id="302" r:id="rId44"/>
    <p:sldId id="320" r:id="rId45"/>
    <p:sldId id="303" r:id="rId46"/>
    <p:sldId id="319" r:id="rId47"/>
    <p:sldId id="308" r:id="rId48"/>
    <p:sldId id="323" r:id="rId49"/>
    <p:sldId id="324" r:id="rId50"/>
    <p:sldId id="295" r:id="rId51"/>
    <p:sldId id="325" r:id="rId52"/>
    <p:sldId id="309" r:id="rId53"/>
    <p:sldId id="327" r:id="rId54"/>
    <p:sldId id="301" r:id="rId55"/>
    <p:sldId id="326" r:id="rId56"/>
    <p:sldId id="312" r:id="rId57"/>
    <p:sldId id="321" r:id="rId58"/>
    <p:sldId id="328" r:id="rId59"/>
    <p:sldId id="286" r:id="rId60"/>
    <p:sldId id="310" r:id="rId61"/>
    <p:sldId id="311" r:id="rId62"/>
    <p:sldId id="332" r:id="rId63"/>
    <p:sldId id="334" r:id="rId64"/>
    <p:sldId id="335" r:id="rId65"/>
    <p:sldId id="336" r:id="rId66"/>
    <p:sldId id="337" r:id="rId67"/>
    <p:sldId id="287" r:id="rId6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84" d="100"/>
          <a:sy n="84" d="100"/>
        </p:scale>
        <p:origin x="141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33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9354C-1396-43C6-9D05-D5B109B7F876}" type="datetimeFigureOut">
              <a:rPr lang="tr-TR" smtClean="0"/>
              <a:t>23.02.2019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73BF4-E115-46F4-8C42-F5B60FC647F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9354C-1396-43C6-9D05-D5B109B7F876}" type="datetimeFigureOut">
              <a:rPr lang="tr-TR" smtClean="0"/>
              <a:t>23.02.2019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73BF4-E115-46F4-8C42-F5B60FC647F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9354C-1396-43C6-9D05-D5B109B7F876}" type="datetimeFigureOut">
              <a:rPr lang="tr-TR" smtClean="0"/>
              <a:t>23.02.2019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73BF4-E115-46F4-8C42-F5B60FC647F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9354C-1396-43C6-9D05-D5B109B7F876}" type="datetimeFigureOut">
              <a:rPr lang="tr-TR" smtClean="0"/>
              <a:t>23.02.2019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73BF4-E115-46F4-8C42-F5B60FC647F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9354C-1396-43C6-9D05-D5B109B7F876}" type="datetimeFigureOut">
              <a:rPr lang="tr-TR" smtClean="0"/>
              <a:t>23.02.2019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73BF4-E115-46F4-8C42-F5B60FC647F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9354C-1396-43C6-9D05-D5B109B7F876}" type="datetimeFigureOut">
              <a:rPr lang="tr-TR" smtClean="0"/>
              <a:t>23.02.2019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73BF4-E115-46F4-8C42-F5B60FC647F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9354C-1396-43C6-9D05-D5B109B7F876}" type="datetimeFigureOut">
              <a:rPr lang="tr-TR" smtClean="0"/>
              <a:t>23.02.2019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73BF4-E115-46F4-8C42-F5B60FC647F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9354C-1396-43C6-9D05-D5B109B7F876}" type="datetimeFigureOut">
              <a:rPr lang="tr-TR" smtClean="0"/>
              <a:t>23.02.2019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73BF4-E115-46F4-8C42-F5B60FC647F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9354C-1396-43C6-9D05-D5B109B7F876}" type="datetimeFigureOut">
              <a:rPr lang="tr-TR" smtClean="0"/>
              <a:t>23.02.2019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73BF4-E115-46F4-8C42-F5B60FC647F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9354C-1396-43C6-9D05-D5B109B7F876}" type="datetimeFigureOut">
              <a:rPr lang="tr-TR" smtClean="0"/>
              <a:t>23.02.2019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73BF4-E115-46F4-8C42-F5B60FC647F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9354C-1396-43C6-9D05-D5B109B7F876}" type="datetimeFigureOut">
              <a:rPr lang="tr-TR" smtClean="0"/>
              <a:t>23.02.2019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73BF4-E115-46F4-8C42-F5B60FC647F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9354C-1396-43C6-9D05-D5B109B7F876}" type="datetimeFigureOut">
              <a:rPr lang="tr-TR" smtClean="0"/>
              <a:t>23.02.2019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73BF4-E115-46F4-8C42-F5B60FC647F4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google.com.tr/imgres?imgurl=http://pathy.med.nagoya-u.ac.jp/atlas/img/t8/img21.jpg&amp;imgrefurl=http://pathy.med.nagoya-u.ac.jp/atlas/doc/node2.html&amp;usg=__d0-ps5DU6RrlwtrNel1sSzTvTbI=&amp;h=506&amp;w=745&amp;sz=38&amp;hl=tr&amp;start=1&amp;zoom=1&amp;tbnid=lsekeLu2cdP52M:&amp;tbnh=96&amp;tbnw=141&amp;ei=1J5jTpqfA6nE4gSvtpzNCg&amp;prev=/search?q=hypochromic+microcytic+red+cell&amp;um=1&amp;hl=tr&amp;sa=N&amp;tbm=isch&amp;um=1&amp;itbs=1" TargetMode="Externa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www.google.com.tr/imgres?imgurl=http://www.marvistavet.com/assets/images/spherocytes.gif&amp;imgrefurl=http://www.marvistavet.com/html/body_imha.html&amp;usg=__K9LLq9JK08hgRK08jhdwi_m_ExQ=&amp;h=168&amp;w=223&amp;sz=21&amp;hl=tr&amp;start=3&amp;zoom=1&amp;tbnid=0qrKlHL-CNdjFM:&amp;tbnh=81&amp;tbnw=107&amp;ei=MvdjTvT9JIzUsgabr8GpCg&amp;prev=/search?q=spherocyte&amp;um=1&amp;hl=tr&amp;sa=N&amp;tbm=isch&amp;um=1&amp;itbs=1" TargetMode="Externa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www.google.com.tr/imgres?imgurl=http://i702.photobucket.com/albums/ww25/feelravi/stomatocyte.png&amp;imgrefurl=http://docspike-yukonho.blogspot.com/2009_09_01_archive.html&amp;usg=__Jh3VAfNtkxVqo67kdzpmhaG5mEE=&amp;h=502&amp;w=487&amp;sz=244&amp;hl=tr&amp;start=4&amp;zoom=1&amp;tbnid=QsIo5gJX9KOd0M:&amp;tbnh=130&amp;tbnw=126&amp;ei=CENkTqqSK8fj4QStxaitCg&amp;prev=/images?q=stomatocyte&amp;um=1&amp;hl=tr&amp;tbm=isch&amp;um=1&amp;itbs=1" TargetMode="Externa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pathy.med.nagoya-u.ac.jp/atlas/img/t8/img19.jpg" TargetMode="Externa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://www.google.com.tr/imgres?imgurl=http://www.vet.uga.edu/vpp/clerk/gunter/Fig1pb.jpg&amp;imgrefurl=http://www.vet.uga.edu/vpp/clerk/gunter/index.php&amp;usg=__nX6j7xzOMC2RrMhJcUmUCnlczyk=&amp;h=265&amp;w=375&amp;sz=27&amp;hl=tr&amp;start=1&amp;zoom=1&amp;tbnid=x5dCoGnhHMnxHM:&amp;tbnh=86&amp;tbnw=122&amp;ei=1vdjTrfsNpHVsgbmvNH2CQ&amp;prev=/search?q=acanthocytes&amp;um=1&amp;hl=tr&amp;sa=N&amp;tbm=isch&amp;um=1&amp;itbs=1" TargetMode="Externa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www.google.com.tr/imgres?imgurl=http://www.ctcd.edu/mlt/lhansen/images/MLAX1415_images/RBC_morphology/images/Burr%20Cell%20(echinocte)_jpg.jpg&amp;imgrefurl=http://www.ctcd.edu/mlt/lhansen/images/MLAX1415_images/RBC_morphology/pages/Burr%20Cell%20(echinocte)_jpg.htm&amp;usg=__r1-htF4KF5BqYAq4hiT_tWp1N9M=&amp;h=287&amp;w=383&amp;sz=12&amp;hl=tr&amp;start=3&amp;zoom=1&amp;tbnid=WVBJLv4UYqmNwM:&amp;tbnh=92&amp;tbnw=123&amp;ei=sfhjTvGhBYfVsgaR3629Cg&amp;prev=/search?q=burr+cell&amp;um=1&amp;hl=tr&amp;sa=N&amp;tbm=isch&amp;um=1&amp;itbs=1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http://www.google.com.tr/imgres?imgurl=http://www.wadsworth.org/chemheme/heme/microscope/pix/schistocyte_nw.jpg&amp;imgrefurl=http://www.wadsworth.org/chemheme/heme/microscope/schistocyte.htm&amp;usg=__4Sz1yTHRPXvJAgjTV3TCQ5Ky-xQ=&amp;h=300&amp;w=400&amp;sz=12&amp;hl=tr&amp;start=1&amp;zoom=1&amp;tbnid=e34eVAAUfycbGM:&amp;tbnh=93&amp;tbnw=124&amp;ei=fvljTtSyGc_Ssgbx5rmZCg&amp;prev=/search?q=schistocyte&amp;um=1&amp;hl=tr&amp;sa=N&amp;tbm=isch&amp;um=1&amp;itbs=1" TargetMode="Externa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hyperlink" Target="http://www.google.com.tr/imgres?imgurl=http://img156.imagevenue.com/loc443/th_47347_H_J_H_122_443lo.jpg&amp;imgrefurl=http://www.paylastr.org/saglik-genel/124301-resimlerle-hematoloji.html&amp;usg=__BXheQ0p3kyXSiHYJPVtKPjJVzQ8=&amp;h=145&amp;w=207&amp;sz=7&amp;hl=tr&amp;start=9&amp;zoom=1&amp;tbnid=cTB5eFRhjM3R5M:&amp;tbnh=74&amp;tbnw=105&amp;ei=qvVjTunfO8rIswa9k5GzCg&amp;prev=/search?q=Howell+Jolly+body&amp;um=1&amp;hl=tr&amp;sa=N&amp;tbm=isch&amp;um=1&amp;itbs=1" TargetMode="Externa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hyperlink" Target="http://www.google.com.tr/imgres?imgurl=http://www.wadsworth.org/chemheme/heme/glass/cytopix/slide003tear1.jpg&amp;imgrefurl=http://www.wadsworth.org/chemheme/heme/glass/slide_003_tear_drop_cells.htm&amp;usg=___JnAaUjQP3FKcTl9NfoqvsF92xo=&amp;h=256&amp;w=337&amp;sz=17&amp;hl=tr&amp;start=5&amp;zoom=1&amp;tbnid=eyT9h9Fg5F6ynM:&amp;tbnh=90&amp;tbnw=119&amp;ei=hkJkTsakNImg4gSasPy9Cg&amp;prev=/images?q=tear+drop+cell&amp;um=1&amp;hl=tr&amp;sa=G&amp;tbm=isch&amp;um=1&amp;itbs=1" TargetMode="Externa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.tr/url?sa=i&amp;rct=j&amp;q=&amp;esrc=s&amp;source=images&amp;cd=&amp;cad=rja&amp;uact=8&amp;ved=0ahUKEwjWlPOG7fPQAhWGWxQKHXnQBJYQjRwIBw&amp;url=http://www.slideshare.net/elizabethjoseph123276/red-blood-cell-erythropoiesis&amp;bvm=bv.141536425,bs.2,d.d24&amp;psig=AFQjCNE2hxazNQYA_Sllp2a1c67mx5PZ1A&amp;ust=148181049983458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907704" y="1340768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Periferik</a:t>
            </a:r>
            <a:r>
              <a:rPr lang="tr-T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yayma</a:t>
            </a:r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4139952" y="4221088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Prof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Barış Kuşkonmaz</a:t>
            </a:r>
          </a:p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HÜTF</a:t>
            </a:r>
          </a:p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Pediatrik Hematoloji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472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3554" name="Picture 2" descr="C:\Users\USER\Desktop\red-blood-cell-erythropoiesis-12-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7841" y="1600200"/>
            <a:ext cx="6028318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Normoblast</a:t>
            </a:r>
            <a:endParaRPr lang="tr-TR" dirty="0"/>
          </a:p>
        </p:txBody>
      </p:sp>
      <p:pic>
        <p:nvPicPr>
          <p:cNvPr id="5122" name="Picture 2" descr="C:\Users\USER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988840"/>
            <a:ext cx="3383260" cy="2918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4578" name="Picture 2" descr="C:\Users\USER\Desktop\Small-lymphocyte-and-Polychromatophilic-Normoblast-Comparisi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764704"/>
            <a:ext cx="6912767" cy="52305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Retikülosit</a:t>
            </a:r>
            <a:endParaRPr lang="tr-TR" dirty="0"/>
          </a:p>
        </p:txBody>
      </p:sp>
      <p:pic>
        <p:nvPicPr>
          <p:cNvPr id="35842" name="Picture 2" descr="C:\Users\USER\Desktop\reticulocyt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60848"/>
            <a:ext cx="4937968" cy="3954232"/>
          </a:xfrm>
          <a:prstGeom prst="rect">
            <a:avLst/>
          </a:prstGeom>
          <a:noFill/>
        </p:spPr>
      </p:pic>
      <p:sp>
        <p:nvSpPr>
          <p:cNvPr id="6" name="5 Metin kutusu"/>
          <p:cNvSpPr txBox="1"/>
          <p:nvPr/>
        </p:nvSpPr>
        <p:spPr>
          <a:xfrm>
            <a:off x="6516216" y="1772816"/>
            <a:ext cx="203998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tr-TR" b="1" dirty="0" smtClean="0"/>
              <a:t>Parlak </a:t>
            </a:r>
            <a:r>
              <a:rPr lang="tr-TR" b="1" dirty="0" err="1" smtClean="0"/>
              <a:t>cresyl</a:t>
            </a:r>
            <a:r>
              <a:rPr lang="tr-TR" b="1" dirty="0" smtClean="0"/>
              <a:t> mavisi</a:t>
            </a:r>
            <a:endParaRPr lang="tr-T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Eritrosit-</a:t>
            </a:r>
            <a:r>
              <a:rPr lang="tr-TR" dirty="0" err="1" smtClean="0"/>
              <a:t>normokrom</a:t>
            </a:r>
            <a:r>
              <a:rPr lang="tr-TR" dirty="0" smtClean="0"/>
              <a:t> </a:t>
            </a:r>
            <a:r>
              <a:rPr lang="tr-TR" dirty="0" err="1" smtClean="0"/>
              <a:t>normositer</a:t>
            </a:r>
            <a:endParaRPr lang="tr-TR" dirty="0"/>
          </a:p>
        </p:txBody>
      </p:sp>
      <p:pic>
        <p:nvPicPr>
          <p:cNvPr id="34818" name="Picture 2" descr="C:\Users\USER\Desktop\normocytic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28799"/>
            <a:ext cx="6120680" cy="44940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Myelopoez</a:t>
            </a:r>
            <a:endParaRPr lang="tr-TR" dirty="0"/>
          </a:p>
        </p:txBody>
      </p:sp>
      <p:pic>
        <p:nvPicPr>
          <p:cNvPr id="25603" name="Picture 3" descr="C:\Users\USER\Desktop\PMC2193089_JEM990414_f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44824"/>
            <a:ext cx="6038800" cy="3432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Myeloblast</a:t>
            </a:r>
            <a:endParaRPr lang="tr-TR" dirty="0"/>
          </a:p>
        </p:txBody>
      </p:sp>
      <p:pic>
        <p:nvPicPr>
          <p:cNvPr id="26627" name="Picture 3" descr="C:\Users\USER\Desktop\acute-myelogenous-leukemia-[4-_bl022-4]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720056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Promyelosit</a:t>
            </a:r>
            <a:endParaRPr lang="tr-TR" dirty="0"/>
          </a:p>
        </p:txBody>
      </p:sp>
      <p:pic>
        <p:nvPicPr>
          <p:cNvPr id="27650" name="Picture 2" descr="C:\Users\USER\Desktop\3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02732"/>
            <a:ext cx="5688632" cy="4152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tr-TR" dirty="0" err="1" smtClean="0"/>
              <a:t>Myelosit</a:t>
            </a:r>
            <a:endParaRPr lang="tr-TR" dirty="0"/>
          </a:p>
        </p:txBody>
      </p:sp>
      <p:pic>
        <p:nvPicPr>
          <p:cNvPr id="28674" name="Picture 2" descr="C:\Users\USER\Desktop\605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96752"/>
            <a:ext cx="4992517" cy="5007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tr-TR" dirty="0" err="1" smtClean="0"/>
              <a:t>Metamyelosit</a:t>
            </a:r>
            <a:endParaRPr lang="tr-TR" dirty="0"/>
          </a:p>
        </p:txBody>
      </p:sp>
      <p:pic>
        <p:nvPicPr>
          <p:cNvPr id="29698" name="Picture 2" descr="C:\Users\USER\Desktop\603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980728"/>
            <a:ext cx="5208541" cy="5224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098" name="Picture 2" descr="C:\Users\USER\Desktop\s301a3f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8507200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Metamyelosit</a:t>
            </a:r>
            <a:r>
              <a:rPr lang="tr-TR" dirty="0" smtClean="0"/>
              <a:t> vs 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endParaRPr lang="tr-TR" dirty="0"/>
          </a:p>
        </p:txBody>
      </p:sp>
      <p:pic>
        <p:nvPicPr>
          <p:cNvPr id="30722" name="Picture 2" descr="C:\Users\USER\Desktop\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556792"/>
            <a:ext cx="6293946" cy="4200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Nötrofil</a:t>
            </a:r>
            <a:r>
              <a:rPr lang="tr-TR" dirty="0" smtClean="0"/>
              <a:t>=PMNL</a:t>
            </a:r>
            <a:endParaRPr lang="tr-TR" dirty="0"/>
          </a:p>
        </p:txBody>
      </p:sp>
      <p:pic>
        <p:nvPicPr>
          <p:cNvPr id="31746" name="Picture 2" descr="C:\Users\USER\Desktop\n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83974"/>
            <a:ext cx="6958262" cy="4731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Lenfosit</a:t>
            </a:r>
            <a:endParaRPr lang="tr-TR" dirty="0"/>
          </a:p>
        </p:txBody>
      </p:sp>
      <p:pic>
        <p:nvPicPr>
          <p:cNvPr id="32770" name="Picture 2" descr="C:\Users\USER\Desktop\images69WIBH7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700808"/>
            <a:ext cx="5623832" cy="3839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Large</a:t>
            </a:r>
            <a:r>
              <a:rPr lang="tr-TR" dirty="0" smtClean="0"/>
              <a:t> </a:t>
            </a:r>
            <a:r>
              <a:rPr lang="tr-TR" dirty="0" err="1" smtClean="0"/>
              <a:t>granuler</a:t>
            </a:r>
            <a:r>
              <a:rPr lang="tr-TR" dirty="0" smtClean="0"/>
              <a:t> lenfosit</a:t>
            </a:r>
            <a:endParaRPr lang="tr-TR" dirty="0"/>
          </a:p>
        </p:txBody>
      </p:sp>
      <p:pic>
        <p:nvPicPr>
          <p:cNvPr id="33794" name="Picture 2" descr="C:\Users\USER\Desktop\28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6024" y="1600200"/>
            <a:ext cx="595195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Eozinofil</a:t>
            </a:r>
            <a:endParaRPr lang="tr-TR" dirty="0"/>
          </a:p>
        </p:txBody>
      </p:sp>
      <p:pic>
        <p:nvPicPr>
          <p:cNvPr id="40962" name="Picture 2" descr="C:\Users\USER\Desktop\eosinophi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72816"/>
            <a:ext cx="5760640" cy="4193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Bazofil</a:t>
            </a:r>
            <a:endParaRPr lang="tr-TR" dirty="0"/>
          </a:p>
        </p:txBody>
      </p:sp>
      <p:pic>
        <p:nvPicPr>
          <p:cNvPr id="41986" name="Picture 2" descr="C:\Users\USER\Desktop\18-14F3911082E32F04A8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9589" y="1600200"/>
            <a:ext cx="602482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Monosit</a:t>
            </a:r>
            <a:endParaRPr lang="tr-TR" dirty="0"/>
          </a:p>
        </p:txBody>
      </p:sp>
      <p:pic>
        <p:nvPicPr>
          <p:cNvPr id="43010" name="Picture 2" descr="C:\Users\USER\Desktop\imagesOEH9RGM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36039"/>
            <a:ext cx="6696744" cy="5016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Ä°lgili resi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728170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5756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“</a:t>
            </a:r>
            <a:r>
              <a:rPr lang="tr-TR" dirty="0" err="1" smtClean="0"/>
              <a:t>Differential</a:t>
            </a:r>
            <a:r>
              <a:rPr lang="tr-TR" dirty="0" smtClean="0"/>
              <a:t> </a:t>
            </a:r>
            <a:r>
              <a:rPr lang="tr-TR" dirty="0" err="1" smtClean="0"/>
              <a:t>count</a:t>
            </a:r>
            <a:r>
              <a:rPr lang="tr-TR" dirty="0" smtClean="0"/>
              <a:t>” yaşa göre değişir</a:t>
            </a:r>
            <a:endParaRPr lang="tr-TR" dirty="0"/>
          </a:p>
        </p:txBody>
      </p:sp>
      <p:pic>
        <p:nvPicPr>
          <p:cNvPr id="44034" name="Picture 2" descr="C:\Users\USER\Desktop\B9780323043335100515_t0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64" y="1844824"/>
            <a:ext cx="9109736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Megakaryosit</a:t>
            </a:r>
            <a:r>
              <a:rPr lang="tr-TR" dirty="0" smtClean="0"/>
              <a:t> –Kemik iliğinde</a:t>
            </a:r>
            <a:endParaRPr lang="tr-TR" dirty="0"/>
          </a:p>
        </p:txBody>
      </p:sp>
      <p:pic>
        <p:nvPicPr>
          <p:cNvPr id="37890" name="Picture 2" descr="C:\Users\USER\Desktop\m080p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556792"/>
            <a:ext cx="5783027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 descr="C:\Users\USER\Desktop\peripheral-blood-smear-examination-7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Trombosit</a:t>
            </a:r>
            <a:r>
              <a:rPr lang="tr-TR" dirty="0" smtClean="0"/>
              <a:t>-Kümeli</a:t>
            </a:r>
            <a:endParaRPr lang="tr-TR" dirty="0"/>
          </a:p>
        </p:txBody>
      </p:sp>
      <p:pic>
        <p:nvPicPr>
          <p:cNvPr id="36867" name="Picture 3" descr="C:\Users\USER\Desktop\platelet_clumping133521920176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0495" y="1600200"/>
            <a:ext cx="604301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/>
          <a:lstStyle/>
          <a:p>
            <a:r>
              <a:rPr lang="tr-TR" dirty="0" smtClean="0"/>
              <a:t>Patolojik durumlar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err="1" smtClean="0"/>
              <a:t>Blast</a:t>
            </a:r>
            <a:endParaRPr lang="tr-TR" b="1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Periferik</a:t>
            </a:r>
            <a:r>
              <a:rPr lang="tr-TR" dirty="0" smtClean="0"/>
              <a:t> kanda 1 tane bile olması anormal</a:t>
            </a:r>
          </a:p>
          <a:p>
            <a:endParaRPr lang="tr-TR" dirty="0"/>
          </a:p>
          <a:p>
            <a:r>
              <a:rPr lang="tr-TR" dirty="0" smtClean="0"/>
              <a:t>Kemik iliğinde %5’e kadar normal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tr-TR" b="1" dirty="0" err="1" smtClean="0"/>
              <a:t>Periferik</a:t>
            </a:r>
            <a:r>
              <a:rPr lang="tr-TR" b="1" dirty="0" smtClean="0"/>
              <a:t> kanda Sola kayma= </a:t>
            </a:r>
            <a:r>
              <a:rPr lang="tr-TR" b="1" dirty="0" err="1" smtClean="0"/>
              <a:t>Bakterial</a:t>
            </a:r>
            <a:r>
              <a:rPr lang="tr-TR" b="1" dirty="0" smtClean="0"/>
              <a:t> </a:t>
            </a:r>
            <a:r>
              <a:rPr lang="tr-TR" b="1" dirty="0" err="1" smtClean="0"/>
              <a:t>enf</a:t>
            </a:r>
            <a:r>
              <a:rPr lang="tr-TR" b="1" dirty="0" smtClean="0"/>
              <a:t> /</a:t>
            </a:r>
            <a:r>
              <a:rPr lang="tr-TR" b="1" dirty="0" err="1" smtClean="0"/>
              <a:t>Sepsis</a:t>
            </a:r>
            <a:endParaRPr lang="tr-TR" b="1" dirty="0"/>
          </a:p>
        </p:txBody>
      </p:sp>
      <p:pic>
        <p:nvPicPr>
          <p:cNvPr id="4" name="Picture 3" descr="C:\Users\USER\Desktop\PMC2193089_JEM990414_f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80566"/>
            <a:ext cx="6480720" cy="3683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Hipokrom</a:t>
            </a:r>
            <a:r>
              <a:rPr lang="tr-TR" dirty="0" smtClean="0"/>
              <a:t> </a:t>
            </a:r>
            <a:r>
              <a:rPr lang="tr-TR" dirty="0" err="1" smtClean="0"/>
              <a:t>mikrositer</a:t>
            </a:r>
            <a:endParaRPr lang="tr-TR" dirty="0"/>
          </a:p>
        </p:txBody>
      </p:sp>
      <p:pic>
        <p:nvPicPr>
          <p:cNvPr id="51202" name="Picture 2" descr="C:\Users\USER\Desktop\scan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7789308" cy="4580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ANd9GcS8LiGmweSUBpVFESobm9mvVZpGuoHwceq0FP_t3qsg0KKxFvadkbyX4yh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566" y="959317"/>
            <a:ext cx="5527818" cy="376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mtClean="0"/>
              <a:t>Hipokrom mikrositer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159549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Anizositoz</a:t>
            </a:r>
            <a:endParaRPr lang="tr-TR" dirty="0"/>
          </a:p>
        </p:txBody>
      </p:sp>
      <p:pic>
        <p:nvPicPr>
          <p:cNvPr id="50178" name="Picture 2" descr="C:\Users\USER\Desktop\tt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6912767" cy="4937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Makrositer</a:t>
            </a:r>
            <a:r>
              <a:rPr lang="tr-TR" dirty="0" smtClean="0"/>
              <a:t> eritrositler</a:t>
            </a:r>
            <a:endParaRPr lang="tr-TR" dirty="0"/>
          </a:p>
        </p:txBody>
      </p:sp>
      <p:pic>
        <p:nvPicPr>
          <p:cNvPr id="49154" name="Picture 2" descr="C:\Users\USER\Desktop\macrocytosis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96752"/>
            <a:ext cx="6624736" cy="5280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Polikromazi</a:t>
            </a:r>
            <a:r>
              <a:rPr lang="tr-TR" dirty="0" smtClean="0"/>
              <a:t>  </a:t>
            </a:r>
            <a:r>
              <a:rPr lang="tr-TR" dirty="0" err="1" smtClean="0"/>
              <a:t>Hemoliz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45058" name="Picture 2" descr="C:\Users\USER\Desktop\3330025_or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12776"/>
            <a:ext cx="6336704" cy="4348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Sferosit</a:t>
            </a:r>
            <a:endParaRPr lang="tr-TR" dirty="0"/>
          </a:p>
        </p:txBody>
      </p:sp>
      <p:pic>
        <p:nvPicPr>
          <p:cNvPr id="46082" name="Picture 2" descr="C:\Users\USER\Desktop\sphe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13287"/>
            <a:ext cx="6264696" cy="5011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074" name="Picture 2" descr="C:\Users\USER\Desktop\B9781437706925000159_f015-005-97814377069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18" y="1268760"/>
            <a:ext cx="7523664" cy="45365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Nd9GcTsN-tiempUDmchCUciSCxnOlyomPCn2pRCbTux7kbbGUzzjpJsnTxGDaw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124744"/>
            <a:ext cx="3804422" cy="287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mtClean="0"/>
              <a:t>Sferosit</a:t>
            </a:r>
            <a:endParaRPr lang="tr-TR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43506" y="4581128"/>
            <a:ext cx="82049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1800" b="1" dirty="0" err="1"/>
              <a:t>Sferosit</a:t>
            </a:r>
            <a:r>
              <a:rPr lang="tr-TR" altLang="tr-TR" sz="1800" b="1" dirty="0"/>
              <a:t>:</a:t>
            </a:r>
            <a:r>
              <a:rPr lang="tr-TR" altLang="tr-TR" sz="1800" dirty="0"/>
              <a:t> </a:t>
            </a:r>
            <a:r>
              <a:rPr lang="tr-TR" altLang="tr-TR" sz="1800" dirty="0" err="1"/>
              <a:t>herediter</a:t>
            </a:r>
            <a:r>
              <a:rPr lang="tr-TR" altLang="tr-TR" sz="1800" dirty="0"/>
              <a:t> </a:t>
            </a:r>
            <a:r>
              <a:rPr lang="tr-TR" altLang="tr-TR" sz="1800" dirty="0" err="1"/>
              <a:t>sferositozis</a:t>
            </a:r>
            <a:r>
              <a:rPr lang="tr-TR" altLang="tr-TR" sz="1800" dirty="0"/>
              <a:t>, </a:t>
            </a:r>
            <a:r>
              <a:rPr lang="tr-TR" altLang="tr-TR" sz="1800" dirty="0" err="1"/>
              <a:t>immünhemolitik</a:t>
            </a:r>
            <a:r>
              <a:rPr lang="tr-TR" altLang="tr-TR" sz="1800" dirty="0"/>
              <a:t> anemi, </a:t>
            </a:r>
            <a:r>
              <a:rPr lang="tr-TR" altLang="tr-TR" sz="1800" dirty="0" err="1"/>
              <a:t>Heinz</a:t>
            </a:r>
            <a:r>
              <a:rPr lang="tr-TR" altLang="tr-TR" sz="1800" dirty="0"/>
              <a:t> body </a:t>
            </a:r>
            <a:r>
              <a:rPr lang="tr-TR" altLang="tr-TR" sz="1800" dirty="0" err="1"/>
              <a:t>hemolitik</a:t>
            </a:r>
            <a:r>
              <a:rPr lang="tr-TR" altLang="tr-TR" sz="1800" dirty="0"/>
              <a:t> anemi, ağır yanık, </a:t>
            </a:r>
            <a:r>
              <a:rPr lang="tr-TR" altLang="tr-TR" sz="1800" dirty="0" err="1"/>
              <a:t>hipersplenizm</a:t>
            </a:r>
            <a:r>
              <a:rPr lang="tr-TR" altLang="tr-TR" sz="1800" dirty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38819869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Target</a:t>
            </a:r>
            <a:r>
              <a:rPr lang="tr-TR" dirty="0" smtClean="0"/>
              <a:t> </a:t>
            </a:r>
            <a:r>
              <a:rPr lang="tr-TR" dirty="0" err="1" smtClean="0"/>
              <a:t>cell</a:t>
            </a:r>
            <a:endParaRPr lang="tr-TR" dirty="0"/>
          </a:p>
        </p:txBody>
      </p:sp>
      <p:pic>
        <p:nvPicPr>
          <p:cNvPr id="48131" name="Picture 3" descr="C:\Users\USER\Desktop\BloodFig1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5472608" cy="4131282"/>
          </a:xfrm>
          <a:prstGeom prst="rect">
            <a:avLst/>
          </a:prstGeom>
          <a:noFill/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23528" y="5882097"/>
            <a:ext cx="83632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1800" b="1" dirty="0" err="1"/>
              <a:t>Target</a:t>
            </a:r>
            <a:r>
              <a:rPr lang="tr-TR" altLang="tr-TR" sz="1800" b="1" dirty="0"/>
              <a:t> </a:t>
            </a:r>
            <a:r>
              <a:rPr lang="tr-TR" altLang="tr-TR" sz="1800" b="1" dirty="0" err="1"/>
              <a:t>cell</a:t>
            </a:r>
            <a:r>
              <a:rPr lang="tr-TR" altLang="tr-TR" sz="1800" b="1" dirty="0"/>
              <a:t>:</a:t>
            </a:r>
            <a:r>
              <a:rPr lang="tr-TR" altLang="tr-TR" sz="1800" dirty="0"/>
              <a:t> </a:t>
            </a:r>
            <a:r>
              <a:rPr lang="tr-TR" altLang="tr-TR" sz="1800" dirty="0" err="1"/>
              <a:t>talasemi</a:t>
            </a:r>
            <a:r>
              <a:rPr lang="tr-TR" altLang="tr-TR" sz="1800" dirty="0"/>
              <a:t>, </a:t>
            </a:r>
            <a:r>
              <a:rPr lang="tr-TR" altLang="tr-TR" sz="1800" dirty="0" err="1"/>
              <a:t>hemoglobinopati</a:t>
            </a:r>
            <a:r>
              <a:rPr lang="tr-TR" altLang="tr-TR" sz="1800" dirty="0"/>
              <a:t>, DEA, </a:t>
            </a:r>
            <a:r>
              <a:rPr lang="tr-TR" altLang="tr-TR" sz="1800" dirty="0" err="1"/>
              <a:t>obstrüktif</a:t>
            </a:r>
            <a:r>
              <a:rPr lang="tr-TR" altLang="tr-TR" sz="1800" dirty="0"/>
              <a:t> karaciğer hastalığı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Orak hücre</a:t>
            </a:r>
            <a:endParaRPr lang="tr-TR" dirty="0"/>
          </a:p>
        </p:txBody>
      </p:sp>
      <p:pic>
        <p:nvPicPr>
          <p:cNvPr id="53250" name="Picture 2" descr="C:\Users\USER\Desktop\imagesTYFD9C1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8041317" cy="472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Stomatosit</a:t>
            </a:r>
            <a:endParaRPr lang="tr-TR" dirty="0"/>
          </a:p>
        </p:txBody>
      </p:sp>
      <p:pic>
        <p:nvPicPr>
          <p:cNvPr id="54274" name="Picture 2" descr="C:\Users\USER\Desktop\ffff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7210695" cy="4798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ANd9GcTZEFtLv26UK4sJsaiVc6U3eCGKo6c9QGBPNRA40szJoKOxrJVWunftG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4" y="980728"/>
            <a:ext cx="4317991" cy="4454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mtClean="0"/>
              <a:t>Stomatosit</a:t>
            </a:r>
            <a:endParaRPr lang="tr-TR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251520" y="5733256"/>
            <a:ext cx="889248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1800" b="1" dirty="0" err="1"/>
              <a:t>Stomatosit</a:t>
            </a:r>
            <a:r>
              <a:rPr lang="tr-TR" altLang="tr-TR" sz="1800" b="1" dirty="0"/>
              <a:t>:</a:t>
            </a:r>
            <a:r>
              <a:rPr lang="tr-TR" altLang="tr-TR" sz="1800" dirty="0"/>
              <a:t> </a:t>
            </a:r>
            <a:r>
              <a:rPr lang="tr-TR" altLang="tr-TR" sz="1800" dirty="0" err="1"/>
              <a:t>herediter</a:t>
            </a:r>
            <a:r>
              <a:rPr lang="tr-TR" altLang="tr-TR" sz="1800" dirty="0"/>
              <a:t> </a:t>
            </a:r>
            <a:r>
              <a:rPr lang="tr-TR" altLang="tr-TR" sz="1800" dirty="0" err="1"/>
              <a:t>stomastozis</a:t>
            </a:r>
            <a:r>
              <a:rPr lang="tr-TR" altLang="tr-TR" sz="1800" dirty="0"/>
              <a:t>, alkolizm, </a:t>
            </a:r>
            <a:r>
              <a:rPr lang="tr-TR" altLang="tr-TR" sz="1800" dirty="0" err="1"/>
              <a:t>obstrüktif</a:t>
            </a:r>
            <a:r>
              <a:rPr lang="tr-TR" altLang="tr-TR" sz="1800" dirty="0"/>
              <a:t> karaciğer hastalığı, siroz, </a:t>
            </a:r>
            <a:r>
              <a:rPr lang="tr-TR" altLang="tr-TR" sz="1800" dirty="0" err="1"/>
              <a:t>Rh-null</a:t>
            </a:r>
            <a:r>
              <a:rPr lang="tr-TR" altLang="tr-TR" sz="1800" dirty="0"/>
              <a:t> </a:t>
            </a:r>
            <a:r>
              <a:rPr lang="tr-TR" altLang="tr-TR" sz="1800" dirty="0" err="1"/>
              <a:t>disease</a:t>
            </a:r>
            <a:endParaRPr lang="tr-TR" altLang="tr-TR" sz="1800" dirty="0"/>
          </a:p>
        </p:txBody>
      </p:sp>
    </p:spTree>
    <p:extLst>
      <p:ext uri="{BB962C8B-B14F-4D97-AF65-F5344CB8AC3E}">
        <p14:creationId xmlns:p14="http://schemas.microsoft.com/office/powerpoint/2010/main" val="3687950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Eliptosit</a:t>
            </a:r>
            <a:endParaRPr lang="tr-TR" dirty="0"/>
          </a:p>
        </p:txBody>
      </p:sp>
      <p:pic>
        <p:nvPicPr>
          <p:cNvPr id="55298" name="Picture 2" descr="C:\Users\USER\Desktop\jhfg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7500933" cy="508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Tam boyutlu görseli göst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96752"/>
            <a:ext cx="3838180" cy="2623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mtClean="0"/>
              <a:t>Eliptosit</a:t>
            </a:r>
            <a:endParaRPr lang="tr-TR" dirty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59694" y="4101035"/>
            <a:ext cx="846077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1800" b="1" dirty="0" err="1"/>
              <a:t>Eliptosit</a:t>
            </a:r>
            <a:r>
              <a:rPr lang="tr-TR" altLang="tr-TR" sz="1800" b="1" dirty="0"/>
              <a:t>:</a:t>
            </a:r>
            <a:r>
              <a:rPr lang="tr-TR" altLang="tr-TR" sz="1800" dirty="0"/>
              <a:t> </a:t>
            </a:r>
            <a:r>
              <a:rPr lang="tr-TR" altLang="tr-TR" sz="1800" dirty="0" err="1"/>
              <a:t>heriditer</a:t>
            </a:r>
            <a:r>
              <a:rPr lang="tr-TR" altLang="tr-TR" sz="1800" dirty="0"/>
              <a:t> </a:t>
            </a:r>
            <a:r>
              <a:rPr lang="tr-TR" altLang="tr-TR" sz="1800" dirty="0" err="1"/>
              <a:t>eliptositosiz</a:t>
            </a:r>
            <a:r>
              <a:rPr lang="tr-TR" altLang="tr-TR" sz="1800" dirty="0"/>
              <a:t>, DEA, </a:t>
            </a:r>
            <a:r>
              <a:rPr lang="tr-TR" altLang="tr-TR" sz="1800" dirty="0" err="1"/>
              <a:t>talasemi</a:t>
            </a:r>
            <a:r>
              <a:rPr lang="tr-TR" altLang="tr-TR" sz="1800" dirty="0"/>
              <a:t>, </a:t>
            </a:r>
            <a:r>
              <a:rPr lang="tr-TR" altLang="tr-TR" sz="1800" dirty="0" err="1"/>
              <a:t>megaloblastik</a:t>
            </a:r>
            <a:r>
              <a:rPr lang="tr-TR" altLang="tr-TR" sz="1800" dirty="0"/>
              <a:t> anemi, </a:t>
            </a:r>
            <a:r>
              <a:rPr lang="tr-TR" altLang="tr-TR" sz="1800" dirty="0" err="1"/>
              <a:t>sideroblastik</a:t>
            </a:r>
            <a:r>
              <a:rPr lang="tr-TR" altLang="tr-TR" sz="1800" dirty="0"/>
              <a:t> anemi, </a:t>
            </a:r>
            <a:r>
              <a:rPr lang="tr-TR" altLang="tr-TR" sz="1800" dirty="0" err="1"/>
              <a:t>konjenital</a:t>
            </a:r>
            <a:r>
              <a:rPr lang="tr-TR" altLang="tr-TR" sz="1800" dirty="0"/>
              <a:t> </a:t>
            </a:r>
            <a:r>
              <a:rPr lang="tr-TR" altLang="tr-TR" sz="1800" dirty="0" err="1"/>
              <a:t>diseritropoetik</a:t>
            </a:r>
            <a:r>
              <a:rPr lang="tr-TR" altLang="tr-TR" sz="1800" dirty="0"/>
              <a:t> anemi</a:t>
            </a:r>
          </a:p>
        </p:txBody>
      </p:sp>
    </p:spTree>
    <p:extLst>
      <p:ext uri="{BB962C8B-B14F-4D97-AF65-F5344CB8AC3E}">
        <p14:creationId xmlns:p14="http://schemas.microsoft.com/office/powerpoint/2010/main" val="39360202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53753"/>
            <a:ext cx="8229600" cy="1143000"/>
          </a:xfrm>
        </p:spPr>
        <p:txBody>
          <a:bodyPr/>
          <a:lstStyle/>
          <a:p>
            <a:r>
              <a:rPr lang="tr-TR" dirty="0" err="1" smtClean="0"/>
              <a:t>Akantosit</a:t>
            </a:r>
            <a:endParaRPr lang="tr-TR" dirty="0"/>
          </a:p>
        </p:txBody>
      </p:sp>
      <p:pic>
        <p:nvPicPr>
          <p:cNvPr id="59394" name="Picture 2" descr="C:\Users\USER\Desktop\e860462556bab2151fb2b933337d8f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3"/>
            <a:ext cx="6727667" cy="4940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Nd9GcRtxWkKHGpfO9Dt_4j-kH0QpTdZo43tH6ItniDG1JGpuhnSjOC-7su8mQ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006730"/>
            <a:ext cx="3985992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mtClean="0"/>
              <a:t>Akantosit</a:t>
            </a:r>
            <a:endParaRPr lang="tr-TR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51520" y="3917850"/>
            <a:ext cx="871296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1800" b="1" dirty="0" err="1" smtClean="0"/>
              <a:t>Akantosit</a:t>
            </a:r>
            <a:r>
              <a:rPr lang="tr-TR" altLang="tr-TR" sz="1800" b="1" dirty="0" smtClean="0"/>
              <a:t> (</a:t>
            </a:r>
            <a:r>
              <a:rPr lang="tr-TR" altLang="tr-TR" sz="1800" b="1" dirty="0" err="1" smtClean="0"/>
              <a:t>spur</a:t>
            </a:r>
            <a:r>
              <a:rPr lang="tr-TR" altLang="tr-TR" sz="1800" b="1" dirty="0" smtClean="0"/>
              <a:t> </a:t>
            </a:r>
            <a:r>
              <a:rPr lang="tr-TR" altLang="tr-TR" sz="1800" b="1" dirty="0" err="1" smtClean="0"/>
              <a:t>cell</a:t>
            </a:r>
            <a:r>
              <a:rPr lang="tr-TR" altLang="tr-TR" sz="1800" b="1" dirty="0" smtClean="0"/>
              <a:t>): </a:t>
            </a:r>
            <a:r>
              <a:rPr lang="tr-TR" altLang="tr-TR" sz="1800" dirty="0" err="1"/>
              <a:t>abetalipoproteinemi</a:t>
            </a:r>
            <a:r>
              <a:rPr lang="tr-TR" altLang="tr-TR" sz="1800" dirty="0"/>
              <a:t>, alkolik siroz, </a:t>
            </a:r>
            <a:r>
              <a:rPr lang="tr-TR" altLang="tr-TR" sz="1800" dirty="0" err="1"/>
              <a:t>malabsorbsiyon</a:t>
            </a:r>
            <a:r>
              <a:rPr lang="tr-TR" altLang="tr-TR" sz="1800" dirty="0"/>
              <a:t>, </a:t>
            </a:r>
            <a:r>
              <a:rPr lang="tr-TR" altLang="tr-TR" sz="1800" dirty="0" err="1"/>
              <a:t>neonatal</a:t>
            </a:r>
            <a:r>
              <a:rPr lang="tr-TR" altLang="tr-TR" sz="1800" dirty="0"/>
              <a:t> hepatit, </a:t>
            </a:r>
            <a:r>
              <a:rPr lang="tr-TR" altLang="tr-TR" sz="1800" dirty="0" err="1"/>
              <a:t>Pruvat</a:t>
            </a:r>
            <a:r>
              <a:rPr lang="tr-TR" altLang="tr-TR" sz="1800" dirty="0"/>
              <a:t> </a:t>
            </a:r>
            <a:r>
              <a:rPr lang="tr-TR" altLang="tr-TR" sz="1800" dirty="0" err="1"/>
              <a:t>kinaz</a:t>
            </a:r>
            <a:r>
              <a:rPr lang="tr-TR" altLang="tr-TR" sz="1800" dirty="0"/>
              <a:t> eksikliği</a:t>
            </a:r>
            <a:r>
              <a:rPr lang="tr-TR" altLang="tr-TR" sz="1800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4775960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Nd9GcRPpXIq99nKSaPg_pIKgsHUu4q2iJfrd2tmkajjNA6B4dWKdWAKnxeeCK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855" y="908720"/>
            <a:ext cx="3886306" cy="2907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3419872" y="260648"/>
            <a:ext cx="2448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altLang="tr-TR" b="1" dirty="0"/>
              <a:t>Ekinosit (</a:t>
            </a:r>
            <a:r>
              <a:rPr lang="tr-TR" altLang="tr-TR" b="1" dirty="0" err="1"/>
              <a:t>burr</a:t>
            </a:r>
            <a:r>
              <a:rPr lang="tr-TR" altLang="tr-TR" b="1" dirty="0"/>
              <a:t> </a:t>
            </a:r>
            <a:r>
              <a:rPr lang="tr-TR" altLang="tr-TR" b="1" dirty="0" err="1"/>
              <a:t>cell</a:t>
            </a:r>
            <a:r>
              <a:rPr lang="tr-TR" altLang="tr-TR" b="1" dirty="0"/>
              <a:t>): </a:t>
            </a:r>
            <a:endParaRPr lang="tr-TR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87524" y="4365104"/>
            <a:ext cx="871296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000" b="1" dirty="0" smtClean="0"/>
              <a:t>Ekinosit (</a:t>
            </a:r>
            <a:r>
              <a:rPr lang="tr-TR" altLang="tr-TR" sz="2000" b="1" dirty="0" err="1" smtClean="0"/>
              <a:t>burr</a:t>
            </a:r>
            <a:r>
              <a:rPr lang="tr-TR" altLang="tr-TR" sz="2000" b="1" dirty="0" smtClean="0"/>
              <a:t> </a:t>
            </a:r>
            <a:r>
              <a:rPr lang="tr-TR" altLang="tr-TR" sz="2000" b="1" dirty="0" err="1" smtClean="0"/>
              <a:t>cell</a:t>
            </a:r>
            <a:r>
              <a:rPr lang="tr-TR" altLang="tr-TR" sz="2000" b="1" dirty="0" smtClean="0"/>
              <a:t>): </a:t>
            </a:r>
            <a:r>
              <a:rPr lang="tr-TR" altLang="tr-TR" sz="2000" dirty="0" err="1"/>
              <a:t>renal</a:t>
            </a:r>
            <a:r>
              <a:rPr lang="tr-TR" altLang="tr-TR" sz="2000" dirty="0"/>
              <a:t> yetmezlik, </a:t>
            </a:r>
            <a:r>
              <a:rPr lang="tr-TR" altLang="tr-TR" sz="2000" dirty="0" err="1"/>
              <a:t>pruvat</a:t>
            </a:r>
            <a:r>
              <a:rPr lang="tr-TR" altLang="tr-TR" sz="2000" dirty="0"/>
              <a:t> </a:t>
            </a:r>
            <a:r>
              <a:rPr lang="tr-TR" altLang="tr-TR" sz="2000" dirty="0" err="1"/>
              <a:t>kinaz</a:t>
            </a:r>
            <a:r>
              <a:rPr lang="tr-TR" altLang="tr-TR" sz="2000" dirty="0"/>
              <a:t> eksikliği, depolanmış kan, ağır </a:t>
            </a:r>
            <a:r>
              <a:rPr lang="tr-TR" altLang="tr-TR" sz="2000" dirty="0" err="1"/>
              <a:t>dehidrasyon</a:t>
            </a:r>
            <a:r>
              <a:rPr lang="tr-TR" altLang="tr-TR" sz="2000" dirty="0"/>
              <a:t>, yanıklar</a:t>
            </a:r>
          </a:p>
        </p:txBody>
      </p:sp>
    </p:spTree>
    <p:extLst>
      <p:ext uri="{BB962C8B-B14F-4D97-AF65-F5344CB8AC3E}">
        <p14:creationId xmlns:p14="http://schemas.microsoft.com/office/powerpoint/2010/main" val="1225986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tr-TR" dirty="0" err="1" smtClean="0"/>
              <a:t>Giemsa</a:t>
            </a:r>
            <a:r>
              <a:rPr lang="tr-TR" dirty="0" smtClean="0"/>
              <a:t> /Wright </a:t>
            </a:r>
            <a:endParaRPr lang="tr-TR" dirty="0"/>
          </a:p>
        </p:txBody>
      </p:sp>
      <p:pic>
        <p:nvPicPr>
          <p:cNvPr id="2051" name="Picture 3" descr="C:\Users\USER\Desktop\220px-Peripheral_blood_smear_-_stained_and_unstain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412776"/>
            <a:ext cx="3659460" cy="5024825"/>
          </a:xfrm>
          <a:prstGeom prst="rect">
            <a:avLst/>
          </a:prstGeom>
          <a:noFill/>
        </p:spPr>
      </p:pic>
      <p:pic>
        <p:nvPicPr>
          <p:cNvPr id="2052" name="Picture 4" descr="C:\Users\USER\Desktop\B9781437706925000159_f015-007-978143770692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3599386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Şistosit</a:t>
            </a:r>
            <a:endParaRPr lang="tr-TR" dirty="0"/>
          </a:p>
        </p:txBody>
      </p:sp>
      <p:pic>
        <p:nvPicPr>
          <p:cNvPr id="47106" name="Picture 2" descr="C:\Users\USER\Desktop\67f448147314411f92340fe39920eae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3549" y="1600200"/>
            <a:ext cx="599690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ANd9GcTXADQFgYOIrjvFg_rQbONvKTF2sWbvv7IaJ71AXpnvHIPe6BAJBVXyvw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36712"/>
            <a:ext cx="3648405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3131840" y="116632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Şistosit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475656" y="3933056"/>
            <a:ext cx="6705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1800" b="1" dirty="0" err="1"/>
              <a:t>Şistosit</a:t>
            </a:r>
            <a:r>
              <a:rPr lang="tr-TR" altLang="tr-TR" sz="1800" b="1" dirty="0"/>
              <a:t>:</a:t>
            </a:r>
            <a:r>
              <a:rPr lang="tr-TR" altLang="tr-TR" sz="1800" dirty="0"/>
              <a:t> </a:t>
            </a:r>
            <a:r>
              <a:rPr lang="tr-TR" altLang="tr-TR" sz="1800" dirty="0" err="1"/>
              <a:t>Mikroanjiyopatik</a:t>
            </a:r>
            <a:r>
              <a:rPr lang="tr-TR" altLang="tr-TR" sz="1800" dirty="0"/>
              <a:t> </a:t>
            </a:r>
            <a:r>
              <a:rPr lang="tr-TR" altLang="tr-TR" sz="1800" dirty="0" err="1"/>
              <a:t>hemolitik</a:t>
            </a:r>
            <a:r>
              <a:rPr lang="tr-TR" altLang="tr-TR" sz="1800" dirty="0"/>
              <a:t> anemi, </a:t>
            </a:r>
            <a:r>
              <a:rPr lang="tr-TR" altLang="tr-TR" sz="1800" dirty="0" err="1"/>
              <a:t>travmatik</a:t>
            </a:r>
            <a:r>
              <a:rPr lang="tr-TR" altLang="tr-TR" sz="1800" dirty="0"/>
              <a:t> </a:t>
            </a:r>
            <a:r>
              <a:rPr lang="tr-TR" altLang="tr-TR" sz="1800" dirty="0" err="1"/>
              <a:t>hemoliitk</a:t>
            </a:r>
            <a:r>
              <a:rPr lang="tr-TR" altLang="tr-TR" sz="1800" dirty="0"/>
              <a:t> anemi</a:t>
            </a:r>
          </a:p>
        </p:txBody>
      </p:sp>
    </p:spTree>
    <p:extLst>
      <p:ext uri="{BB962C8B-B14F-4D97-AF65-F5344CB8AC3E}">
        <p14:creationId xmlns:p14="http://schemas.microsoft.com/office/powerpoint/2010/main" val="21517793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Bite </a:t>
            </a:r>
            <a:r>
              <a:rPr lang="tr-TR" dirty="0" err="1" smtClean="0"/>
              <a:t>cell</a:t>
            </a:r>
            <a:endParaRPr lang="tr-TR" dirty="0"/>
          </a:p>
        </p:txBody>
      </p:sp>
      <p:pic>
        <p:nvPicPr>
          <p:cNvPr id="57346" name="Picture 2" descr="C:\Users\USER\Desktop\imagesQGBVSKE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02908"/>
            <a:ext cx="6048672" cy="51665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ANd9GcRCIqKG8H4eBvuoW_0JVp6NPfcLVTCZieBrWziwANXaa-xN3jdGZHq7KO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3389697" cy="2388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mtClean="0"/>
              <a:t>Howell Jolly cisimciği</a:t>
            </a:r>
            <a:endParaRPr lang="tr-TR" dirty="0"/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1143000" y="4437112"/>
            <a:ext cx="6858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1800" b="1" dirty="0" err="1"/>
              <a:t>Howell-Joly</a:t>
            </a:r>
            <a:r>
              <a:rPr lang="tr-TR" altLang="tr-TR" sz="1800" b="1" dirty="0"/>
              <a:t> cisimciği:</a:t>
            </a:r>
            <a:r>
              <a:rPr lang="tr-TR" altLang="tr-TR" sz="1800" dirty="0"/>
              <a:t> </a:t>
            </a:r>
            <a:r>
              <a:rPr lang="tr-TR" altLang="tr-TR" sz="1800" dirty="0" err="1"/>
              <a:t>megaloblastik</a:t>
            </a:r>
            <a:r>
              <a:rPr lang="tr-TR" altLang="tr-TR" sz="1800" dirty="0"/>
              <a:t> </a:t>
            </a:r>
            <a:r>
              <a:rPr lang="tr-TR" altLang="tr-TR" sz="1800" dirty="0" err="1"/>
              <a:t>anemia</a:t>
            </a:r>
            <a:r>
              <a:rPr lang="tr-TR" altLang="tr-TR" sz="1800" dirty="0"/>
              <a:t>, </a:t>
            </a:r>
            <a:r>
              <a:rPr lang="tr-TR" altLang="tr-TR" sz="1800" dirty="0" err="1"/>
              <a:t>hiposplenism</a:t>
            </a:r>
            <a:r>
              <a:rPr lang="tr-TR" altLang="tr-TR" sz="1800" dirty="0"/>
              <a:t>, </a:t>
            </a:r>
            <a:r>
              <a:rPr lang="tr-TR" altLang="tr-TR" sz="1800" dirty="0" err="1"/>
              <a:t>splenektomi</a:t>
            </a:r>
            <a:r>
              <a:rPr lang="tr-TR" altLang="tr-TR" sz="1800" dirty="0"/>
              <a:t>, </a:t>
            </a:r>
            <a:r>
              <a:rPr lang="tr-TR" altLang="tr-TR" sz="1800" dirty="0" err="1"/>
              <a:t>HbS</a:t>
            </a:r>
            <a:r>
              <a:rPr lang="tr-TR" altLang="tr-TR" sz="1800" dirty="0"/>
              <a:t> hastalığı</a:t>
            </a:r>
          </a:p>
        </p:txBody>
      </p:sp>
    </p:spTree>
    <p:extLst>
      <p:ext uri="{BB962C8B-B14F-4D97-AF65-F5344CB8AC3E}">
        <p14:creationId xmlns:p14="http://schemas.microsoft.com/office/powerpoint/2010/main" val="423532643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Howell</a:t>
            </a:r>
            <a:r>
              <a:rPr lang="tr-TR" dirty="0" smtClean="0"/>
              <a:t> </a:t>
            </a:r>
            <a:r>
              <a:rPr lang="tr-TR" dirty="0" err="1" smtClean="0"/>
              <a:t>Jolly</a:t>
            </a:r>
            <a:r>
              <a:rPr lang="tr-TR" dirty="0" smtClean="0"/>
              <a:t> cisimciği</a:t>
            </a:r>
            <a:endParaRPr lang="tr-TR" dirty="0"/>
          </a:p>
        </p:txBody>
      </p:sp>
      <p:pic>
        <p:nvPicPr>
          <p:cNvPr id="56322" name="Picture 2" descr="C:\Users\USER\Desktop\howell-jolly-bodi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6624736" cy="5352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loadBina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4788902" cy="399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2051720" y="255590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err="1" smtClean="0"/>
              <a:t>Bazofilik</a:t>
            </a:r>
            <a:r>
              <a:rPr lang="tr-TR" sz="2800" dirty="0" smtClean="0"/>
              <a:t> </a:t>
            </a:r>
            <a:r>
              <a:rPr lang="tr-TR" sz="2800" dirty="0" err="1" smtClean="0"/>
              <a:t>stripling</a:t>
            </a:r>
            <a:endParaRPr lang="tr-TR" sz="2800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539552" y="4731668"/>
            <a:ext cx="6781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1800" b="1" dirty="0" err="1"/>
              <a:t>Bazofilik</a:t>
            </a:r>
            <a:r>
              <a:rPr lang="tr-TR" altLang="tr-TR" sz="1800" b="1" dirty="0"/>
              <a:t> </a:t>
            </a:r>
            <a:r>
              <a:rPr lang="tr-TR" altLang="tr-TR" sz="1800" b="1" dirty="0" err="1"/>
              <a:t>stripling</a:t>
            </a:r>
            <a:r>
              <a:rPr lang="tr-TR" altLang="tr-TR" sz="1800" b="1" dirty="0"/>
              <a:t>:</a:t>
            </a:r>
            <a:r>
              <a:rPr lang="tr-TR" altLang="tr-TR" sz="1800" dirty="0"/>
              <a:t> Pb </a:t>
            </a:r>
            <a:r>
              <a:rPr lang="tr-TR" altLang="tr-TR" sz="1800" dirty="0" err="1"/>
              <a:t>intopksikasyonu</a:t>
            </a:r>
            <a:r>
              <a:rPr lang="tr-TR" altLang="tr-TR" sz="1800" dirty="0"/>
              <a:t>, </a:t>
            </a:r>
            <a:r>
              <a:rPr lang="tr-TR" altLang="tr-TR" sz="1800" dirty="0" err="1"/>
              <a:t>talasemi</a:t>
            </a:r>
            <a:r>
              <a:rPr lang="tr-TR" altLang="tr-TR" sz="1800" dirty="0"/>
              <a:t>, P5’N eksikliği</a:t>
            </a:r>
          </a:p>
        </p:txBody>
      </p:sp>
    </p:spTree>
    <p:extLst>
      <p:ext uri="{BB962C8B-B14F-4D97-AF65-F5344CB8AC3E}">
        <p14:creationId xmlns:p14="http://schemas.microsoft.com/office/powerpoint/2010/main" val="361092765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einz body ile ilgili görsel sonuc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6120680" cy="450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2591780" y="40466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err="1" smtClean="0"/>
              <a:t>Heinz</a:t>
            </a:r>
            <a:r>
              <a:rPr lang="tr-TR" sz="2800" dirty="0" smtClean="0"/>
              <a:t> body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344556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ANd9GcQ3ZBG5_Alp_xQa5TAFHhVT9TgOaBvMuwwmGX_cLL_w0JFSwOOiJhgn1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80728"/>
            <a:ext cx="3348742" cy="253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3302199" y="332656"/>
            <a:ext cx="2568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altLang="tr-TR" sz="2800" dirty="0"/>
              <a:t>Gözyaşı hücresi:</a:t>
            </a:r>
            <a:endParaRPr lang="tr-TR" sz="2800" dirty="0"/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251520" y="3933056"/>
            <a:ext cx="828092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1800" b="1" dirty="0"/>
              <a:t>Gözyaşı hücresi:</a:t>
            </a:r>
            <a:r>
              <a:rPr lang="tr-TR" altLang="tr-TR" sz="1800" dirty="0"/>
              <a:t> </a:t>
            </a:r>
            <a:r>
              <a:rPr lang="tr-TR" altLang="tr-TR" sz="1800" dirty="0" err="1"/>
              <a:t>ekstramedüller</a:t>
            </a:r>
            <a:r>
              <a:rPr lang="tr-TR" altLang="tr-TR" sz="1800" dirty="0"/>
              <a:t> </a:t>
            </a:r>
            <a:r>
              <a:rPr lang="tr-TR" altLang="tr-TR" sz="1800" dirty="0" err="1"/>
              <a:t>eritropoez</a:t>
            </a:r>
            <a:r>
              <a:rPr lang="tr-TR" altLang="tr-TR" sz="1800" dirty="0"/>
              <a:t>, </a:t>
            </a:r>
            <a:r>
              <a:rPr lang="tr-TR" altLang="tr-TR" sz="1800" dirty="0" err="1"/>
              <a:t>talasemi</a:t>
            </a:r>
            <a:r>
              <a:rPr lang="tr-TR" altLang="tr-TR" sz="1800" dirty="0"/>
              <a:t>, böbrek hastalığı, </a:t>
            </a:r>
            <a:r>
              <a:rPr lang="tr-TR" altLang="tr-TR" sz="1800" dirty="0" err="1"/>
              <a:t>hipersplenizm</a:t>
            </a:r>
            <a:r>
              <a:rPr lang="tr-TR" altLang="tr-TR" sz="1800" dirty="0"/>
              <a:t>, </a:t>
            </a:r>
            <a:r>
              <a:rPr lang="tr-TR" altLang="tr-TR" sz="1800" dirty="0" err="1"/>
              <a:t>megaloblastik</a:t>
            </a:r>
            <a:r>
              <a:rPr lang="tr-TR" altLang="tr-TR" sz="1800" dirty="0"/>
              <a:t> anemi</a:t>
            </a:r>
          </a:p>
        </p:txBody>
      </p:sp>
    </p:spTree>
    <p:extLst>
      <p:ext uri="{BB962C8B-B14F-4D97-AF65-F5344CB8AC3E}">
        <p14:creationId xmlns:p14="http://schemas.microsoft.com/office/powerpoint/2010/main" val="214238665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Hipersegmentasyon</a:t>
            </a:r>
            <a:endParaRPr lang="tr-TR" dirty="0"/>
          </a:p>
        </p:txBody>
      </p:sp>
      <p:pic>
        <p:nvPicPr>
          <p:cNvPr id="52226" name="Picture 2" descr="C:\Users\USER\Desktop\slide001hyper3-1475FE7778B73FA7FB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12776"/>
            <a:ext cx="6394080" cy="4857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402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tr-TR" dirty="0" err="1" smtClean="0"/>
              <a:t>Toksik</a:t>
            </a:r>
            <a:r>
              <a:rPr lang="tr-TR" dirty="0" smtClean="0"/>
              <a:t> </a:t>
            </a:r>
            <a:r>
              <a:rPr lang="tr-TR" dirty="0" err="1" smtClean="0"/>
              <a:t>granulasyon</a:t>
            </a:r>
            <a:endParaRPr lang="tr-TR" dirty="0"/>
          </a:p>
        </p:txBody>
      </p:sp>
      <p:pic>
        <p:nvPicPr>
          <p:cNvPr id="38914" name="Picture 2" descr="C:\Users\USER\Desktop\gran-dohle1-288x3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96752"/>
            <a:ext cx="4879830" cy="5083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229600" cy="1143000"/>
          </a:xfrm>
        </p:spPr>
        <p:txBody>
          <a:bodyPr/>
          <a:lstStyle/>
          <a:p>
            <a:r>
              <a:rPr lang="tr-TR" dirty="0" smtClean="0"/>
              <a:t>Normal </a:t>
            </a:r>
            <a:r>
              <a:rPr lang="tr-TR" dirty="0" err="1" smtClean="0"/>
              <a:t>hematopoez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Downey</a:t>
            </a:r>
            <a:r>
              <a:rPr lang="tr-TR" dirty="0" smtClean="0"/>
              <a:t> </a:t>
            </a:r>
            <a:r>
              <a:rPr lang="tr-TR" dirty="0" err="1" smtClean="0"/>
              <a:t>cell</a:t>
            </a:r>
            <a:endParaRPr lang="tr-TR" dirty="0"/>
          </a:p>
        </p:txBody>
      </p:sp>
      <p:pic>
        <p:nvPicPr>
          <p:cNvPr id="58370" name="Picture 2" descr="C:\Users\USER\Desktop\0b7e6f192052720de2ce4107f3a298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7" y="1556792"/>
            <a:ext cx="6503652" cy="4922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Dev </a:t>
            </a:r>
            <a:r>
              <a:rPr lang="tr-TR" dirty="0" err="1" smtClean="0"/>
              <a:t>trombositler</a:t>
            </a:r>
            <a:r>
              <a:rPr lang="tr-TR" dirty="0" smtClean="0"/>
              <a:t>/ BSS </a:t>
            </a:r>
            <a:endParaRPr lang="tr-TR" dirty="0"/>
          </a:p>
        </p:txBody>
      </p:sp>
      <p:pic>
        <p:nvPicPr>
          <p:cNvPr id="60418" name="Picture 2" descr="C:\Users\USER\Desktop\bernar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78905"/>
            <a:ext cx="6840760" cy="5130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1772816"/>
            <a:ext cx="3312368" cy="2671182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2267744" y="332656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/>
              <a:t>ALL-L1</a:t>
            </a:r>
            <a:endParaRPr lang="tr-TR" sz="2800" dirty="0"/>
          </a:p>
        </p:txBody>
      </p:sp>
      <p:pic>
        <p:nvPicPr>
          <p:cNvPr id="1028" name="Picture 4" descr="lenfosit ile ilgili gÃ¶rsel sonuc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3696345" cy="2465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2252214" y="444399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Lenfosit</a:t>
            </a:r>
            <a:endParaRPr lang="tr-TR" dirty="0"/>
          </a:p>
        </p:txBody>
      </p:sp>
      <p:sp>
        <p:nvSpPr>
          <p:cNvPr id="5" name="Metin kutusu 4"/>
          <p:cNvSpPr txBox="1"/>
          <p:nvPr/>
        </p:nvSpPr>
        <p:spPr>
          <a:xfrm>
            <a:off x="6156176" y="462866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lenfoblast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7335753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4149080"/>
            <a:ext cx="2504308" cy="1883084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1693" y="836712"/>
            <a:ext cx="4824601" cy="3220401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1763688" y="116632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ALL-L2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01938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844824"/>
            <a:ext cx="5514555" cy="3727532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1187624" y="260648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ALL-L3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24836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24744"/>
            <a:ext cx="6033040" cy="4064939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1115616" y="332656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Myeloblast</a:t>
            </a:r>
            <a:r>
              <a:rPr lang="tr-TR" dirty="0" smtClean="0"/>
              <a:t> (M1)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4509120"/>
            <a:ext cx="2410902" cy="1944216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6708033" y="6433025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Lenfoblast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8601284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907704" y="476672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err="1" smtClean="0"/>
              <a:t>Monoblast</a:t>
            </a:r>
            <a:endParaRPr lang="tr-TR" sz="2800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340768"/>
            <a:ext cx="4669801" cy="315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92234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Auer</a:t>
            </a:r>
            <a:r>
              <a:rPr lang="tr-TR" dirty="0" smtClean="0"/>
              <a:t> </a:t>
            </a:r>
            <a:r>
              <a:rPr lang="tr-TR" dirty="0" err="1" smtClean="0"/>
              <a:t>Rod</a:t>
            </a:r>
            <a:endParaRPr lang="tr-TR" dirty="0"/>
          </a:p>
        </p:txBody>
      </p:sp>
      <p:pic>
        <p:nvPicPr>
          <p:cNvPr id="39938" name="Picture 2" descr="C:\Users\USER\Desktop\au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227434"/>
            <a:ext cx="5673066" cy="5270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Eritropoez</a:t>
            </a:r>
            <a:endParaRPr lang="tr-TR" dirty="0"/>
          </a:p>
        </p:txBody>
      </p:sp>
      <p:pic>
        <p:nvPicPr>
          <p:cNvPr id="6146" name="Picture 2" descr="C:\Users\USER\Desktop\erythropoiesis_label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Proeritroblast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7170" name="Picture 2" descr="C:\Users\USER\Desktop\red-blood-cell-erythropoiesis-10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6076950" cy="456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Bazofilik</a:t>
            </a:r>
            <a:r>
              <a:rPr lang="tr-TR" dirty="0" smtClean="0"/>
              <a:t> </a:t>
            </a:r>
            <a:r>
              <a:rPr lang="tr-TR" dirty="0" err="1" smtClean="0"/>
              <a:t>normoblast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8194" name="Picture 2" descr="İlgili resi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700808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289</Words>
  <Application>Microsoft Office PowerPoint</Application>
  <PresentationFormat>Ekran Gösterisi (4:3)</PresentationFormat>
  <Paragraphs>81</Paragraphs>
  <Slides>67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2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67</vt:i4>
      </vt:variant>
    </vt:vector>
  </HeadingPairs>
  <TitlesOfParts>
    <vt:vector size="70" baseType="lpstr">
      <vt:lpstr>Arial</vt:lpstr>
      <vt:lpstr>Calibri</vt:lpstr>
      <vt:lpstr>Ofis Teması</vt:lpstr>
      <vt:lpstr>PowerPoint Sunusu</vt:lpstr>
      <vt:lpstr>PowerPoint Sunusu</vt:lpstr>
      <vt:lpstr>PowerPoint Sunusu</vt:lpstr>
      <vt:lpstr>PowerPoint Sunusu</vt:lpstr>
      <vt:lpstr>Giemsa /Wright </vt:lpstr>
      <vt:lpstr>Normal hematopoez</vt:lpstr>
      <vt:lpstr>Eritropoez</vt:lpstr>
      <vt:lpstr>Proeritroblast</vt:lpstr>
      <vt:lpstr>Bazofilik normoblast</vt:lpstr>
      <vt:lpstr>PowerPoint Sunusu</vt:lpstr>
      <vt:lpstr>Normoblast</vt:lpstr>
      <vt:lpstr>PowerPoint Sunusu</vt:lpstr>
      <vt:lpstr>Retikülosit</vt:lpstr>
      <vt:lpstr>Eritrosit-normokrom normositer</vt:lpstr>
      <vt:lpstr>Myelopoez</vt:lpstr>
      <vt:lpstr>Myeloblast</vt:lpstr>
      <vt:lpstr>Promyelosit</vt:lpstr>
      <vt:lpstr>Myelosit</vt:lpstr>
      <vt:lpstr>Metamyelosit</vt:lpstr>
      <vt:lpstr>Metamyelosit vs Band </vt:lpstr>
      <vt:lpstr>Nötrofil=PMNL</vt:lpstr>
      <vt:lpstr>Lenfosit</vt:lpstr>
      <vt:lpstr>Large granuler lenfosit</vt:lpstr>
      <vt:lpstr>Eozinofil</vt:lpstr>
      <vt:lpstr>Bazofil</vt:lpstr>
      <vt:lpstr>Monosit</vt:lpstr>
      <vt:lpstr>PowerPoint Sunusu</vt:lpstr>
      <vt:lpstr>“Differential count” yaşa göre değişir</vt:lpstr>
      <vt:lpstr>Megakaryosit –Kemik iliğinde</vt:lpstr>
      <vt:lpstr>Trombosit-Kümeli</vt:lpstr>
      <vt:lpstr>Patolojik durumlar</vt:lpstr>
      <vt:lpstr>Blast</vt:lpstr>
      <vt:lpstr>Periferik kanda Sola kayma= Bakterial enf /Sepsis</vt:lpstr>
      <vt:lpstr>Hipokrom mikrositer</vt:lpstr>
      <vt:lpstr>PowerPoint Sunusu</vt:lpstr>
      <vt:lpstr>Anizositoz</vt:lpstr>
      <vt:lpstr>Makrositer eritrositler</vt:lpstr>
      <vt:lpstr>Polikromazi  Hemoliz </vt:lpstr>
      <vt:lpstr>Sferosit</vt:lpstr>
      <vt:lpstr>PowerPoint Sunusu</vt:lpstr>
      <vt:lpstr>Target cell</vt:lpstr>
      <vt:lpstr>Orak hücre</vt:lpstr>
      <vt:lpstr>Stomatosit</vt:lpstr>
      <vt:lpstr>PowerPoint Sunusu</vt:lpstr>
      <vt:lpstr>Eliptosit</vt:lpstr>
      <vt:lpstr>PowerPoint Sunusu</vt:lpstr>
      <vt:lpstr>Akantosit</vt:lpstr>
      <vt:lpstr>PowerPoint Sunusu</vt:lpstr>
      <vt:lpstr>PowerPoint Sunusu</vt:lpstr>
      <vt:lpstr>Şistosit</vt:lpstr>
      <vt:lpstr>PowerPoint Sunusu</vt:lpstr>
      <vt:lpstr>Bite cell</vt:lpstr>
      <vt:lpstr>PowerPoint Sunusu</vt:lpstr>
      <vt:lpstr>Howell Jolly cisimciği</vt:lpstr>
      <vt:lpstr>PowerPoint Sunusu</vt:lpstr>
      <vt:lpstr>PowerPoint Sunusu</vt:lpstr>
      <vt:lpstr>PowerPoint Sunusu</vt:lpstr>
      <vt:lpstr>Hipersegmentasyon</vt:lpstr>
      <vt:lpstr>Toksik granulasyon</vt:lpstr>
      <vt:lpstr>Downey cell</vt:lpstr>
      <vt:lpstr>Dev trombositler/ BSS </vt:lpstr>
      <vt:lpstr>PowerPoint Sunusu</vt:lpstr>
      <vt:lpstr>PowerPoint Sunusu</vt:lpstr>
      <vt:lpstr>PowerPoint Sunusu</vt:lpstr>
      <vt:lpstr>PowerPoint Sunusu</vt:lpstr>
      <vt:lpstr>PowerPoint Sunusu</vt:lpstr>
      <vt:lpstr>Auer Rod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PERIFERIK YAYMA</dc:title>
  <dc:creator>USER</dc:creator>
  <cp:lastModifiedBy>HP</cp:lastModifiedBy>
  <cp:revision>20</cp:revision>
  <dcterms:created xsi:type="dcterms:W3CDTF">2016-12-14T13:53:44Z</dcterms:created>
  <dcterms:modified xsi:type="dcterms:W3CDTF">2019-02-23T13:24:46Z</dcterms:modified>
</cp:coreProperties>
</file>